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73" r:id="rId3"/>
  </p:sldMasterIdLst>
  <p:notesMasterIdLst>
    <p:notesMasterId r:id="rId40"/>
  </p:notesMasterIdLst>
  <p:sldIdLst>
    <p:sldId id="256" r:id="rId4"/>
    <p:sldId id="257" r:id="rId5"/>
    <p:sldId id="260" r:id="rId6"/>
    <p:sldId id="262" r:id="rId7"/>
    <p:sldId id="29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08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90C2E-39C8-44B3-9A63-A1665F29FAE3}" type="doc">
      <dgm:prSet loTypeId="urn:microsoft.com/office/officeart/2005/8/layout/hierarchy3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208D7AC-9AB4-4036-825B-1CB86E3BD811}">
      <dgm:prSet phldrT="[Texte]"/>
      <dgm:spPr/>
      <dgm:t>
        <a:bodyPr/>
        <a:lstStyle/>
        <a:p>
          <a:pPr algn="just" rtl="1"/>
          <a:r>
            <a:rPr lang="ar-MA" b="1" dirty="0" smtClean="0"/>
            <a:t>المرحلة</a:t>
          </a:r>
          <a:r>
            <a:rPr lang="ar-MA" dirty="0" smtClean="0"/>
            <a:t> 1: مرحلة التحسيس و التعبئة لفائدة المستشارات و الموظفات بالجماعات، وفعاليات جمعيات المجتمع المدني من أجل  الترافع لتفعيل المقتضى الدستوري الخاص بتفعيل أليات المشاركة الديمقراطية</a:t>
          </a:r>
        </a:p>
      </dgm:t>
    </dgm:pt>
    <dgm:pt modelId="{F6E8EA6D-C3D1-4750-BCF9-6473073B34D6}" type="parTrans" cxnId="{A075AFB9-0581-4AE1-BA9C-7CA428137468}">
      <dgm:prSet/>
      <dgm:spPr/>
      <dgm:t>
        <a:bodyPr/>
        <a:lstStyle/>
        <a:p>
          <a:endParaRPr lang="fr-FR"/>
        </a:p>
      </dgm:t>
    </dgm:pt>
    <dgm:pt modelId="{03727A4F-438A-4C15-AD02-B2084C3505BC}" type="sibTrans" cxnId="{A075AFB9-0581-4AE1-BA9C-7CA428137468}">
      <dgm:prSet/>
      <dgm:spPr/>
      <dgm:t>
        <a:bodyPr/>
        <a:lstStyle/>
        <a:p>
          <a:endParaRPr lang="fr-FR"/>
        </a:p>
      </dgm:t>
    </dgm:pt>
    <dgm:pt modelId="{A77DADA7-5D4A-41E8-8A95-B59D989FB0FD}">
      <dgm:prSet phldrT="[Texte]"/>
      <dgm:spPr/>
      <dgm:t>
        <a:bodyPr/>
        <a:lstStyle/>
        <a:p>
          <a:pPr algn="ctr" rtl="1">
            <a:lnSpc>
              <a:spcPct val="90000"/>
            </a:lnSpc>
            <a:spcAft>
              <a:spcPct val="35000"/>
            </a:spcAft>
          </a:pPr>
          <a:r>
            <a:rPr lang="ar-MA" b="1" dirty="0" smtClean="0"/>
            <a:t> النتيجـــة </a:t>
          </a:r>
          <a:r>
            <a:rPr lang="en-US" b="1" dirty="0" smtClean="0"/>
            <a:t>1</a:t>
          </a:r>
          <a:endParaRPr lang="ar-MA" b="1" dirty="0" smtClean="0"/>
        </a:p>
        <a:p>
          <a:pPr algn="just" rtl="1">
            <a:lnSpc>
              <a:spcPct val="100000"/>
            </a:lnSpc>
            <a:spcAft>
              <a:spcPts val="0"/>
            </a:spcAft>
          </a:pPr>
          <a:r>
            <a:rPr lang="ar-MA" dirty="0" smtClean="0"/>
            <a:t>  انخراط الشباب إناث </a:t>
          </a:r>
          <a:r>
            <a:rPr lang="ar-MA" dirty="0" err="1" smtClean="0"/>
            <a:t>و</a:t>
          </a:r>
          <a:r>
            <a:rPr lang="ar-MA" dirty="0" smtClean="0"/>
            <a:t> ذكور في القضايا المتعلقة بالمشاركة الديمقراطية </a:t>
          </a:r>
          <a:r>
            <a:rPr lang="ar-MA" dirty="0" err="1" smtClean="0"/>
            <a:t>و</a:t>
          </a:r>
          <a:r>
            <a:rPr lang="ar-MA" dirty="0" smtClean="0"/>
            <a:t> تدبير الشأن المحلي</a:t>
          </a:r>
          <a:r>
            <a:rPr lang="fr-FR" dirty="0" smtClean="0"/>
            <a:t>.</a:t>
          </a:r>
          <a:endParaRPr lang="fr-FR" dirty="0"/>
        </a:p>
      </dgm:t>
    </dgm:pt>
    <dgm:pt modelId="{361D1820-AD38-410C-91CE-A9EF0873D155}" type="parTrans" cxnId="{AF19F756-5BD0-4343-B91B-751AA8873DFF}">
      <dgm:prSet/>
      <dgm:spPr/>
      <dgm:t>
        <a:bodyPr/>
        <a:lstStyle/>
        <a:p>
          <a:endParaRPr lang="fr-FR"/>
        </a:p>
      </dgm:t>
    </dgm:pt>
    <dgm:pt modelId="{5BAD9B16-B5A0-4559-8C8C-AEE811EDCDA6}" type="sibTrans" cxnId="{AF19F756-5BD0-4343-B91B-751AA8873DFF}">
      <dgm:prSet/>
      <dgm:spPr/>
      <dgm:t>
        <a:bodyPr/>
        <a:lstStyle/>
        <a:p>
          <a:endParaRPr lang="fr-FR"/>
        </a:p>
      </dgm:t>
    </dgm:pt>
    <dgm:pt modelId="{3D193723-A68D-4272-8CCF-CB656E32366B}">
      <dgm:prSet phldrT="[Texte]"/>
      <dgm:spPr/>
      <dgm:t>
        <a:bodyPr/>
        <a:lstStyle/>
        <a:p>
          <a:pPr algn="just" rtl="1"/>
          <a:r>
            <a:rPr lang="ar-MA" b="1" dirty="0" smtClean="0"/>
            <a:t>المرحلة </a:t>
          </a:r>
          <a:r>
            <a:rPr lang="ar-MA" dirty="0" smtClean="0"/>
            <a:t>2: مرحلة المواكبة الميدانية لإحداث و تفعيل   </a:t>
          </a:r>
          <a:r>
            <a:rPr lang="ar-MA" dirty="0" err="1" smtClean="0"/>
            <a:t>الفضاءات</a:t>
          </a:r>
          <a:r>
            <a:rPr lang="ar-MA" dirty="0" smtClean="0"/>
            <a:t> خلال ( </a:t>
          </a:r>
          <a:r>
            <a:rPr lang="ar-MA" dirty="0" err="1" smtClean="0"/>
            <a:t>نونبر</a:t>
          </a:r>
          <a:r>
            <a:rPr lang="ar-MA" dirty="0" smtClean="0"/>
            <a:t> - دجنبر 2017 )؛</a:t>
          </a:r>
          <a:endParaRPr lang="fr-FR" dirty="0"/>
        </a:p>
      </dgm:t>
    </dgm:pt>
    <dgm:pt modelId="{24279655-9251-4653-843B-DA72E86BAA96}" type="parTrans" cxnId="{CF8C8A9D-CA16-4F11-A1C6-C06C134A45BB}">
      <dgm:prSet/>
      <dgm:spPr/>
      <dgm:t>
        <a:bodyPr/>
        <a:lstStyle/>
        <a:p>
          <a:endParaRPr lang="fr-FR"/>
        </a:p>
      </dgm:t>
    </dgm:pt>
    <dgm:pt modelId="{C8D104D6-6D00-452F-A17E-276E871254C2}" type="sibTrans" cxnId="{CF8C8A9D-CA16-4F11-A1C6-C06C134A45BB}">
      <dgm:prSet/>
      <dgm:spPr/>
      <dgm:t>
        <a:bodyPr/>
        <a:lstStyle/>
        <a:p>
          <a:endParaRPr lang="fr-FR"/>
        </a:p>
      </dgm:t>
    </dgm:pt>
    <dgm:pt modelId="{1D7EEFEA-56A9-4A55-9B82-2137B096EEB8}">
      <dgm:prSet phldrT="[Texte]"/>
      <dgm:spPr/>
      <dgm:t>
        <a:bodyPr/>
        <a:lstStyle/>
        <a:p>
          <a:pPr algn="ctr" rtl="1"/>
          <a:r>
            <a:rPr lang="ar-MA" b="1" dirty="0" smtClean="0"/>
            <a:t>النتيجــة </a:t>
          </a:r>
          <a:r>
            <a:rPr lang="en-US" b="1" dirty="0" smtClean="0"/>
            <a:t>2</a:t>
          </a:r>
          <a:endParaRPr lang="ar-MA" b="1" dirty="0" smtClean="0"/>
        </a:p>
        <a:p>
          <a:pPr algn="just" rtl="1"/>
          <a:r>
            <a:rPr lang="ar-MA" dirty="0" smtClean="0"/>
            <a:t> انخراط أزيد من 32   شاب </a:t>
          </a:r>
          <a:r>
            <a:rPr lang="ar-MA" dirty="0" err="1" smtClean="0"/>
            <a:t>و</a:t>
          </a:r>
          <a:r>
            <a:rPr lang="ar-MA" dirty="0" smtClean="0"/>
            <a:t> شابة في متابعة برنامج دعم مسلسل المشاركة الديمقراطية بالمغرب</a:t>
          </a:r>
          <a:endParaRPr lang="fr-FR" dirty="0"/>
        </a:p>
      </dgm:t>
    </dgm:pt>
    <dgm:pt modelId="{5018C5C6-FE25-49E3-95B8-1BD8719D6A90}" type="parTrans" cxnId="{FBD43063-1A1D-4F65-AA29-0A82C186427C}">
      <dgm:prSet/>
      <dgm:spPr/>
      <dgm:t>
        <a:bodyPr/>
        <a:lstStyle/>
        <a:p>
          <a:endParaRPr lang="fr-FR"/>
        </a:p>
      </dgm:t>
    </dgm:pt>
    <dgm:pt modelId="{6502001F-DC90-4DF9-BBBE-FE9A9C0FA805}" type="sibTrans" cxnId="{FBD43063-1A1D-4F65-AA29-0A82C186427C}">
      <dgm:prSet/>
      <dgm:spPr/>
      <dgm:t>
        <a:bodyPr/>
        <a:lstStyle/>
        <a:p>
          <a:endParaRPr lang="fr-FR"/>
        </a:p>
      </dgm:t>
    </dgm:pt>
    <dgm:pt modelId="{BB853D8A-C653-441D-9566-EED1EF394A2E}" type="pres">
      <dgm:prSet presAssocID="{59390C2E-39C8-44B3-9A63-A1665F29FAE3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9B734C0-7FB1-4A42-BF54-8C69E79871E0}" type="pres">
      <dgm:prSet presAssocID="{D208D7AC-9AB4-4036-825B-1CB86E3BD811}" presName="root" presStyleCnt="0"/>
      <dgm:spPr/>
      <dgm:t>
        <a:bodyPr/>
        <a:lstStyle/>
        <a:p>
          <a:endParaRPr lang="fr-FR"/>
        </a:p>
      </dgm:t>
    </dgm:pt>
    <dgm:pt modelId="{AF984951-85D9-4C52-9572-713BB78D4ADA}" type="pres">
      <dgm:prSet presAssocID="{D208D7AC-9AB4-4036-825B-1CB86E3BD811}" presName="rootComposite" presStyleCnt="0"/>
      <dgm:spPr/>
      <dgm:t>
        <a:bodyPr/>
        <a:lstStyle/>
        <a:p>
          <a:endParaRPr lang="fr-FR"/>
        </a:p>
      </dgm:t>
    </dgm:pt>
    <dgm:pt modelId="{3B630E32-13CD-418D-8A2F-C9E669F6CF18}" type="pres">
      <dgm:prSet presAssocID="{D208D7AC-9AB4-4036-825B-1CB86E3BD811}" presName="rootText" presStyleLbl="node1" presStyleIdx="0" presStyleCnt="2" custScaleX="117123" custLinFactNeighborX="-966" custLinFactNeighborY="6882"/>
      <dgm:spPr/>
      <dgm:t>
        <a:bodyPr/>
        <a:lstStyle/>
        <a:p>
          <a:endParaRPr lang="fr-FR"/>
        </a:p>
      </dgm:t>
    </dgm:pt>
    <dgm:pt modelId="{DDCBAC80-EDB4-466F-A065-F8AB8ED6DFBE}" type="pres">
      <dgm:prSet presAssocID="{D208D7AC-9AB4-4036-825B-1CB86E3BD811}" presName="rootConnector" presStyleLbl="node1" presStyleIdx="0" presStyleCnt="2"/>
      <dgm:spPr/>
      <dgm:t>
        <a:bodyPr/>
        <a:lstStyle/>
        <a:p>
          <a:endParaRPr lang="fr-FR"/>
        </a:p>
      </dgm:t>
    </dgm:pt>
    <dgm:pt modelId="{218A62D2-7C72-493D-A5A2-9F5D7E5EE74F}" type="pres">
      <dgm:prSet presAssocID="{D208D7AC-9AB4-4036-825B-1CB86E3BD811}" presName="childShape" presStyleCnt="0"/>
      <dgm:spPr/>
      <dgm:t>
        <a:bodyPr/>
        <a:lstStyle/>
        <a:p>
          <a:endParaRPr lang="fr-FR"/>
        </a:p>
      </dgm:t>
    </dgm:pt>
    <dgm:pt modelId="{7C29067B-A2F2-4547-B394-3C2162E7DEB6}" type="pres">
      <dgm:prSet presAssocID="{361D1820-AD38-410C-91CE-A9EF0873D155}" presName="Name13" presStyleLbl="parChTrans1D2" presStyleIdx="0" presStyleCnt="2"/>
      <dgm:spPr/>
      <dgm:t>
        <a:bodyPr/>
        <a:lstStyle/>
        <a:p>
          <a:endParaRPr lang="fr-FR"/>
        </a:p>
      </dgm:t>
    </dgm:pt>
    <dgm:pt modelId="{01370EB4-FE8D-48F4-9F0F-2FDEA859540F}" type="pres">
      <dgm:prSet presAssocID="{A77DADA7-5D4A-41E8-8A95-B59D989FB0FD}" presName="childText" presStyleLbl="bgAcc1" presStyleIdx="0" presStyleCnt="2" custScaleX="1184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620379-B5E0-4759-9B1B-42E29FB1F657}" type="pres">
      <dgm:prSet presAssocID="{3D193723-A68D-4272-8CCF-CB656E32366B}" presName="root" presStyleCnt="0"/>
      <dgm:spPr/>
      <dgm:t>
        <a:bodyPr/>
        <a:lstStyle/>
        <a:p>
          <a:endParaRPr lang="fr-FR"/>
        </a:p>
      </dgm:t>
    </dgm:pt>
    <dgm:pt modelId="{CB9DE029-66B6-45FF-9DB1-657BD7B5142E}" type="pres">
      <dgm:prSet presAssocID="{3D193723-A68D-4272-8CCF-CB656E32366B}" presName="rootComposite" presStyleCnt="0"/>
      <dgm:spPr/>
      <dgm:t>
        <a:bodyPr/>
        <a:lstStyle/>
        <a:p>
          <a:endParaRPr lang="fr-FR"/>
        </a:p>
      </dgm:t>
    </dgm:pt>
    <dgm:pt modelId="{C9C6A798-07C2-4148-BB9B-E14F14511F8C}" type="pres">
      <dgm:prSet presAssocID="{3D193723-A68D-4272-8CCF-CB656E32366B}" presName="rootText" presStyleLbl="node1" presStyleIdx="1" presStyleCnt="2" custScaleX="120916" custScaleY="116642" custLinFactNeighborX="2803" custLinFactNeighborY="-8348"/>
      <dgm:spPr/>
      <dgm:t>
        <a:bodyPr/>
        <a:lstStyle/>
        <a:p>
          <a:endParaRPr lang="fr-FR"/>
        </a:p>
      </dgm:t>
    </dgm:pt>
    <dgm:pt modelId="{15A96398-27B3-4008-992E-D4E78EFB9536}" type="pres">
      <dgm:prSet presAssocID="{3D193723-A68D-4272-8CCF-CB656E32366B}" presName="rootConnector" presStyleLbl="node1" presStyleIdx="1" presStyleCnt="2"/>
      <dgm:spPr/>
      <dgm:t>
        <a:bodyPr/>
        <a:lstStyle/>
        <a:p>
          <a:endParaRPr lang="fr-FR"/>
        </a:p>
      </dgm:t>
    </dgm:pt>
    <dgm:pt modelId="{491B6EE1-6DCF-497D-B2D1-E034BBCF58A9}" type="pres">
      <dgm:prSet presAssocID="{3D193723-A68D-4272-8CCF-CB656E32366B}" presName="childShape" presStyleCnt="0"/>
      <dgm:spPr/>
      <dgm:t>
        <a:bodyPr/>
        <a:lstStyle/>
        <a:p>
          <a:endParaRPr lang="fr-FR"/>
        </a:p>
      </dgm:t>
    </dgm:pt>
    <dgm:pt modelId="{0BB74809-DBA6-480A-AB35-A7EF788219D4}" type="pres">
      <dgm:prSet presAssocID="{5018C5C6-FE25-49E3-95B8-1BD8719D6A90}" presName="Name13" presStyleLbl="parChTrans1D2" presStyleIdx="1" presStyleCnt="2"/>
      <dgm:spPr/>
      <dgm:t>
        <a:bodyPr/>
        <a:lstStyle/>
        <a:p>
          <a:endParaRPr lang="fr-FR"/>
        </a:p>
      </dgm:t>
    </dgm:pt>
    <dgm:pt modelId="{5E323D41-24A9-405E-AB84-2B53883917A3}" type="pres">
      <dgm:prSet presAssocID="{1D7EEFEA-56A9-4A55-9B82-2137B096EEB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04A29D1-76A6-4638-9EE4-8F75688081BA}" type="presOf" srcId="{1D7EEFEA-56A9-4A55-9B82-2137B096EEB8}" destId="{5E323D41-24A9-405E-AB84-2B53883917A3}" srcOrd="0" destOrd="0" presId="urn:microsoft.com/office/officeart/2005/8/layout/hierarchy3"/>
    <dgm:cxn modelId="{FBD43063-1A1D-4F65-AA29-0A82C186427C}" srcId="{3D193723-A68D-4272-8CCF-CB656E32366B}" destId="{1D7EEFEA-56A9-4A55-9B82-2137B096EEB8}" srcOrd="0" destOrd="0" parTransId="{5018C5C6-FE25-49E3-95B8-1BD8719D6A90}" sibTransId="{6502001F-DC90-4DF9-BBBE-FE9A9C0FA805}"/>
    <dgm:cxn modelId="{3022CE9B-E27E-4C11-82F8-57D29C9F84DC}" type="presOf" srcId="{D208D7AC-9AB4-4036-825B-1CB86E3BD811}" destId="{DDCBAC80-EDB4-466F-A065-F8AB8ED6DFBE}" srcOrd="1" destOrd="0" presId="urn:microsoft.com/office/officeart/2005/8/layout/hierarchy3"/>
    <dgm:cxn modelId="{A075AFB9-0581-4AE1-BA9C-7CA428137468}" srcId="{59390C2E-39C8-44B3-9A63-A1665F29FAE3}" destId="{D208D7AC-9AB4-4036-825B-1CB86E3BD811}" srcOrd="0" destOrd="0" parTransId="{F6E8EA6D-C3D1-4750-BCF9-6473073B34D6}" sibTransId="{03727A4F-438A-4C15-AD02-B2084C3505BC}"/>
    <dgm:cxn modelId="{AF19F756-5BD0-4343-B91B-751AA8873DFF}" srcId="{D208D7AC-9AB4-4036-825B-1CB86E3BD811}" destId="{A77DADA7-5D4A-41E8-8A95-B59D989FB0FD}" srcOrd="0" destOrd="0" parTransId="{361D1820-AD38-410C-91CE-A9EF0873D155}" sibTransId="{5BAD9B16-B5A0-4559-8C8C-AEE811EDCDA6}"/>
    <dgm:cxn modelId="{0BFC14FC-9B86-446D-8700-DD4F7BF36977}" type="presOf" srcId="{D208D7AC-9AB4-4036-825B-1CB86E3BD811}" destId="{3B630E32-13CD-418D-8A2F-C9E669F6CF18}" srcOrd="0" destOrd="0" presId="urn:microsoft.com/office/officeart/2005/8/layout/hierarchy3"/>
    <dgm:cxn modelId="{86DA0A98-DB9A-4C4F-A46C-9FB2BBCFBF25}" type="presOf" srcId="{59390C2E-39C8-44B3-9A63-A1665F29FAE3}" destId="{BB853D8A-C653-441D-9566-EED1EF394A2E}" srcOrd="0" destOrd="0" presId="urn:microsoft.com/office/officeart/2005/8/layout/hierarchy3"/>
    <dgm:cxn modelId="{CCD91388-FC9E-4703-910A-8BF91B2248AF}" type="presOf" srcId="{361D1820-AD38-410C-91CE-A9EF0873D155}" destId="{7C29067B-A2F2-4547-B394-3C2162E7DEB6}" srcOrd="0" destOrd="0" presId="urn:microsoft.com/office/officeart/2005/8/layout/hierarchy3"/>
    <dgm:cxn modelId="{76D9C239-790B-4D43-AAFA-6B6F5105DE01}" type="presOf" srcId="{5018C5C6-FE25-49E3-95B8-1BD8719D6A90}" destId="{0BB74809-DBA6-480A-AB35-A7EF788219D4}" srcOrd="0" destOrd="0" presId="urn:microsoft.com/office/officeart/2005/8/layout/hierarchy3"/>
    <dgm:cxn modelId="{997962BC-D8BD-42F8-8789-DA509B68E1CD}" type="presOf" srcId="{A77DADA7-5D4A-41E8-8A95-B59D989FB0FD}" destId="{01370EB4-FE8D-48F4-9F0F-2FDEA859540F}" srcOrd="0" destOrd="0" presId="urn:microsoft.com/office/officeart/2005/8/layout/hierarchy3"/>
    <dgm:cxn modelId="{9B256AD4-9735-4FAB-BA49-92045D384EE0}" type="presOf" srcId="{3D193723-A68D-4272-8CCF-CB656E32366B}" destId="{C9C6A798-07C2-4148-BB9B-E14F14511F8C}" srcOrd="0" destOrd="0" presId="urn:microsoft.com/office/officeart/2005/8/layout/hierarchy3"/>
    <dgm:cxn modelId="{A05310EC-554B-429C-9B38-FCD1FFF9075C}" type="presOf" srcId="{3D193723-A68D-4272-8CCF-CB656E32366B}" destId="{15A96398-27B3-4008-992E-D4E78EFB9536}" srcOrd="1" destOrd="0" presId="urn:microsoft.com/office/officeart/2005/8/layout/hierarchy3"/>
    <dgm:cxn modelId="{CF8C8A9D-CA16-4F11-A1C6-C06C134A45BB}" srcId="{59390C2E-39C8-44B3-9A63-A1665F29FAE3}" destId="{3D193723-A68D-4272-8CCF-CB656E32366B}" srcOrd="1" destOrd="0" parTransId="{24279655-9251-4653-843B-DA72E86BAA96}" sibTransId="{C8D104D6-6D00-452F-A17E-276E871254C2}"/>
    <dgm:cxn modelId="{8F79B029-1FB5-4761-8EB1-8DD7262B2D99}" type="presParOf" srcId="{BB853D8A-C653-441D-9566-EED1EF394A2E}" destId="{E9B734C0-7FB1-4A42-BF54-8C69E79871E0}" srcOrd="0" destOrd="0" presId="urn:microsoft.com/office/officeart/2005/8/layout/hierarchy3"/>
    <dgm:cxn modelId="{A0B181A6-616B-404B-9D0D-6C8708110472}" type="presParOf" srcId="{E9B734C0-7FB1-4A42-BF54-8C69E79871E0}" destId="{AF984951-85D9-4C52-9572-713BB78D4ADA}" srcOrd="0" destOrd="0" presId="urn:microsoft.com/office/officeart/2005/8/layout/hierarchy3"/>
    <dgm:cxn modelId="{439B7239-924F-4073-BA8D-AF2DF6094477}" type="presParOf" srcId="{AF984951-85D9-4C52-9572-713BB78D4ADA}" destId="{3B630E32-13CD-418D-8A2F-C9E669F6CF18}" srcOrd="0" destOrd="0" presId="urn:microsoft.com/office/officeart/2005/8/layout/hierarchy3"/>
    <dgm:cxn modelId="{EF1DA0DD-FEFA-42C5-BD2C-9E2BF2D5249E}" type="presParOf" srcId="{AF984951-85D9-4C52-9572-713BB78D4ADA}" destId="{DDCBAC80-EDB4-466F-A065-F8AB8ED6DFBE}" srcOrd="1" destOrd="0" presId="urn:microsoft.com/office/officeart/2005/8/layout/hierarchy3"/>
    <dgm:cxn modelId="{50F1D2F7-C515-4F01-A83B-CAEC41590C59}" type="presParOf" srcId="{E9B734C0-7FB1-4A42-BF54-8C69E79871E0}" destId="{218A62D2-7C72-493D-A5A2-9F5D7E5EE74F}" srcOrd="1" destOrd="0" presId="urn:microsoft.com/office/officeart/2005/8/layout/hierarchy3"/>
    <dgm:cxn modelId="{BDA32F0C-FE54-4C03-A5F4-C76855E65B46}" type="presParOf" srcId="{218A62D2-7C72-493D-A5A2-9F5D7E5EE74F}" destId="{7C29067B-A2F2-4547-B394-3C2162E7DEB6}" srcOrd="0" destOrd="0" presId="urn:microsoft.com/office/officeart/2005/8/layout/hierarchy3"/>
    <dgm:cxn modelId="{45C765B9-D05A-4910-BB8A-7F39CC6AB391}" type="presParOf" srcId="{218A62D2-7C72-493D-A5A2-9F5D7E5EE74F}" destId="{01370EB4-FE8D-48F4-9F0F-2FDEA859540F}" srcOrd="1" destOrd="0" presId="urn:microsoft.com/office/officeart/2005/8/layout/hierarchy3"/>
    <dgm:cxn modelId="{4A01957D-7D5E-44EC-907B-55F077FCDE45}" type="presParOf" srcId="{BB853D8A-C653-441D-9566-EED1EF394A2E}" destId="{35620379-B5E0-4759-9B1B-42E29FB1F657}" srcOrd="1" destOrd="0" presId="urn:microsoft.com/office/officeart/2005/8/layout/hierarchy3"/>
    <dgm:cxn modelId="{A03925AD-4BE5-41C6-8F19-EFC3FBCB7E9D}" type="presParOf" srcId="{35620379-B5E0-4759-9B1B-42E29FB1F657}" destId="{CB9DE029-66B6-45FF-9DB1-657BD7B5142E}" srcOrd="0" destOrd="0" presId="urn:microsoft.com/office/officeart/2005/8/layout/hierarchy3"/>
    <dgm:cxn modelId="{3FB158B4-BDCE-483A-A8C0-B66E1009082F}" type="presParOf" srcId="{CB9DE029-66B6-45FF-9DB1-657BD7B5142E}" destId="{C9C6A798-07C2-4148-BB9B-E14F14511F8C}" srcOrd="0" destOrd="0" presId="urn:microsoft.com/office/officeart/2005/8/layout/hierarchy3"/>
    <dgm:cxn modelId="{7D3467E2-4759-44D0-89AB-1DDB58012129}" type="presParOf" srcId="{CB9DE029-66B6-45FF-9DB1-657BD7B5142E}" destId="{15A96398-27B3-4008-992E-D4E78EFB9536}" srcOrd="1" destOrd="0" presId="urn:microsoft.com/office/officeart/2005/8/layout/hierarchy3"/>
    <dgm:cxn modelId="{72DB9AC0-CDBF-48AF-90B4-E0DECBF44BE6}" type="presParOf" srcId="{35620379-B5E0-4759-9B1B-42E29FB1F657}" destId="{491B6EE1-6DCF-497D-B2D1-E034BBCF58A9}" srcOrd="1" destOrd="0" presId="urn:microsoft.com/office/officeart/2005/8/layout/hierarchy3"/>
    <dgm:cxn modelId="{C71CD64F-9032-4B63-8874-3619A2FA4156}" type="presParOf" srcId="{491B6EE1-6DCF-497D-B2D1-E034BBCF58A9}" destId="{0BB74809-DBA6-480A-AB35-A7EF788219D4}" srcOrd="0" destOrd="0" presId="urn:microsoft.com/office/officeart/2005/8/layout/hierarchy3"/>
    <dgm:cxn modelId="{47DD0480-21F9-42B2-8217-0097300FAC4F}" type="presParOf" srcId="{491B6EE1-6DCF-497D-B2D1-E034BBCF58A9}" destId="{5E323D41-24A9-405E-AB84-2B53883917A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3BAEC4-F08F-485F-BEE3-6AEA041566F7}" type="doc">
      <dgm:prSet loTypeId="urn:microsoft.com/office/officeart/2005/8/layout/hierarchy2" loCatId="hierarchy" qsTypeId="urn:microsoft.com/office/officeart/2005/8/quickstyle/3d5" qsCatId="3D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D620D1BA-2C8E-45CC-AC89-DBA619B3C577}">
      <dgm:prSet phldrT="[Texte]" custT="1"/>
      <dgm:spPr/>
      <dgm:t>
        <a:bodyPr/>
        <a:lstStyle/>
        <a:p>
          <a:pPr algn="just" rtl="1"/>
          <a:r>
            <a:rPr lang="ar-MA" sz="2400" b="1" dirty="0" smtClean="0">
              <a:cs typeface="+mn-cs"/>
            </a:rPr>
            <a:t>المرحلة 3 :   مرحلة التأسيس، و تقوية</a:t>
          </a:r>
          <a:r>
            <a:rPr lang="en-US" sz="2400" b="1" dirty="0" smtClean="0">
              <a:cs typeface="+mn-cs"/>
            </a:rPr>
            <a:t>   </a:t>
          </a:r>
          <a:r>
            <a:rPr lang="ar-SA" sz="2400" b="1" dirty="0" smtClean="0">
              <a:cs typeface="+mn-cs"/>
            </a:rPr>
            <a:t>قدرات</a:t>
          </a:r>
          <a:r>
            <a:rPr lang="ar-MA" sz="2400" b="1" dirty="0" smtClean="0">
              <a:cs typeface="+mn-cs"/>
            </a:rPr>
            <a:t> الفضاءات؛</a:t>
          </a:r>
          <a:r>
            <a:rPr lang="en-US" sz="2400" b="1" dirty="0" smtClean="0">
              <a:cs typeface="+mn-cs"/>
            </a:rPr>
            <a:t> </a:t>
          </a:r>
          <a:endParaRPr lang="fr-FR" sz="2400" b="1" dirty="0" smtClean="0">
            <a:cs typeface="+mn-cs"/>
          </a:endParaRPr>
        </a:p>
      </dgm:t>
    </dgm:pt>
    <dgm:pt modelId="{AC004E38-B488-463A-B4D0-DD1C5B347A33}" type="parTrans" cxnId="{086D2A4E-BF77-40E0-A533-A35E179A1959}">
      <dgm:prSet/>
      <dgm:spPr/>
      <dgm:t>
        <a:bodyPr/>
        <a:lstStyle/>
        <a:p>
          <a:endParaRPr lang="fr-FR"/>
        </a:p>
      </dgm:t>
    </dgm:pt>
    <dgm:pt modelId="{FE40EF8E-3F92-4924-A60E-73B6834B0F23}" type="sibTrans" cxnId="{086D2A4E-BF77-40E0-A533-A35E179A1959}">
      <dgm:prSet/>
      <dgm:spPr/>
      <dgm:t>
        <a:bodyPr/>
        <a:lstStyle/>
        <a:p>
          <a:endParaRPr lang="fr-FR"/>
        </a:p>
      </dgm:t>
    </dgm:pt>
    <dgm:pt modelId="{36CA815C-C861-448F-AD0B-AB3AF1B803DC}">
      <dgm:prSet phldrT="[Texte]" custT="1"/>
      <dgm:spPr/>
      <dgm:t>
        <a:bodyPr/>
        <a:lstStyle/>
        <a:p>
          <a:pPr algn="just" rtl="1"/>
          <a:r>
            <a:rPr lang="ar-MA" sz="2400" b="1" dirty="0" smtClean="0">
              <a:cs typeface="+mn-cs"/>
            </a:rPr>
            <a:t>نتيجة 2: فضاءات  تمتلك أدوات الاشتغال (الأرضية، النظام الداخلي، أدوات التواصل، الميثاق)؛ </a:t>
          </a:r>
          <a:endParaRPr lang="fr-FR" sz="2400" b="1" dirty="0" smtClean="0">
            <a:cs typeface="+mn-cs"/>
          </a:endParaRPr>
        </a:p>
      </dgm:t>
    </dgm:pt>
    <dgm:pt modelId="{0785522B-E579-4A5F-9534-A63BB1ED924B}" type="parTrans" cxnId="{3D6F9E0C-49FB-4A84-A2C0-6D073E3E609E}">
      <dgm:prSet/>
      <dgm:spPr/>
      <dgm:t>
        <a:bodyPr/>
        <a:lstStyle/>
        <a:p>
          <a:endParaRPr lang="fr-FR"/>
        </a:p>
      </dgm:t>
    </dgm:pt>
    <dgm:pt modelId="{6147CA2A-CDF3-4E53-87B9-1C716F9B981D}" type="sibTrans" cxnId="{3D6F9E0C-49FB-4A84-A2C0-6D073E3E609E}">
      <dgm:prSet/>
      <dgm:spPr/>
      <dgm:t>
        <a:bodyPr/>
        <a:lstStyle/>
        <a:p>
          <a:endParaRPr lang="fr-FR"/>
        </a:p>
      </dgm:t>
    </dgm:pt>
    <dgm:pt modelId="{81BD2BB1-1ADC-499A-AF36-FD9BAF49C34B}">
      <dgm:prSet custT="1"/>
      <dgm:spPr/>
      <dgm:t>
        <a:bodyPr/>
        <a:lstStyle/>
        <a:p>
          <a:pPr algn="just" rtl="1"/>
          <a:r>
            <a:rPr lang="ar-MA" sz="2400" b="1" dirty="0" smtClean="0">
              <a:cs typeface="+mn-cs"/>
            </a:rPr>
            <a:t>نتيجة 1: فضاءات تستوعب دورها في إرساء </a:t>
          </a:r>
          <a:r>
            <a:rPr lang="ar-SA" sz="2400" b="1" dirty="0" smtClean="0">
              <a:cs typeface="+mn-cs"/>
            </a:rPr>
            <a:t> ا</a:t>
          </a:r>
          <a:r>
            <a:rPr lang="ar-MA" sz="2400" b="1" dirty="0" err="1" smtClean="0">
              <a:cs typeface="+mn-cs"/>
            </a:rPr>
            <a:t>ليات</a:t>
          </a:r>
          <a:r>
            <a:rPr lang="ar-MA" sz="2400" b="1" dirty="0" smtClean="0">
              <a:cs typeface="+mn-cs"/>
            </a:rPr>
            <a:t> الحوار والتشاور</a:t>
          </a:r>
          <a:endParaRPr lang="fr-FR" sz="2400" b="1" dirty="0">
            <a:cs typeface="+mn-cs"/>
          </a:endParaRPr>
        </a:p>
      </dgm:t>
    </dgm:pt>
    <dgm:pt modelId="{30CB53A0-DA69-4380-941E-A56F681D9313}" type="parTrans" cxnId="{EFA657E3-7CB9-404B-A080-9D99175BD555}">
      <dgm:prSet/>
      <dgm:spPr/>
      <dgm:t>
        <a:bodyPr/>
        <a:lstStyle/>
        <a:p>
          <a:endParaRPr lang="fr-FR"/>
        </a:p>
      </dgm:t>
    </dgm:pt>
    <dgm:pt modelId="{5AC38DBA-B689-4CB5-963B-53DD7A229E29}" type="sibTrans" cxnId="{EFA657E3-7CB9-404B-A080-9D99175BD555}">
      <dgm:prSet/>
      <dgm:spPr/>
      <dgm:t>
        <a:bodyPr/>
        <a:lstStyle/>
        <a:p>
          <a:endParaRPr lang="fr-FR"/>
        </a:p>
      </dgm:t>
    </dgm:pt>
    <dgm:pt modelId="{CA53A161-D4AC-4FDD-97D8-7E51BE0C2E44}">
      <dgm:prSet custT="1"/>
      <dgm:spPr/>
      <dgm:t>
        <a:bodyPr/>
        <a:lstStyle/>
        <a:p>
          <a:pPr algn="ctr" rtl="1"/>
          <a:endParaRPr lang="ar-MA" sz="2400" dirty="0" smtClean="0">
            <a:cs typeface="+mn-cs"/>
          </a:endParaRPr>
        </a:p>
        <a:p>
          <a:pPr algn="just" rtl="1"/>
          <a:r>
            <a:rPr lang="ar-MA" sz="2400" b="1" dirty="0" smtClean="0">
              <a:cs typeface="+mn-cs"/>
            </a:rPr>
            <a:t>نتيجة 3: 6 </a:t>
          </a:r>
          <a:r>
            <a:rPr lang="ar-MA" sz="2400" b="1" dirty="0" err="1" smtClean="0">
              <a:cs typeface="+mn-cs"/>
            </a:rPr>
            <a:t>فضاءات</a:t>
          </a:r>
          <a:r>
            <a:rPr lang="ar-MA" sz="2400" b="1" dirty="0" smtClean="0">
              <a:cs typeface="+mn-cs"/>
            </a:rPr>
            <a:t> تمتلك خطة عمل وبرنامجا لإعداد المبادرات ذات الصلة بالمشاركة الديمقراطية </a:t>
          </a:r>
          <a:r>
            <a:rPr lang="fr-FR" sz="2400" b="1" dirty="0" smtClean="0">
              <a:cs typeface="+mn-cs"/>
            </a:rPr>
            <a:t>.</a:t>
          </a:r>
          <a:endParaRPr lang="ar-MA" sz="2400" b="1" dirty="0" smtClean="0">
            <a:cs typeface="+mn-cs"/>
          </a:endParaRPr>
        </a:p>
      </dgm:t>
    </dgm:pt>
    <dgm:pt modelId="{44FEA50A-B894-49DC-9820-CAF8313D52E9}" type="parTrans" cxnId="{38FDC8A9-03A2-4129-B7DE-901B5399EF66}">
      <dgm:prSet/>
      <dgm:spPr/>
      <dgm:t>
        <a:bodyPr/>
        <a:lstStyle/>
        <a:p>
          <a:endParaRPr lang="fr-FR"/>
        </a:p>
      </dgm:t>
    </dgm:pt>
    <dgm:pt modelId="{6A0301FD-2B84-4C48-9020-A03E1085EA9E}" type="sibTrans" cxnId="{38FDC8A9-03A2-4129-B7DE-901B5399EF66}">
      <dgm:prSet/>
      <dgm:spPr/>
      <dgm:t>
        <a:bodyPr/>
        <a:lstStyle/>
        <a:p>
          <a:endParaRPr lang="fr-FR"/>
        </a:p>
      </dgm:t>
    </dgm:pt>
    <dgm:pt modelId="{C032C19C-DD8C-4922-A89B-798506DD30CD}">
      <dgm:prSet custT="1"/>
      <dgm:spPr/>
      <dgm:t>
        <a:bodyPr/>
        <a:lstStyle/>
        <a:p>
          <a:pPr rtl="1"/>
          <a:r>
            <a:rPr lang="ar-MA" sz="2400" b="1" dirty="0" smtClean="0">
              <a:cs typeface="+mn-cs"/>
            </a:rPr>
            <a:t>06 فضاءات منخرطة ومفعلة  </a:t>
          </a:r>
        </a:p>
      </dgm:t>
    </dgm:pt>
    <dgm:pt modelId="{B8671F1F-648A-42DC-A875-17968991C898}" type="parTrans" cxnId="{A9294B69-59D9-4CAF-B886-A58A7F5964D5}">
      <dgm:prSet/>
      <dgm:spPr/>
      <dgm:t>
        <a:bodyPr/>
        <a:lstStyle/>
        <a:p>
          <a:endParaRPr lang="fr-FR"/>
        </a:p>
      </dgm:t>
    </dgm:pt>
    <dgm:pt modelId="{50195595-B2F7-4FC2-9615-6FB316FBD1B2}" type="sibTrans" cxnId="{A9294B69-59D9-4CAF-B886-A58A7F5964D5}">
      <dgm:prSet/>
      <dgm:spPr/>
      <dgm:t>
        <a:bodyPr/>
        <a:lstStyle/>
        <a:p>
          <a:endParaRPr lang="fr-FR"/>
        </a:p>
      </dgm:t>
    </dgm:pt>
    <dgm:pt modelId="{23963A5D-8886-4447-86CF-62C49834B642}" type="pres">
      <dgm:prSet presAssocID="{FA3BAEC4-F08F-485F-BEE3-6AEA041566F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A59D36B-C186-4864-AB23-6B7933714A77}" type="pres">
      <dgm:prSet presAssocID="{D620D1BA-2C8E-45CC-AC89-DBA619B3C577}" presName="root1" presStyleCnt="0"/>
      <dgm:spPr/>
      <dgm:t>
        <a:bodyPr/>
        <a:lstStyle/>
        <a:p>
          <a:endParaRPr lang="fr-FR"/>
        </a:p>
      </dgm:t>
    </dgm:pt>
    <dgm:pt modelId="{629C1DEC-EEDC-493F-8BBD-BC240D4BD25F}" type="pres">
      <dgm:prSet presAssocID="{D620D1BA-2C8E-45CC-AC89-DBA619B3C577}" presName="LevelOneTextNode" presStyleLbl="node0" presStyleIdx="0" presStyleCnt="1" custScaleX="213289" custScaleY="22922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0EC8F8F-9E4F-48FE-BB42-2194A7CFC367}" type="pres">
      <dgm:prSet presAssocID="{D620D1BA-2C8E-45CC-AC89-DBA619B3C577}" presName="level2hierChild" presStyleCnt="0"/>
      <dgm:spPr/>
      <dgm:t>
        <a:bodyPr/>
        <a:lstStyle/>
        <a:p>
          <a:endParaRPr lang="fr-FR"/>
        </a:p>
      </dgm:t>
    </dgm:pt>
    <dgm:pt modelId="{C0A50B4E-3BC5-419B-A752-2E8BC8905BF8}" type="pres">
      <dgm:prSet presAssocID="{30CB53A0-DA69-4380-941E-A56F681D9313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3B006E1D-0D3B-4094-A397-27294CEC40C8}" type="pres">
      <dgm:prSet presAssocID="{30CB53A0-DA69-4380-941E-A56F681D9313}" presName="connTx" presStyleLbl="parChTrans1D2" presStyleIdx="0" presStyleCnt="3"/>
      <dgm:spPr/>
      <dgm:t>
        <a:bodyPr/>
        <a:lstStyle/>
        <a:p>
          <a:endParaRPr lang="fr-FR"/>
        </a:p>
      </dgm:t>
    </dgm:pt>
    <dgm:pt modelId="{1137FA3D-C62D-40DB-8B37-EF626A21A45C}" type="pres">
      <dgm:prSet presAssocID="{81BD2BB1-1ADC-499A-AF36-FD9BAF49C34B}" presName="root2" presStyleCnt="0"/>
      <dgm:spPr/>
      <dgm:t>
        <a:bodyPr/>
        <a:lstStyle/>
        <a:p>
          <a:endParaRPr lang="fr-FR"/>
        </a:p>
      </dgm:t>
    </dgm:pt>
    <dgm:pt modelId="{B54F562E-C67E-49B7-A547-42754B963BD1}" type="pres">
      <dgm:prSet presAssocID="{81BD2BB1-1ADC-499A-AF36-FD9BAF49C34B}" presName="LevelTwoTextNode" presStyleLbl="node2" presStyleIdx="0" presStyleCnt="3" custScaleX="306062" custScaleY="308768" custLinFactNeighborX="-36990" custLinFactNeighborY="259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AA3FCF5-4533-449E-9327-7487CD4FF170}" type="pres">
      <dgm:prSet presAssocID="{81BD2BB1-1ADC-499A-AF36-FD9BAF49C34B}" presName="level3hierChild" presStyleCnt="0"/>
      <dgm:spPr/>
      <dgm:t>
        <a:bodyPr/>
        <a:lstStyle/>
        <a:p>
          <a:endParaRPr lang="fr-FR"/>
        </a:p>
      </dgm:t>
    </dgm:pt>
    <dgm:pt modelId="{2716E4E2-628B-4839-BC3A-AFE7BC2E71E5}" type="pres">
      <dgm:prSet presAssocID="{0785522B-E579-4A5F-9534-A63BB1ED924B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BE7EF44D-F738-440F-A07F-8027B73F182C}" type="pres">
      <dgm:prSet presAssocID="{0785522B-E579-4A5F-9534-A63BB1ED924B}" presName="connTx" presStyleLbl="parChTrans1D2" presStyleIdx="1" presStyleCnt="3"/>
      <dgm:spPr/>
      <dgm:t>
        <a:bodyPr/>
        <a:lstStyle/>
        <a:p>
          <a:endParaRPr lang="fr-FR"/>
        </a:p>
      </dgm:t>
    </dgm:pt>
    <dgm:pt modelId="{0B617C88-8828-4D20-BB27-8D971AA806C8}" type="pres">
      <dgm:prSet presAssocID="{36CA815C-C861-448F-AD0B-AB3AF1B803DC}" presName="root2" presStyleCnt="0"/>
      <dgm:spPr/>
      <dgm:t>
        <a:bodyPr/>
        <a:lstStyle/>
        <a:p>
          <a:endParaRPr lang="fr-FR"/>
        </a:p>
      </dgm:t>
    </dgm:pt>
    <dgm:pt modelId="{56F0292D-609D-4A06-95A2-0BCCF1B7F56D}" type="pres">
      <dgm:prSet presAssocID="{36CA815C-C861-448F-AD0B-AB3AF1B803DC}" presName="LevelTwoTextNode" presStyleLbl="node2" presStyleIdx="1" presStyleCnt="3" custScaleX="277722" custScaleY="323872" custLinFactNeighborX="-13397" custLinFactNeighborY="17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59365EB-0140-4B80-B6EE-85E2AC8E4BB8}" type="pres">
      <dgm:prSet presAssocID="{36CA815C-C861-448F-AD0B-AB3AF1B803DC}" presName="level3hierChild" presStyleCnt="0"/>
      <dgm:spPr/>
      <dgm:t>
        <a:bodyPr/>
        <a:lstStyle/>
        <a:p>
          <a:endParaRPr lang="fr-FR"/>
        </a:p>
      </dgm:t>
    </dgm:pt>
    <dgm:pt modelId="{EC6019DF-2DD5-4BF9-8C04-7699A75D1962}" type="pres">
      <dgm:prSet presAssocID="{B8671F1F-648A-42DC-A875-17968991C898}" presName="conn2-1" presStyleLbl="parChTrans1D3" presStyleIdx="0" presStyleCnt="1"/>
      <dgm:spPr/>
      <dgm:t>
        <a:bodyPr/>
        <a:lstStyle/>
        <a:p>
          <a:endParaRPr lang="fr-FR"/>
        </a:p>
      </dgm:t>
    </dgm:pt>
    <dgm:pt modelId="{EC90013C-1078-4F96-AA17-F857B9723CE0}" type="pres">
      <dgm:prSet presAssocID="{B8671F1F-648A-42DC-A875-17968991C898}" presName="connTx" presStyleLbl="parChTrans1D3" presStyleIdx="0" presStyleCnt="1"/>
      <dgm:spPr/>
      <dgm:t>
        <a:bodyPr/>
        <a:lstStyle/>
        <a:p>
          <a:endParaRPr lang="fr-FR"/>
        </a:p>
      </dgm:t>
    </dgm:pt>
    <dgm:pt modelId="{71108AB7-AD71-48F0-A54F-0F156FD92409}" type="pres">
      <dgm:prSet presAssocID="{C032C19C-DD8C-4922-A89B-798506DD30CD}" presName="root2" presStyleCnt="0"/>
      <dgm:spPr/>
      <dgm:t>
        <a:bodyPr/>
        <a:lstStyle/>
        <a:p>
          <a:endParaRPr lang="fr-FR"/>
        </a:p>
      </dgm:t>
    </dgm:pt>
    <dgm:pt modelId="{3DADF423-5F75-43A8-8F12-9D40E4A91CA6}" type="pres">
      <dgm:prSet presAssocID="{C032C19C-DD8C-4922-A89B-798506DD30CD}" presName="LevelTwoTextNode" presStyleLbl="node3" presStyleIdx="0" presStyleCnt="1" custScaleX="248713" custScaleY="323918" custLinFactNeighborX="-677" custLinFactNeighborY="17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E24F5D0-7339-4503-A920-5829545B8426}" type="pres">
      <dgm:prSet presAssocID="{C032C19C-DD8C-4922-A89B-798506DD30CD}" presName="level3hierChild" presStyleCnt="0"/>
      <dgm:spPr/>
      <dgm:t>
        <a:bodyPr/>
        <a:lstStyle/>
        <a:p>
          <a:endParaRPr lang="fr-FR"/>
        </a:p>
      </dgm:t>
    </dgm:pt>
    <dgm:pt modelId="{12AA49D4-C95E-41E8-8707-D133FCA06965}" type="pres">
      <dgm:prSet presAssocID="{44FEA50A-B894-49DC-9820-CAF8313D52E9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98C1EA91-3186-4348-A610-4D93CD76183F}" type="pres">
      <dgm:prSet presAssocID="{44FEA50A-B894-49DC-9820-CAF8313D52E9}" presName="connTx" presStyleLbl="parChTrans1D2" presStyleIdx="2" presStyleCnt="3"/>
      <dgm:spPr/>
      <dgm:t>
        <a:bodyPr/>
        <a:lstStyle/>
        <a:p>
          <a:endParaRPr lang="fr-FR"/>
        </a:p>
      </dgm:t>
    </dgm:pt>
    <dgm:pt modelId="{C977CAA4-EE0A-4872-987A-CE142300147E}" type="pres">
      <dgm:prSet presAssocID="{CA53A161-D4AC-4FDD-97D8-7E51BE0C2E44}" presName="root2" presStyleCnt="0"/>
      <dgm:spPr/>
      <dgm:t>
        <a:bodyPr/>
        <a:lstStyle/>
        <a:p>
          <a:endParaRPr lang="fr-FR"/>
        </a:p>
      </dgm:t>
    </dgm:pt>
    <dgm:pt modelId="{2F529AB2-BDA6-4AE8-967A-6F6508DEBD31}" type="pres">
      <dgm:prSet presAssocID="{CA53A161-D4AC-4FDD-97D8-7E51BE0C2E44}" presName="LevelTwoTextNode" presStyleLbl="node2" presStyleIdx="2" presStyleCnt="3" custScaleX="492159" custScaleY="278182" custLinFactNeighborX="2181" custLinFactNeighborY="194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CA1A8D-4A62-4061-945B-08A6E98EC946}" type="pres">
      <dgm:prSet presAssocID="{CA53A161-D4AC-4FDD-97D8-7E51BE0C2E44}" presName="level3hierChild" presStyleCnt="0"/>
      <dgm:spPr/>
      <dgm:t>
        <a:bodyPr/>
        <a:lstStyle/>
        <a:p>
          <a:endParaRPr lang="fr-FR"/>
        </a:p>
      </dgm:t>
    </dgm:pt>
  </dgm:ptLst>
  <dgm:cxnLst>
    <dgm:cxn modelId="{3BB815EB-084A-482F-A875-7403BDA4C13E}" type="presOf" srcId="{81BD2BB1-1ADC-499A-AF36-FD9BAF49C34B}" destId="{B54F562E-C67E-49B7-A547-42754B963BD1}" srcOrd="0" destOrd="0" presId="urn:microsoft.com/office/officeart/2005/8/layout/hierarchy2"/>
    <dgm:cxn modelId="{51A31CD9-8E16-47F6-B6DE-E8AA53D521BC}" type="presOf" srcId="{44FEA50A-B894-49DC-9820-CAF8313D52E9}" destId="{98C1EA91-3186-4348-A610-4D93CD76183F}" srcOrd="1" destOrd="0" presId="urn:microsoft.com/office/officeart/2005/8/layout/hierarchy2"/>
    <dgm:cxn modelId="{9AB38B28-DB7D-4D7C-927B-634668A431B4}" type="presOf" srcId="{30CB53A0-DA69-4380-941E-A56F681D9313}" destId="{3B006E1D-0D3B-4094-A397-27294CEC40C8}" srcOrd="1" destOrd="0" presId="urn:microsoft.com/office/officeart/2005/8/layout/hierarchy2"/>
    <dgm:cxn modelId="{362C75EB-1A18-490B-95B8-66A07E061B47}" type="presOf" srcId="{0785522B-E579-4A5F-9534-A63BB1ED924B}" destId="{BE7EF44D-F738-440F-A07F-8027B73F182C}" srcOrd="1" destOrd="0" presId="urn:microsoft.com/office/officeart/2005/8/layout/hierarchy2"/>
    <dgm:cxn modelId="{EFA657E3-7CB9-404B-A080-9D99175BD555}" srcId="{D620D1BA-2C8E-45CC-AC89-DBA619B3C577}" destId="{81BD2BB1-1ADC-499A-AF36-FD9BAF49C34B}" srcOrd="0" destOrd="0" parTransId="{30CB53A0-DA69-4380-941E-A56F681D9313}" sibTransId="{5AC38DBA-B689-4CB5-963B-53DD7A229E29}"/>
    <dgm:cxn modelId="{8F07DEBB-9A59-4D65-AA88-D42A9D62C436}" type="presOf" srcId="{FA3BAEC4-F08F-485F-BEE3-6AEA041566F7}" destId="{23963A5D-8886-4447-86CF-62C49834B642}" srcOrd="0" destOrd="0" presId="urn:microsoft.com/office/officeart/2005/8/layout/hierarchy2"/>
    <dgm:cxn modelId="{E5A15805-08F4-49AC-A328-15F0E77B4676}" type="presOf" srcId="{CA53A161-D4AC-4FDD-97D8-7E51BE0C2E44}" destId="{2F529AB2-BDA6-4AE8-967A-6F6508DEBD31}" srcOrd="0" destOrd="0" presId="urn:microsoft.com/office/officeart/2005/8/layout/hierarchy2"/>
    <dgm:cxn modelId="{C36EEC62-354C-4DF5-9170-AB52B4E26180}" type="presOf" srcId="{C032C19C-DD8C-4922-A89B-798506DD30CD}" destId="{3DADF423-5F75-43A8-8F12-9D40E4A91CA6}" srcOrd="0" destOrd="0" presId="urn:microsoft.com/office/officeart/2005/8/layout/hierarchy2"/>
    <dgm:cxn modelId="{D4557FFF-C859-49EA-99C2-B2B1EAAC9002}" type="presOf" srcId="{B8671F1F-648A-42DC-A875-17968991C898}" destId="{EC90013C-1078-4F96-AA17-F857B9723CE0}" srcOrd="1" destOrd="0" presId="urn:microsoft.com/office/officeart/2005/8/layout/hierarchy2"/>
    <dgm:cxn modelId="{3D6F9E0C-49FB-4A84-A2C0-6D073E3E609E}" srcId="{D620D1BA-2C8E-45CC-AC89-DBA619B3C577}" destId="{36CA815C-C861-448F-AD0B-AB3AF1B803DC}" srcOrd="1" destOrd="0" parTransId="{0785522B-E579-4A5F-9534-A63BB1ED924B}" sibTransId="{6147CA2A-CDF3-4E53-87B9-1C716F9B981D}"/>
    <dgm:cxn modelId="{52921F25-F1F4-4372-B6D4-E0B6C56C78EA}" type="presOf" srcId="{36CA815C-C861-448F-AD0B-AB3AF1B803DC}" destId="{56F0292D-609D-4A06-95A2-0BCCF1B7F56D}" srcOrd="0" destOrd="0" presId="urn:microsoft.com/office/officeart/2005/8/layout/hierarchy2"/>
    <dgm:cxn modelId="{DBBBD226-26D9-4C6D-9E29-5DAEAA0529DB}" type="presOf" srcId="{D620D1BA-2C8E-45CC-AC89-DBA619B3C577}" destId="{629C1DEC-EEDC-493F-8BBD-BC240D4BD25F}" srcOrd="0" destOrd="0" presId="urn:microsoft.com/office/officeart/2005/8/layout/hierarchy2"/>
    <dgm:cxn modelId="{56950358-8AF8-4901-8F8C-E82504353D2F}" type="presOf" srcId="{44FEA50A-B894-49DC-9820-CAF8313D52E9}" destId="{12AA49D4-C95E-41E8-8707-D133FCA06965}" srcOrd="0" destOrd="0" presId="urn:microsoft.com/office/officeart/2005/8/layout/hierarchy2"/>
    <dgm:cxn modelId="{0D6CF04F-9C6F-4896-8572-26AFDA81E3EB}" type="presOf" srcId="{0785522B-E579-4A5F-9534-A63BB1ED924B}" destId="{2716E4E2-628B-4839-BC3A-AFE7BC2E71E5}" srcOrd="0" destOrd="0" presId="urn:microsoft.com/office/officeart/2005/8/layout/hierarchy2"/>
    <dgm:cxn modelId="{086D2A4E-BF77-40E0-A533-A35E179A1959}" srcId="{FA3BAEC4-F08F-485F-BEE3-6AEA041566F7}" destId="{D620D1BA-2C8E-45CC-AC89-DBA619B3C577}" srcOrd="0" destOrd="0" parTransId="{AC004E38-B488-463A-B4D0-DD1C5B347A33}" sibTransId="{FE40EF8E-3F92-4924-A60E-73B6834B0F23}"/>
    <dgm:cxn modelId="{A9294B69-59D9-4CAF-B886-A58A7F5964D5}" srcId="{36CA815C-C861-448F-AD0B-AB3AF1B803DC}" destId="{C032C19C-DD8C-4922-A89B-798506DD30CD}" srcOrd="0" destOrd="0" parTransId="{B8671F1F-648A-42DC-A875-17968991C898}" sibTransId="{50195595-B2F7-4FC2-9615-6FB316FBD1B2}"/>
    <dgm:cxn modelId="{14974FA0-1CA3-479E-941C-3261620C4D00}" type="presOf" srcId="{B8671F1F-648A-42DC-A875-17968991C898}" destId="{EC6019DF-2DD5-4BF9-8C04-7699A75D1962}" srcOrd="0" destOrd="0" presId="urn:microsoft.com/office/officeart/2005/8/layout/hierarchy2"/>
    <dgm:cxn modelId="{616E6775-462E-4AF7-8BBB-8EBE2F9C5362}" type="presOf" srcId="{30CB53A0-DA69-4380-941E-A56F681D9313}" destId="{C0A50B4E-3BC5-419B-A752-2E8BC8905BF8}" srcOrd="0" destOrd="0" presId="urn:microsoft.com/office/officeart/2005/8/layout/hierarchy2"/>
    <dgm:cxn modelId="{38FDC8A9-03A2-4129-B7DE-901B5399EF66}" srcId="{D620D1BA-2C8E-45CC-AC89-DBA619B3C577}" destId="{CA53A161-D4AC-4FDD-97D8-7E51BE0C2E44}" srcOrd="2" destOrd="0" parTransId="{44FEA50A-B894-49DC-9820-CAF8313D52E9}" sibTransId="{6A0301FD-2B84-4C48-9020-A03E1085EA9E}"/>
    <dgm:cxn modelId="{1DBB78F0-9AC3-41E6-8FD0-F4A562D3C67D}" type="presParOf" srcId="{23963A5D-8886-4447-86CF-62C49834B642}" destId="{0A59D36B-C186-4864-AB23-6B7933714A77}" srcOrd="0" destOrd="0" presId="urn:microsoft.com/office/officeart/2005/8/layout/hierarchy2"/>
    <dgm:cxn modelId="{6FFFD3F9-92FA-4DE7-8314-262AD204B191}" type="presParOf" srcId="{0A59D36B-C186-4864-AB23-6B7933714A77}" destId="{629C1DEC-EEDC-493F-8BBD-BC240D4BD25F}" srcOrd="0" destOrd="0" presId="urn:microsoft.com/office/officeart/2005/8/layout/hierarchy2"/>
    <dgm:cxn modelId="{C3ADFEDC-BD00-4ED4-B310-F5C23D0F0749}" type="presParOf" srcId="{0A59D36B-C186-4864-AB23-6B7933714A77}" destId="{50EC8F8F-9E4F-48FE-BB42-2194A7CFC367}" srcOrd="1" destOrd="0" presId="urn:microsoft.com/office/officeart/2005/8/layout/hierarchy2"/>
    <dgm:cxn modelId="{87F8AC52-6A8D-4A3E-B1F1-44E7F6A4E1C8}" type="presParOf" srcId="{50EC8F8F-9E4F-48FE-BB42-2194A7CFC367}" destId="{C0A50B4E-3BC5-419B-A752-2E8BC8905BF8}" srcOrd="0" destOrd="0" presId="urn:microsoft.com/office/officeart/2005/8/layout/hierarchy2"/>
    <dgm:cxn modelId="{94AEA679-A444-49A8-972D-6FDB003C9ACD}" type="presParOf" srcId="{C0A50B4E-3BC5-419B-A752-2E8BC8905BF8}" destId="{3B006E1D-0D3B-4094-A397-27294CEC40C8}" srcOrd="0" destOrd="0" presId="urn:microsoft.com/office/officeart/2005/8/layout/hierarchy2"/>
    <dgm:cxn modelId="{A9807A3E-8902-434B-8683-1316E5AB1A24}" type="presParOf" srcId="{50EC8F8F-9E4F-48FE-BB42-2194A7CFC367}" destId="{1137FA3D-C62D-40DB-8B37-EF626A21A45C}" srcOrd="1" destOrd="0" presId="urn:microsoft.com/office/officeart/2005/8/layout/hierarchy2"/>
    <dgm:cxn modelId="{9814DB1A-69ED-48EF-B10C-64FF7840EC07}" type="presParOf" srcId="{1137FA3D-C62D-40DB-8B37-EF626A21A45C}" destId="{B54F562E-C67E-49B7-A547-42754B963BD1}" srcOrd="0" destOrd="0" presId="urn:microsoft.com/office/officeart/2005/8/layout/hierarchy2"/>
    <dgm:cxn modelId="{573334D7-007E-4C66-B42E-1A1CF99D9D83}" type="presParOf" srcId="{1137FA3D-C62D-40DB-8B37-EF626A21A45C}" destId="{2AA3FCF5-4533-449E-9327-7487CD4FF170}" srcOrd="1" destOrd="0" presId="urn:microsoft.com/office/officeart/2005/8/layout/hierarchy2"/>
    <dgm:cxn modelId="{BF751F0D-FD90-4DDD-A4BC-37E6CF7BBE9C}" type="presParOf" srcId="{50EC8F8F-9E4F-48FE-BB42-2194A7CFC367}" destId="{2716E4E2-628B-4839-BC3A-AFE7BC2E71E5}" srcOrd="2" destOrd="0" presId="urn:microsoft.com/office/officeart/2005/8/layout/hierarchy2"/>
    <dgm:cxn modelId="{FF56A874-932E-4328-A2DE-B146B07C6673}" type="presParOf" srcId="{2716E4E2-628B-4839-BC3A-AFE7BC2E71E5}" destId="{BE7EF44D-F738-440F-A07F-8027B73F182C}" srcOrd="0" destOrd="0" presId="urn:microsoft.com/office/officeart/2005/8/layout/hierarchy2"/>
    <dgm:cxn modelId="{CCC5C2EE-096F-416E-9D54-2A7B0F8E782D}" type="presParOf" srcId="{50EC8F8F-9E4F-48FE-BB42-2194A7CFC367}" destId="{0B617C88-8828-4D20-BB27-8D971AA806C8}" srcOrd="3" destOrd="0" presId="urn:microsoft.com/office/officeart/2005/8/layout/hierarchy2"/>
    <dgm:cxn modelId="{04466223-360D-450F-96C9-32CABB6C1065}" type="presParOf" srcId="{0B617C88-8828-4D20-BB27-8D971AA806C8}" destId="{56F0292D-609D-4A06-95A2-0BCCF1B7F56D}" srcOrd="0" destOrd="0" presId="urn:microsoft.com/office/officeart/2005/8/layout/hierarchy2"/>
    <dgm:cxn modelId="{C054BCF7-0EA5-4F3A-B7FF-BDC73418427D}" type="presParOf" srcId="{0B617C88-8828-4D20-BB27-8D971AA806C8}" destId="{F59365EB-0140-4B80-B6EE-85E2AC8E4BB8}" srcOrd="1" destOrd="0" presId="urn:microsoft.com/office/officeart/2005/8/layout/hierarchy2"/>
    <dgm:cxn modelId="{275B2897-4BD9-441A-B3B9-794CB43FDDF3}" type="presParOf" srcId="{F59365EB-0140-4B80-B6EE-85E2AC8E4BB8}" destId="{EC6019DF-2DD5-4BF9-8C04-7699A75D1962}" srcOrd="0" destOrd="0" presId="urn:microsoft.com/office/officeart/2005/8/layout/hierarchy2"/>
    <dgm:cxn modelId="{73491E87-8366-4C89-A0B3-E2FDBE295ADC}" type="presParOf" srcId="{EC6019DF-2DD5-4BF9-8C04-7699A75D1962}" destId="{EC90013C-1078-4F96-AA17-F857B9723CE0}" srcOrd="0" destOrd="0" presId="urn:microsoft.com/office/officeart/2005/8/layout/hierarchy2"/>
    <dgm:cxn modelId="{62504EBF-339F-4B0C-97B2-9177174DCD70}" type="presParOf" srcId="{F59365EB-0140-4B80-B6EE-85E2AC8E4BB8}" destId="{71108AB7-AD71-48F0-A54F-0F156FD92409}" srcOrd="1" destOrd="0" presId="urn:microsoft.com/office/officeart/2005/8/layout/hierarchy2"/>
    <dgm:cxn modelId="{2AFCC19D-6997-4AAB-9D40-2B04AC4204B5}" type="presParOf" srcId="{71108AB7-AD71-48F0-A54F-0F156FD92409}" destId="{3DADF423-5F75-43A8-8F12-9D40E4A91CA6}" srcOrd="0" destOrd="0" presId="urn:microsoft.com/office/officeart/2005/8/layout/hierarchy2"/>
    <dgm:cxn modelId="{F43EB960-8834-4E39-9D46-43F64100F5FC}" type="presParOf" srcId="{71108AB7-AD71-48F0-A54F-0F156FD92409}" destId="{7E24F5D0-7339-4503-A920-5829545B8426}" srcOrd="1" destOrd="0" presId="urn:microsoft.com/office/officeart/2005/8/layout/hierarchy2"/>
    <dgm:cxn modelId="{1DBE201A-0309-48BE-8D9E-9E9120134CD6}" type="presParOf" srcId="{50EC8F8F-9E4F-48FE-BB42-2194A7CFC367}" destId="{12AA49D4-C95E-41E8-8707-D133FCA06965}" srcOrd="4" destOrd="0" presId="urn:microsoft.com/office/officeart/2005/8/layout/hierarchy2"/>
    <dgm:cxn modelId="{B5EF9E36-64A6-4579-9AD7-9728B023ACF0}" type="presParOf" srcId="{12AA49D4-C95E-41E8-8707-D133FCA06965}" destId="{98C1EA91-3186-4348-A610-4D93CD76183F}" srcOrd="0" destOrd="0" presId="urn:microsoft.com/office/officeart/2005/8/layout/hierarchy2"/>
    <dgm:cxn modelId="{26BA92EF-4A18-4949-B278-9444EF6997AC}" type="presParOf" srcId="{50EC8F8F-9E4F-48FE-BB42-2194A7CFC367}" destId="{C977CAA4-EE0A-4872-987A-CE142300147E}" srcOrd="5" destOrd="0" presId="urn:microsoft.com/office/officeart/2005/8/layout/hierarchy2"/>
    <dgm:cxn modelId="{938B0B21-5317-441F-81C6-F9B1EC91C941}" type="presParOf" srcId="{C977CAA4-EE0A-4872-987A-CE142300147E}" destId="{2F529AB2-BDA6-4AE8-967A-6F6508DEBD31}" srcOrd="0" destOrd="0" presId="urn:microsoft.com/office/officeart/2005/8/layout/hierarchy2"/>
    <dgm:cxn modelId="{CD34019F-ECC2-4689-AACD-34166E8F6BBD}" type="presParOf" srcId="{C977CAA4-EE0A-4872-987A-CE142300147E}" destId="{6CCA1A8D-4A62-4061-945B-08A6E98EC9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122F1-B580-4EA7-954F-629C38A46A4A}" type="doc">
      <dgm:prSet loTypeId="urn:microsoft.com/office/officeart/2005/8/layout/hierarchy3" loCatId="hierarchy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fr-FR"/>
        </a:p>
      </dgm:t>
    </dgm:pt>
    <dgm:pt modelId="{A9EC62B4-3CFF-4464-8CB3-5798A2E8DC55}">
      <dgm:prSet phldrT="[Texte]"/>
      <dgm:spPr/>
      <dgm:t>
        <a:bodyPr/>
        <a:lstStyle/>
        <a:p>
          <a:pPr rtl="1"/>
          <a:r>
            <a:rPr lang="ar-MA" b="1" dirty="0" smtClean="0"/>
            <a:t>المرحلة الثالثة </a:t>
          </a:r>
          <a:r>
            <a:rPr lang="en-US" b="1" dirty="0" smtClean="0"/>
            <a:t> : </a:t>
          </a:r>
          <a:r>
            <a:rPr lang="ar-MA" b="1" dirty="0" smtClean="0"/>
            <a:t>المواكبة لصياغة المبادرة الرابعة خلال سنة 2019</a:t>
          </a:r>
        </a:p>
      </dgm:t>
    </dgm:pt>
    <dgm:pt modelId="{A01BF8B5-3CE0-492B-9C35-87A68275F9C1}" type="parTrans" cxnId="{AB18D26B-2C02-49CF-BCA7-5A3C443FFAA7}">
      <dgm:prSet/>
      <dgm:spPr/>
      <dgm:t>
        <a:bodyPr/>
        <a:lstStyle/>
        <a:p>
          <a:endParaRPr lang="fr-FR"/>
        </a:p>
      </dgm:t>
    </dgm:pt>
    <dgm:pt modelId="{106027C5-0E0B-47EF-8D29-2707CBAD82A2}" type="sibTrans" cxnId="{AB18D26B-2C02-49CF-BCA7-5A3C443FFAA7}">
      <dgm:prSet/>
      <dgm:spPr/>
      <dgm:t>
        <a:bodyPr/>
        <a:lstStyle/>
        <a:p>
          <a:endParaRPr lang="fr-FR"/>
        </a:p>
      </dgm:t>
    </dgm:pt>
    <dgm:pt modelId="{C39B949D-123D-4E73-A5AB-637895597121}">
      <dgm:prSet phldrT="[Texte]"/>
      <dgm:spPr/>
      <dgm:t>
        <a:bodyPr/>
        <a:lstStyle/>
        <a:p>
          <a:pPr algn="r" rtl="1"/>
          <a:r>
            <a:rPr lang="ar-MA" dirty="0" smtClean="0"/>
            <a:t>5 </a:t>
          </a:r>
          <a:r>
            <a:rPr lang="ar-MA" dirty="0" err="1" smtClean="0"/>
            <a:t>فضاءات</a:t>
          </a:r>
          <a:r>
            <a:rPr lang="ar-MA" dirty="0" smtClean="0"/>
            <a:t> تمت مواكبتها لصياغة المبادرة الرابعة: وجدة، أهل أنجاد، </a:t>
          </a:r>
          <a:r>
            <a:rPr lang="ar-MA" dirty="0" err="1" smtClean="0"/>
            <a:t>النعيمة</a:t>
          </a:r>
          <a:r>
            <a:rPr lang="ar-MA" dirty="0" smtClean="0"/>
            <a:t> ، بني خالد، بني </a:t>
          </a:r>
          <a:r>
            <a:rPr lang="ar-MA" dirty="0" err="1" smtClean="0"/>
            <a:t>درار</a:t>
          </a:r>
          <a:endParaRPr lang="fr-FR" dirty="0"/>
        </a:p>
      </dgm:t>
    </dgm:pt>
    <dgm:pt modelId="{964605A0-7B2D-4B33-A5CC-BC444E1DAEA9}" type="parTrans" cxnId="{ABEDDDD0-152B-4555-B3E3-1125A81A092B}">
      <dgm:prSet/>
      <dgm:spPr/>
      <dgm:t>
        <a:bodyPr/>
        <a:lstStyle/>
        <a:p>
          <a:endParaRPr lang="fr-FR"/>
        </a:p>
      </dgm:t>
    </dgm:pt>
    <dgm:pt modelId="{494AD5C7-0383-4096-9B90-8CA6DF22E5B9}" type="sibTrans" cxnId="{ABEDDDD0-152B-4555-B3E3-1125A81A092B}">
      <dgm:prSet/>
      <dgm:spPr/>
      <dgm:t>
        <a:bodyPr/>
        <a:lstStyle/>
        <a:p>
          <a:endParaRPr lang="fr-FR"/>
        </a:p>
      </dgm:t>
    </dgm:pt>
    <dgm:pt modelId="{F8AC8557-B560-487B-9DE5-DF9665188890}">
      <dgm:prSet phldrT="[Texte]"/>
      <dgm:spPr/>
      <dgm:t>
        <a:bodyPr/>
        <a:lstStyle/>
        <a:p>
          <a:pPr rtl="1"/>
          <a:r>
            <a:rPr lang="ar-MA" dirty="0" smtClean="0"/>
            <a:t>5 </a:t>
          </a:r>
          <a:r>
            <a:rPr lang="ar-SA" dirty="0" smtClean="0"/>
            <a:t>فضاءات</a:t>
          </a:r>
          <a:endParaRPr lang="fr-FR" dirty="0" smtClean="0"/>
        </a:p>
        <a:p>
          <a:r>
            <a:rPr lang="ar-MA" dirty="0" smtClean="0"/>
            <a:t>تمكنت من صياغة </a:t>
          </a:r>
          <a:r>
            <a:rPr lang="ar-SA" dirty="0" smtClean="0"/>
            <a:t>مبادرات المشاركة الديمقراطية</a:t>
          </a:r>
          <a:endParaRPr lang="fr-FR" dirty="0" smtClean="0"/>
        </a:p>
      </dgm:t>
    </dgm:pt>
    <dgm:pt modelId="{026A2138-D09B-4AFF-A190-A3093E63AD8F}" type="parTrans" cxnId="{D15FEF25-2222-4203-9878-7BE8F30028D9}">
      <dgm:prSet/>
      <dgm:spPr/>
      <dgm:t>
        <a:bodyPr/>
        <a:lstStyle/>
        <a:p>
          <a:endParaRPr lang="fr-FR"/>
        </a:p>
      </dgm:t>
    </dgm:pt>
    <dgm:pt modelId="{A75A1638-8B4B-43DE-B2F3-ED09BB751C89}" type="sibTrans" cxnId="{D15FEF25-2222-4203-9878-7BE8F30028D9}">
      <dgm:prSet/>
      <dgm:spPr/>
      <dgm:t>
        <a:bodyPr/>
        <a:lstStyle/>
        <a:p>
          <a:endParaRPr lang="fr-FR"/>
        </a:p>
      </dgm:t>
    </dgm:pt>
    <dgm:pt modelId="{D197783B-3404-4DB1-BBC1-D9CBE8F250E8}">
      <dgm:prSet phldrT="[Texte]"/>
      <dgm:spPr/>
      <dgm:t>
        <a:bodyPr/>
        <a:lstStyle/>
        <a:p>
          <a:r>
            <a:rPr lang="ar-MA" b="1" dirty="0" smtClean="0"/>
            <a:t> المرحلة الأولى </a:t>
          </a:r>
          <a:r>
            <a:rPr lang="ar-MA" b="1" dirty="0" err="1" smtClean="0"/>
            <a:t>و</a:t>
          </a:r>
          <a:r>
            <a:rPr lang="ar-MA" b="1" dirty="0" smtClean="0"/>
            <a:t> الثانية: المواكبة الميدانية  </a:t>
          </a:r>
          <a:r>
            <a:rPr lang="ar-MA" b="1" dirty="0" err="1" smtClean="0"/>
            <a:t>لفضاءات</a:t>
          </a:r>
          <a:r>
            <a:rPr lang="ar-MA" b="1" dirty="0" smtClean="0"/>
            <a:t> المشاركة  التي خلصت لإعداد 3 مبادرات برسم  سنة 2018/2019</a:t>
          </a:r>
          <a:endParaRPr lang="fr-FR" b="1" dirty="0"/>
        </a:p>
      </dgm:t>
    </dgm:pt>
    <dgm:pt modelId="{DA371B51-B956-4E26-AC74-DB1817238C8A}" type="parTrans" cxnId="{36AD8242-714E-49F5-B8BA-B614AFAE6A79}">
      <dgm:prSet/>
      <dgm:spPr/>
      <dgm:t>
        <a:bodyPr/>
        <a:lstStyle/>
        <a:p>
          <a:endParaRPr lang="fr-FR"/>
        </a:p>
      </dgm:t>
    </dgm:pt>
    <dgm:pt modelId="{2B5D27E6-21DD-431B-B4E8-59DA6AF222D1}" type="sibTrans" cxnId="{36AD8242-714E-49F5-B8BA-B614AFAE6A79}">
      <dgm:prSet/>
      <dgm:spPr/>
      <dgm:t>
        <a:bodyPr/>
        <a:lstStyle/>
        <a:p>
          <a:endParaRPr lang="fr-FR"/>
        </a:p>
      </dgm:t>
    </dgm:pt>
    <dgm:pt modelId="{22FF8E22-E4EC-4D30-BBC6-ED2CE2CA3131}">
      <dgm:prSet phldrT="[Texte]"/>
      <dgm:spPr/>
      <dgm:t>
        <a:bodyPr/>
        <a:lstStyle/>
        <a:p>
          <a:r>
            <a:rPr lang="ar-MA" dirty="0" smtClean="0"/>
            <a:t>5 </a:t>
          </a:r>
          <a:r>
            <a:rPr lang="ar-MA" dirty="0" err="1" smtClean="0"/>
            <a:t>فضاءات</a:t>
          </a:r>
          <a:r>
            <a:rPr lang="ar-MA" dirty="0" smtClean="0"/>
            <a:t> تمت مواكبتها لصياغة المبادرات : وجدة، أهل أنجاد، </a:t>
          </a:r>
          <a:r>
            <a:rPr lang="ar-MA" dirty="0" err="1" smtClean="0"/>
            <a:t>النعيمة</a:t>
          </a:r>
          <a:r>
            <a:rPr lang="ar-MA" dirty="0" smtClean="0"/>
            <a:t> ، بني خالد، بني </a:t>
          </a:r>
          <a:r>
            <a:rPr lang="ar-MA" dirty="0" err="1" smtClean="0"/>
            <a:t>درار</a:t>
          </a:r>
          <a:r>
            <a:rPr lang="ar-MA" dirty="0" smtClean="0"/>
            <a:t>، </a:t>
          </a:r>
          <a:endParaRPr lang="fr-FR" dirty="0"/>
        </a:p>
      </dgm:t>
    </dgm:pt>
    <dgm:pt modelId="{CC7EAC68-B7F5-4763-9737-0081E5507889}" type="parTrans" cxnId="{0652B2EC-A91C-4B2F-BA0C-DE55E6A3A903}">
      <dgm:prSet/>
      <dgm:spPr/>
      <dgm:t>
        <a:bodyPr/>
        <a:lstStyle/>
        <a:p>
          <a:endParaRPr lang="fr-FR"/>
        </a:p>
      </dgm:t>
    </dgm:pt>
    <dgm:pt modelId="{3C1F7AE0-E08D-43EB-AD03-C3746489081A}" type="sibTrans" cxnId="{0652B2EC-A91C-4B2F-BA0C-DE55E6A3A903}">
      <dgm:prSet/>
      <dgm:spPr/>
      <dgm:t>
        <a:bodyPr/>
        <a:lstStyle/>
        <a:p>
          <a:endParaRPr lang="fr-FR"/>
        </a:p>
      </dgm:t>
    </dgm:pt>
    <dgm:pt modelId="{367E1E93-1BD8-42EA-8023-F53EFB9BA3AC}">
      <dgm:prSet phldrT="[Texte]"/>
      <dgm:spPr/>
      <dgm:t>
        <a:bodyPr/>
        <a:lstStyle/>
        <a:p>
          <a:r>
            <a:rPr lang="ar-MA" dirty="0" smtClean="0"/>
            <a:t>النتيجة: </a:t>
          </a:r>
        </a:p>
        <a:p>
          <a:r>
            <a:rPr lang="ar-MA" dirty="0" smtClean="0"/>
            <a:t>تمكن 5 </a:t>
          </a:r>
          <a:r>
            <a:rPr lang="ar-SA" dirty="0" smtClean="0"/>
            <a:t> فضاءات</a:t>
          </a:r>
          <a:endParaRPr lang="fr-FR" dirty="0" smtClean="0"/>
        </a:p>
        <a:p>
          <a:r>
            <a:rPr lang="ar-MA" dirty="0" smtClean="0"/>
            <a:t>من صياغة </a:t>
          </a:r>
          <a:r>
            <a:rPr lang="ar-SA" dirty="0" smtClean="0"/>
            <a:t>مبادرات المشاركة الديمقراطية</a:t>
          </a:r>
          <a:endParaRPr lang="fr-FR" dirty="0"/>
        </a:p>
      </dgm:t>
    </dgm:pt>
    <dgm:pt modelId="{0CE94CC8-A6F4-4FE4-B489-01ACC1FF1222}" type="parTrans" cxnId="{ADB444D5-B32E-4B9D-BA37-978FD711E4F4}">
      <dgm:prSet/>
      <dgm:spPr/>
      <dgm:t>
        <a:bodyPr/>
        <a:lstStyle/>
        <a:p>
          <a:endParaRPr lang="fr-FR"/>
        </a:p>
      </dgm:t>
    </dgm:pt>
    <dgm:pt modelId="{8CFEE7BE-36A8-44A0-BB3A-504D125310FB}" type="sibTrans" cxnId="{ADB444D5-B32E-4B9D-BA37-978FD711E4F4}">
      <dgm:prSet/>
      <dgm:spPr/>
      <dgm:t>
        <a:bodyPr/>
        <a:lstStyle/>
        <a:p>
          <a:endParaRPr lang="fr-FR"/>
        </a:p>
      </dgm:t>
    </dgm:pt>
    <dgm:pt modelId="{B8E61476-5CDC-415D-95CE-B821018B2CA3}" type="pres">
      <dgm:prSet presAssocID="{A4E122F1-B580-4EA7-954F-629C38A46A4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847A948-F30D-4A3D-BF16-AF775F61E7A3}" type="pres">
      <dgm:prSet presAssocID="{A9EC62B4-3CFF-4464-8CB3-5798A2E8DC55}" presName="root" presStyleCnt="0"/>
      <dgm:spPr/>
      <dgm:t>
        <a:bodyPr/>
        <a:lstStyle/>
        <a:p>
          <a:endParaRPr lang="fr-FR"/>
        </a:p>
      </dgm:t>
    </dgm:pt>
    <dgm:pt modelId="{F18A8804-CFF4-4978-8AE0-6C5A9551C435}" type="pres">
      <dgm:prSet presAssocID="{A9EC62B4-3CFF-4464-8CB3-5798A2E8DC55}" presName="rootComposite" presStyleCnt="0"/>
      <dgm:spPr/>
      <dgm:t>
        <a:bodyPr/>
        <a:lstStyle/>
        <a:p>
          <a:endParaRPr lang="fr-FR"/>
        </a:p>
      </dgm:t>
    </dgm:pt>
    <dgm:pt modelId="{6EC56EEA-57F6-4745-A951-236BB7C50AAC}" type="pres">
      <dgm:prSet presAssocID="{A9EC62B4-3CFF-4464-8CB3-5798A2E8DC55}" presName="rootText" presStyleLbl="node1" presStyleIdx="0" presStyleCnt="2"/>
      <dgm:spPr/>
      <dgm:t>
        <a:bodyPr/>
        <a:lstStyle/>
        <a:p>
          <a:endParaRPr lang="fr-FR"/>
        </a:p>
      </dgm:t>
    </dgm:pt>
    <dgm:pt modelId="{AE417334-2A94-4C8F-ADF3-5DD31CE9EF04}" type="pres">
      <dgm:prSet presAssocID="{A9EC62B4-3CFF-4464-8CB3-5798A2E8DC55}" presName="rootConnector" presStyleLbl="node1" presStyleIdx="0" presStyleCnt="2"/>
      <dgm:spPr/>
      <dgm:t>
        <a:bodyPr/>
        <a:lstStyle/>
        <a:p>
          <a:endParaRPr lang="fr-FR"/>
        </a:p>
      </dgm:t>
    </dgm:pt>
    <dgm:pt modelId="{DDD0227C-E7D0-4DEE-9F67-92450A8EB019}" type="pres">
      <dgm:prSet presAssocID="{A9EC62B4-3CFF-4464-8CB3-5798A2E8DC55}" presName="childShape" presStyleCnt="0"/>
      <dgm:spPr/>
      <dgm:t>
        <a:bodyPr/>
        <a:lstStyle/>
        <a:p>
          <a:endParaRPr lang="fr-FR"/>
        </a:p>
      </dgm:t>
    </dgm:pt>
    <dgm:pt modelId="{A368CADB-15B6-4604-84B8-033DF548BDD1}" type="pres">
      <dgm:prSet presAssocID="{964605A0-7B2D-4B33-A5CC-BC444E1DAEA9}" presName="Name13" presStyleLbl="parChTrans1D2" presStyleIdx="0" presStyleCnt="4"/>
      <dgm:spPr/>
      <dgm:t>
        <a:bodyPr/>
        <a:lstStyle/>
        <a:p>
          <a:endParaRPr lang="fr-FR"/>
        </a:p>
      </dgm:t>
    </dgm:pt>
    <dgm:pt modelId="{CB355323-FF15-4871-B90E-3325051492BD}" type="pres">
      <dgm:prSet presAssocID="{C39B949D-123D-4E73-A5AB-63789559712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A9F9C7-5379-446F-BE4E-93A6F39C2CD3}" type="pres">
      <dgm:prSet presAssocID="{026A2138-D09B-4AFF-A190-A3093E63AD8F}" presName="Name13" presStyleLbl="parChTrans1D2" presStyleIdx="1" presStyleCnt="4"/>
      <dgm:spPr/>
      <dgm:t>
        <a:bodyPr/>
        <a:lstStyle/>
        <a:p>
          <a:endParaRPr lang="fr-FR"/>
        </a:p>
      </dgm:t>
    </dgm:pt>
    <dgm:pt modelId="{CAD3637E-26F3-4E74-A681-F111C7BFEF0E}" type="pres">
      <dgm:prSet presAssocID="{F8AC8557-B560-487B-9DE5-DF9665188890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3EEF2F-DE9B-4507-B30A-5C64D0ED546E}" type="pres">
      <dgm:prSet presAssocID="{D197783B-3404-4DB1-BBC1-D9CBE8F250E8}" presName="root" presStyleCnt="0"/>
      <dgm:spPr/>
      <dgm:t>
        <a:bodyPr/>
        <a:lstStyle/>
        <a:p>
          <a:endParaRPr lang="fr-FR"/>
        </a:p>
      </dgm:t>
    </dgm:pt>
    <dgm:pt modelId="{33A98570-B322-4ECF-BC0B-30B5CAB8166F}" type="pres">
      <dgm:prSet presAssocID="{D197783B-3404-4DB1-BBC1-D9CBE8F250E8}" presName="rootComposite" presStyleCnt="0"/>
      <dgm:spPr/>
      <dgm:t>
        <a:bodyPr/>
        <a:lstStyle/>
        <a:p>
          <a:endParaRPr lang="fr-FR"/>
        </a:p>
      </dgm:t>
    </dgm:pt>
    <dgm:pt modelId="{9222D5E4-13E7-47F3-BC28-4C7C78A3F42A}" type="pres">
      <dgm:prSet presAssocID="{D197783B-3404-4DB1-BBC1-D9CBE8F250E8}" presName="rootText" presStyleLbl="node1" presStyleIdx="1" presStyleCnt="2"/>
      <dgm:spPr/>
      <dgm:t>
        <a:bodyPr/>
        <a:lstStyle/>
        <a:p>
          <a:endParaRPr lang="fr-FR"/>
        </a:p>
      </dgm:t>
    </dgm:pt>
    <dgm:pt modelId="{E8F624C6-CDA2-4E66-958E-B5C8C042E53A}" type="pres">
      <dgm:prSet presAssocID="{D197783B-3404-4DB1-BBC1-D9CBE8F250E8}" presName="rootConnector" presStyleLbl="node1" presStyleIdx="1" presStyleCnt="2"/>
      <dgm:spPr/>
      <dgm:t>
        <a:bodyPr/>
        <a:lstStyle/>
        <a:p>
          <a:endParaRPr lang="fr-FR"/>
        </a:p>
      </dgm:t>
    </dgm:pt>
    <dgm:pt modelId="{9566FC10-742E-4FAD-B749-239F8FC0493D}" type="pres">
      <dgm:prSet presAssocID="{D197783B-3404-4DB1-BBC1-D9CBE8F250E8}" presName="childShape" presStyleCnt="0"/>
      <dgm:spPr/>
      <dgm:t>
        <a:bodyPr/>
        <a:lstStyle/>
        <a:p>
          <a:endParaRPr lang="fr-FR"/>
        </a:p>
      </dgm:t>
    </dgm:pt>
    <dgm:pt modelId="{972B6B4E-1B7A-4FBF-A924-D865AE719D43}" type="pres">
      <dgm:prSet presAssocID="{CC7EAC68-B7F5-4763-9737-0081E5507889}" presName="Name13" presStyleLbl="parChTrans1D2" presStyleIdx="2" presStyleCnt="4"/>
      <dgm:spPr/>
      <dgm:t>
        <a:bodyPr/>
        <a:lstStyle/>
        <a:p>
          <a:endParaRPr lang="fr-FR"/>
        </a:p>
      </dgm:t>
    </dgm:pt>
    <dgm:pt modelId="{472C0472-F00C-4B30-A9A4-E47627144424}" type="pres">
      <dgm:prSet presAssocID="{22FF8E22-E4EC-4D30-BBC6-ED2CE2CA3131}" presName="childText" presStyleLbl="bgAcc1" presStyleIdx="2" presStyleCnt="4" custScaleX="1463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B4D738-0517-4DFA-94AB-4DF84A048760}" type="pres">
      <dgm:prSet presAssocID="{0CE94CC8-A6F4-4FE4-B489-01ACC1FF1222}" presName="Name13" presStyleLbl="parChTrans1D2" presStyleIdx="3" presStyleCnt="4"/>
      <dgm:spPr/>
      <dgm:t>
        <a:bodyPr/>
        <a:lstStyle/>
        <a:p>
          <a:endParaRPr lang="fr-FR"/>
        </a:p>
      </dgm:t>
    </dgm:pt>
    <dgm:pt modelId="{B44B154A-9797-427E-9F3D-3D9370D38335}" type="pres">
      <dgm:prSet presAssocID="{367E1E93-1BD8-42EA-8023-F53EFB9BA3AC}" presName="childText" presStyleLbl="bgAcc1" presStyleIdx="3" presStyleCnt="4" custScaleX="1463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B444D5-B32E-4B9D-BA37-978FD711E4F4}" srcId="{D197783B-3404-4DB1-BBC1-D9CBE8F250E8}" destId="{367E1E93-1BD8-42EA-8023-F53EFB9BA3AC}" srcOrd="1" destOrd="0" parTransId="{0CE94CC8-A6F4-4FE4-B489-01ACC1FF1222}" sibTransId="{8CFEE7BE-36A8-44A0-BB3A-504D125310FB}"/>
    <dgm:cxn modelId="{0652B2EC-A91C-4B2F-BA0C-DE55E6A3A903}" srcId="{D197783B-3404-4DB1-BBC1-D9CBE8F250E8}" destId="{22FF8E22-E4EC-4D30-BBC6-ED2CE2CA3131}" srcOrd="0" destOrd="0" parTransId="{CC7EAC68-B7F5-4763-9737-0081E5507889}" sibTransId="{3C1F7AE0-E08D-43EB-AD03-C3746489081A}"/>
    <dgm:cxn modelId="{1A2DA462-F8A5-41B2-B2D2-6A53A89847EF}" type="presOf" srcId="{D197783B-3404-4DB1-BBC1-D9CBE8F250E8}" destId="{E8F624C6-CDA2-4E66-958E-B5C8C042E53A}" srcOrd="1" destOrd="0" presId="urn:microsoft.com/office/officeart/2005/8/layout/hierarchy3"/>
    <dgm:cxn modelId="{BFBA4A8B-9BBC-4213-802D-6ECCE477D48E}" type="presOf" srcId="{367E1E93-1BD8-42EA-8023-F53EFB9BA3AC}" destId="{B44B154A-9797-427E-9F3D-3D9370D38335}" srcOrd="0" destOrd="0" presId="urn:microsoft.com/office/officeart/2005/8/layout/hierarchy3"/>
    <dgm:cxn modelId="{A0643997-EC22-44FC-B0AD-BE24A66A7CF7}" type="presOf" srcId="{CC7EAC68-B7F5-4763-9737-0081E5507889}" destId="{972B6B4E-1B7A-4FBF-A924-D865AE719D43}" srcOrd="0" destOrd="0" presId="urn:microsoft.com/office/officeart/2005/8/layout/hierarchy3"/>
    <dgm:cxn modelId="{5BD850EA-B549-49D2-8FE4-F37F6BFB8481}" type="presOf" srcId="{D197783B-3404-4DB1-BBC1-D9CBE8F250E8}" destId="{9222D5E4-13E7-47F3-BC28-4C7C78A3F42A}" srcOrd="0" destOrd="0" presId="urn:microsoft.com/office/officeart/2005/8/layout/hierarchy3"/>
    <dgm:cxn modelId="{70576822-2304-4411-A8D5-C3567F8B65C1}" type="presOf" srcId="{F8AC8557-B560-487B-9DE5-DF9665188890}" destId="{CAD3637E-26F3-4E74-A681-F111C7BFEF0E}" srcOrd="0" destOrd="0" presId="urn:microsoft.com/office/officeart/2005/8/layout/hierarchy3"/>
    <dgm:cxn modelId="{99217300-0EDA-40E0-BA85-0A3484352588}" type="presOf" srcId="{C39B949D-123D-4E73-A5AB-637895597121}" destId="{CB355323-FF15-4871-B90E-3325051492BD}" srcOrd="0" destOrd="0" presId="urn:microsoft.com/office/officeart/2005/8/layout/hierarchy3"/>
    <dgm:cxn modelId="{1346E349-6EA6-4D5A-BC75-9384801785E2}" type="presOf" srcId="{0CE94CC8-A6F4-4FE4-B489-01ACC1FF1222}" destId="{5EB4D738-0517-4DFA-94AB-4DF84A048760}" srcOrd="0" destOrd="0" presId="urn:microsoft.com/office/officeart/2005/8/layout/hierarchy3"/>
    <dgm:cxn modelId="{ABEDDDD0-152B-4555-B3E3-1125A81A092B}" srcId="{A9EC62B4-3CFF-4464-8CB3-5798A2E8DC55}" destId="{C39B949D-123D-4E73-A5AB-637895597121}" srcOrd="0" destOrd="0" parTransId="{964605A0-7B2D-4B33-A5CC-BC444E1DAEA9}" sibTransId="{494AD5C7-0383-4096-9B90-8CA6DF22E5B9}"/>
    <dgm:cxn modelId="{D15FEF25-2222-4203-9878-7BE8F30028D9}" srcId="{A9EC62B4-3CFF-4464-8CB3-5798A2E8DC55}" destId="{F8AC8557-B560-487B-9DE5-DF9665188890}" srcOrd="1" destOrd="0" parTransId="{026A2138-D09B-4AFF-A190-A3093E63AD8F}" sibTransId="{A75A1638-8B4B-43DE-B2F3-ED09BB751C89}"/>
    <dgm:cxn modelId="{812B1279-20FA-49CE-874D-E8D028689ABD}" type="presOf" srcId="{A9EC62B4-3CFF-4464-8CB3-5798A2E8DC55}" destId="{6EC56EEA-57F6-4745-A951-236BB7C50AAC}" srcOrd="0" destOrd="0" presId="urn:microsoft.com/office/officeart/2005/8/layout/hierarchy3"/>
    <dgm:cxn modelId="{F9FBABA0-6560-4DF2-A851-06683A850C7D}" type="presOf" srcId="{A4E122F1-B580-4EA7-954F-629C38A46A4A}" destId="{B8E61476-5CDC-415D-95CE-B821018B2CA3}" srcOrd="0" destOrd="0" presId="urn:microsoft.com/office/officeart/2005/8/layout/hierarchy3"/>
    <dgm:cxn modelId="{C35B06C9-DA9F-4B51-896E-CCA2B338B1CF}" type="presOf" srcId="{22FF8E22-E4EC-4D30-BBC6-ED2CE2CA3131}" destId="{472C0472-F00C-4B30-A9A4-E47627144424}" srcOrd="0" destOrd="0" presId="urn:microsoft.com/office/officeart/2005/8/layout/hierarchy3"/>
    <dgm:cxn modelId="{3CB104DB-1813-4496-8582-448C16E21EEA}" type="presOf" srcId="{964605A0-7B2D-4B33-A5CC-BC444E1DAEA9}" destId="{A368CADB-15B6-4604-84B8-033DF548BDD1}" srcOrd="0" destOrd="0" presId="urn:microsoft.com/office/officeart/2005/8/layout/hierarchy3"/>
    <dgm:cxn modelId="{16E9E012-E48B-4D24-9D46-E4A722F588B7}" type="presOf" srcId="{A9EC62B4-3CFF-4464-8CB3-5798A2E8DC55}" destId="{AE417334-2A94-4C8F-ADF3-5DD31CE9EF04}" srcOrd="1" destOrd="0" presId="urn:microsoft.com/office/officeart/2005/8/layout/hierarchy3"/>
    <dgm:cxn modelId="{36AD8242-714E-49F5-B8BA-B614AFAE6A79}" srcId="{A4E122F1-B580-4EA7-954F-629C38A46A4A}" destId="{D197783B-3404-4DB1-BBC1-D9CBE8F250E8}" srcOrd="1" destOrd="0" parTransId="{DA371B51-B956-4E26-AC74-DB1817238C8A}" sibTransId="{2B5D27E6-21DD-431B-B4E8-59DA6AF222D1}"/>
    <dgm:cxn modelId="{FCF03D57-B90C-45CD-8D63-66D3FB71571B}" type="presOf" srcId="{026A2138-D09B-4AFF-A190-A3093E63AD8F}" destId="{FBA9F9C7-5379-446F-BE4E-93A6F39C2CD3}" srcOrd="0" destOrd="0" presId="urn:microsoft.com/office/officeart/2005/8/layout/hierarchy3"/>
    <dgm:cxn modelId="{AB18D26B-2C02-49CF-BCA7-5A3C443FFAA7}" srcId="{A4E122F1-B580-4EA7-954F-629C38A46A4A}" destId="{A9EC62B4-3CFF-4464-8CB3-5798A2E8DC55}" srcOrd="0" destOrd="0" parTransId="{A01BF8B5-3CE0-492B-9C35-87A68275F9C1}" sibTransId="{106027C5-0E0B-47EF-8D29-2707CBAD82A2}"/>
    <dgm:cxn modelId="{0AD97AD0-6B6C-4F80-A646-0FFAD090C2C5}" type="presParOf" srcId="{B8E61476-5CDC-415D-95CE-B821018B2CA3}" destId="{C847A948-F30D-4A3D-BF16-AF775F61E7A3}" srcOrd="0" destOrd="0" presId="urn:microsoft.com/office/officeart/2005/8/layout/hierarchy3"/>
    <dgm:cxn modelId="{02AC19F6-0B99-43A5-942B-85ECB58D5EBD}" type="presParOf" srcId="{C847A948-F30D-4A3D-BF16-AF775F61E7A3}" destId="{F18A8804-CFF4-4978-8AE0-6C5A9551C435}" srcOrd="0" destOrd="0" presId="urn:microsoft.com/office/officeart/2005/8/layout/hierarchy3"/>
    <dgm:cxn modelId="{5B6FBFA1-E382-4B1C-9837-EE722C33AA3B}" type="presParOf" srcId="{F18A8804-CFF4-4978-8AE0-6C5A9551C435}" destId="{6EC56EEA-57F6-4745-A951-236BB7C50AAC}" srcOrd="0" destOrd="0" presId="urn:microsoft.com/office/officeart/2005/8/layout/hierarchy3"/>
    <dgm:cxn modelId="{010B0A9E-5EFE-4856-B2BF-279D6676E036}" type="presParOf" srcId="{F18A8804-CFF4-4978-8AE0-6C5A9551C435}" destId="{AE417334-2A94-4C8F-ADF3-5DD31CE9EF04}" srcOrd="1" destOrd="0" presId="urn:microsoft.com/office/officeart/2005/8/layout/hierarchy3"/>
    <dgm:cxn modelId="{9BF2AC25-3FF1-4EC5-B0C1-9348123C2C5D}" type="presParOf" srcId="{C847A948-F30D-4A3D-BF16-AF775F61E7A3}" destId="{DDD0227C-E7D0-4DEE-9F67-92450A8EB019}" srcOrd="1" destOrd="0" presId="urn:microsoft.com/office/officeart/2005/8/layout/hierarchy3"/>
    <dgm:cxn modelId="{5CD11CEE-17C8-4CC8-9D0E-4CB60A53E37C}" type="presParOf" srcId="{DDD0227C-E7D0-4DEE-9F67-92450A8EB019}" destId="{A368CADB-15B6-4604-84B8-033DF548BDD1}" srcOrd="0" destOrd="0" presId="urn:microsoft.com/office/officeart/2005/8/layout/hierarchy3"/>
    <dgm:cxn modelId="{AEFE2594-D14B-4C5B-B9F5-99D9CCAF7BCA}" type="presParOf" srcId="{DDD0227C-E7D0-4DEE-9F67-92450A8EB019}" destId="{CB355323-FF15-4871-B90E-3325051492BD}" srcOrd="1" destOrd="0" presId="urn:microsoft.com/office/officeart/2005/8/layout/hierarchy3"/>
    <dgm:cxn modelId="{9353AF9B-DB42-4894-A479-FB0806F0C3F5}" type="presParOf" srcId="{DDD0227C-E7D0-4DEE-9F67-92450A8EB019}" destId="{FBA9F9C7-5379-446F-BE4E-93A6F39C2CD3}" srcOrd="2" destOrd="0" presId="urn:microsoft.com/office/officeart/2005/8/layout/hierarchy3"/>
    <dgm:cxn modelId="{8AAA7EAA-DCCF-41DF-8E61-54547B17E178}" type="presParOf" srcId="{DDD0227C-E7D0-4DEE-9F67-92450A8EB019}" destId="{CAD3637E-26F3-4E74-A681-F111C7BFEF0E}" srcOrd="3" destOrd="0" presId="urn:microsoft.com/office/officeart/2005/8/layout/hierarchy3"/>
    <dgm:cxn modelId="{6DD38AF5-856A-48DE-A988-CCC97069B404}" type="presParOf" srcId="{B8E61476-5CDC-415D-95CE-B821018B2CA3}" destId="{F63EEF2F-DE9B-4507-B30A-5C64D0ED546E}" srcOrd="1" destOrd="0" presId="urn:microsoft.com/office/officeart/2005/8/layout/hierarchy3"/>
    <dgm:cxn modelId="{DFA574CA-E6EA-414A-8A7A-232343341914}" type="presParOf" srcId="{F63EEF2F-DE9B-4507-B30A-5C64D0ED546E}" destId="{33A98570-B322-4ECF-BC0B-30B5CAB8166F}" srcOrd="0" destOrd="0" presId="urn:microsoft.com/office/officeart/2005/8/layout/hierarchy3"/>
    <dgm:cxn modelId="{0E4D3E68-68CF-4510-9BB8-6E5EF3CB5EEA}" type="presParOf" srcId="{33A98570-B322-4ECF-BC0B-30B5CAB8166F}" destId="{9222D5E4-13E7-47F3-BC28-4C7C78A3F42A}" srcOrd="0" destOrd="0" presId="urn:microsoft.com/office/officeart/2005/8/layout/hierarchy3"/>
    <dgm:cxn modelId="{EDE3F20A-33BE-4262-B09E-2CD3CA2D80DE}" type="presParOf" srcId="{33A98570-B322-4ECF-BC0B-30B5CAB8166F}" destId="{E8F624C6-CDA2-4E66-958E-B5C8C042E53A}" srcOrd="1" destOrd="0" presId="urn:microsoft.com/office/officeart/2005/8/layout/hierarchy3"/>
    <dgm:cxn modelId="{E23A32AE-4DE9-4059-BE23-E66C853AA1C9}" type="presParOf" srcId="{F63EEF2F-DE9B-4507-B30A-5C64D0ED546E}" destId="{9566FC10-742E-4FAD-B749-239F8FC0493D}" srcOrd="1" destOrd="0" presId="urn:microsoft.com/office/officeart/2005/8/layout/hierarchy3"/>
    <dgm:cxn modelId="{97D0E9C3-5C6A-43C5-881B-90C6C9E9D35C}" type="presParOf" srcId="{9566FC10-742E-4FAD-B749-239F8FC0493D}" destId="{972B6B4E-1B7A-4FBF-A924-D865AE719D43}" srcOrd="0" destOrd="0" presId="urn:microsoft.com/office/officeart/2005/8/layout/hierarchy3"/>
    <dgm:cxn modelId="{D13710C9-2C97-4B66-A7E4-E685EB4563FD}" type="presParOf" srcId="{9566FC10-742E-4FAD-B749-239F8FC0493D}" destId="{472C0472-F00C-4B30-A9A4-E47627144424}" srcOrd="1" destOrd="0" presId="urn:microsoft.com/office/officeart/2005/8/layout/hierarchy3"/>
    <dgm:cxn modelId="{1E88D125-6DEA-4B53-9476-5EBA6B8B1409}" type="presParOf" srcId="{9566FC10-742E-4FAD-B749-239F8FC0493D}" destId="{5EB4D738-0517-4DFA-94AB-4DF84A048760}" srcOrd="2" destOrd="0" presId="urn:microsoft.com/office/officeart/2005/8/layout/hierarchy3"/>
    <dgm:cxn modelId="{C9879DE6-317C-4501-B7BC-5BB505B9D86B}" type="presParOf" srcId="{9566FC10-742E-4FAD-B749-239F8FC0493D}" destId="{B44B154A-9797-427E-9F3D-3D9370D3833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30E32-13CD-418D-8A2F-C9E669F6CF18}">
      <dsp:nvSpPr>
        <dsp:cNvPr id="0" name=""/>
        <dsp:cNvSpPr/>
      </dsp:nvSpPr>
      <dsp:spPr>
        <a:xfrm>
          <a:off x="4114798" y="820694"/>
          <a:ext cx="3322560" cy="14184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/>
            <a:t>المرحلة</a:t>
          </a:r>
          <a:r>
            <a:rPr lang="ar-MA" sz="1800" kern="1200" dirty="0" smtClean="0"/>
            <a:t> 1: مرحلة التحسيس و التعبئة لفائدة المستشارات و الموظفات بالجماعات، وفعاليات جمعيات المجتمع المدني من أجل  الترافع لتفعيل المقتضى الدستوري الخاص بتفعيل أليات المشاركة الديمقراطية</a:t>
          </a:r>
        </a:p>
      </dsp:txBody>
      <dsp:txXfrm>
        <a:off x="4156342" y="862238"/>
        <a:ext cx="3239472" cy="1335318"/>
      </dsp:txXfrm>
    </dsp:sp>
    <dsp:sp modelId="{7C29067B-A2F2-4547-B394-3C2162E7DEB6}">
      <dsp:nvSpPr>
        <dsp:cNvPr id="0" name=""/>
        <dsp:cNvSpPr/>
      </dsp:nvSpPr>
      <dsp:spPr>
        <a:xfrm>
          <a:off x="6800250" y="2239100"/>
          <a:ext cx="304852" cy="966190"/>
        </a:xfrm>
        <a:custGeom>
          <a:avLst/>
          <a:gdLst/>
          <a:ahLst/>
          <a:cxnLst/>
          <a:rect l="0" t="0" r="0" b="0"/>
          <a:pathLst>
            <a:path>
              <a:moveTo>
                <a:pt x="304852" y="0"/>
              </a:moveTo>
              <a:lnTo>
                <a:pt x="304852" y="966190"/>
              </a:lnTo>
              <a:lnTo>
                <a:pt x="0" y="9661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70EB4-FE8D-48F4-9F0F-2FDEA859540F}">
      <dsp:nvSpPr>
        <dsp:cNvPr id="0" name=""/>
        <dsp:cNvSpPr/>
      </dsp:nvSpPr>
      <dsp:spPr>
        <a:xfrm>
          <a:off x="4112948" y="2496087"/>
          <a:ext cx="2687301" cy="1418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700" b="1" kern="1200" dirty="0" smtClean="0"/>
            <a:t> النتيجـــة </a:t>
          </a:r>
          <a:r>
            <a:rPr lang="en-US" sz="1700" b="1" kern="1200" dirty="0" smtClean="0"/>
            <a:t>1</a:t>
          </a:r>
          <a:endParaRPr lang="ar-MA" sz="1700" b="1" kern="1200" dirty="0" smtClean="0"/>
        </a:p>
        <a:p>
          <a:pPr lvl="0" algn="just" defTabSz="75565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MA" sz="1700" kern="1200" dirty="0" smtClean="0"/>
            <a:t>  انخراط الشباب إناث </a:t>
          </a:r>
          <a:r>
            <a:rPr lang="ar-MA" sz="1700" kern="1200" dirty="0" err="1" smtClean="0"/>
            <a:t>و</a:t>
          </a:r>
          <a:r>
            <a:rPr lang="ar-MA" sz="1700" kern="1200" dirty="0" smtClean="0"/>
            <a:t> ذكور في القضايا المتعلقة بالمشاركة الديمقراطية </a:t>
          </a:r>
          <a:r>
            <a:rPr lang="ar-MA" sz="1700" kern="1200" dirty="0" err="1" smtClean="0"/>
            <a:t>و</a:t>
          </a:r>
          <a:r>
            <a:rPr lang="ar-MA" sz="1700" kern="1200" dirty="0" smtClean="0"/>
            <a:t> تدبير الشأن المحلي</a:t>
          </a:r>
          <a:r>
            <a:rPr lang="fr-FR" sz="1700" kern="1200" dirty="0" smtClean="0"/>
            <a:t>.</a:t>
          </a:r>
          <a:endParaRPr lang="fr-FR" sz="1700" kern="1200" dirty="0"/>
        </a:p>
      </dsp:txBody>
      <dsp:txXfrm>
        <a:off x="4154492" y="2537631"/>
        <a:ext cx="2604213" cy="1335318"/>
      </dsp:txXfrm>
    </dsp:sp>
    <dsp:sp modelId="{C9C6A798-07C2-4148-BB9B-E14F14511F8C}">
      <dsp:nvSpPr>
        <dsp:cNvPr id="0" name=""/>
        <dsp:cNvSpPr/>
      </dsp:nvSpPr>
      <dsp:spPr>
        <a:xfrm>
          <a:off x="82353" y="604671"/>
          <a:ext cx="3430160" cy="1654457"/>
        </a:xfrm>
        <a:prstGeom prst="roundRect">
          <a:avLst>
            <a:gd name="adj" fmla="val 10000"/>
          </a:avLst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/>
            <a:t>المرحلة </a:t>
          </a:r>
          <a:r>
            <a:rPr lang="ar-MA" sz="1800" kern="1200" dirty="0" smtClean="0"/>
            <a:t>2: مرحلة المواكبة الميدانية لإحداث و تفعيل   </a:t>
          </a:r>
          <a:r>
            <a:rPr lang="ar-MA" sz="1800" kern="1200" dirty="0" err="1" smtClean="0"/>
            <a:t>الفضاءات</a:t>
          </a:r>
          <a:r>
            <a:rPr lang="ar-MA" sz="1800" kern="1200" dirty="0" smtClean="0"/>
            <a:t> خلال ( </a:t>
          </a:r>
          <a:r>
            <a:rPr lang="ar-MA" sz="1800" kern="1200" dirty="0" err="1" smtClean="0"/>
            <a:t>نونبر</a:t>
          </a:r>
          <a:r>
            <a:rPr lang="ar-MA" sz="1800" kern="1200" dirty="0" smtClean="0"/>
            <a:t> - دجنبر 2017 )؛</a:t>
          </a:r>
          <a:endParaRPr lang="fr-FR" sz="1800" kern="1200" dirty="0"/>
        </a:p>
      </dsp:txBody>
      <dsp:txXfrm>
        <a:off x="130810" y="653128"/>
        <a:ext cx="3333246" cy="1557543"/>
      </dsp:txXfrm>
    </dsp:sp>
    <dsp:sp modelId="{0BB74809-DBA6-480A-AB35-A7EF788219D4}">
      <dsp:nvSpPr>
        <dsp:cNvPr id="0" name=""/>
        <dsp:cNvSpPr/>
      </dsp:nvSpPr>
      <dsp:spPr>
        <a:xfrm>
          <a:off x="2746966" y="2259128"/>
          <a:ext cx="422531" cy="1182213"/>
        </a:xfrm>
        <a:custGeom>
          <a:avLst/>
          <a:gdLst/>
          <a:ahLst/>
          <a:cxnLst/>
          <a:rect l="0" t="0" r="0" b="0"/>
          <a:pathLst>
            <a:path>
              <a:moveTo>
                <a:pt x="422531" y="0"/>
              </a:moveTo>
              <a:lnTo>
                <a:pt x="422531" y="1182213"/>
              </a:lnTo>
              <a:lnTo>
                <a:pt x="0" y="11822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23D41-24A9-405E-AB84-2B53883917A3}">
      <dsp:nvSpPr>
        <dsp:cNvPr id="0" name=""/>
        <dsp:cNvSpPr/>
      </dsp:nvSpPr>
      <dsp:spPr>
        <a:xfrm>
          <a:off x="477516" y="2732138"/>
          <a:ext cx="2269450" cy="1418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057156"/>
              <a:satOff val="-5690"/>
              <a:lumOff val="353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700" b="1" kern="1200" dirty="0" smtClean="0"/>
            <a:t>النتيجــة </a:t>
          </a:r>
          <a:r>
            <a:rPr lang="en-US" sz="1700" b="1" kern="1200" dirty="0" smtClean="0"/>
            <a:t>2</a:t>
          </a:r>
          <a:endParaRPr lang="ar-MA" sz="1700" b="1" kern="1200" dirty="0" smtClean="0"/>
        </a:p>
        <a:p>
          <a:pPr lvl="0" algn="just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700" kern="1200" dirty="0" smtClean="0"/>
            <a:t> انخراط أزيد من 32   شاب </a:t>
          </a:r>
          <a:r>
            <a:rPr lang="ar-MA" sz="1700" kern="1200" dirty="0" err="1" smtClean="0"/>
            <a:t>و</a:t>
          </a:r>
          <a:r>
            <a:rPr lang="ar-MA" sz="1700" kern="1200" dirty="0" smtClean="0"/>
            <a:t> شابة في متابعة برنامج دعم مسلسل المشاركة الديمقراطية بالمغرب</a:t>
          </a:r>
          <a:endParaRPr lang="fr-FR" sz="1700" kern="1200" dirty="0"/>
        </a:p>
      </dsp:txBody>
      <dsp:txXfrm>
        <a:off x="519060" y="2773682"/>
        <a:ext cx="2186362" cy="1335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C1DEC-EEDC-493F-8BBD-BC240D4BD25F}">
      <dsp:nvSpPr>
        <dsp:cNvPr id="0" name=""/>
        <dsp:cNvSpPr/>
      </dsp:nvSpPr>
      <dsp:spPr>
        <a:xfrm>
          <a:off x="6335957" y="2030220"/>
          <a:ext cx="2225933" cy="1196143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400" b="1" kern="1200" dirty="0" smtClean="0">
              <a:cs typeface="+mn-cs"/>
            </a:rPr>
            <a:t>المرحلة 3 :   مرحلة التأسيس، و تقوية</a:t>
          </a:r>
          <a:r>
            <a:rPr lang="en-US" sz="2400" b="1" kern="1200" dirty="0" smtClean="0">
              <a:cs typeface="+mn-cs"/>
            </a:rPr>
            <a:t>   </a:t>
          </a:r>
          <a:r>
            <a:rPr lang="ar-SA" sz="2400" b="1" kern="1200" dirty="0" smtClean="0">
              <a:cs typeface="+mn-cs"/>
            </a:rPr>
            <a:t>قدرات</a:t>
          </a:r>
          <a:r>
            <a:rPr lang="ar-MA" sz="2400" b="1" kern="1200" dirty="0" smtClean="0">
              <a:cs typeface="+mn-cs"/>
            </a:rPr>
            <a:t> الفضاءات؛</a:t>
          </a:r>
          <a:r>
            <a:rPr lang="en-US" sz="2400" b="1" kern="1200" dirty="0" smtClean="0">
              <a:cs typeface="+mn-cs"/>
            </a:rPr>
            <a:t> </a:t>
          </a:r>
          <a:endParaRPr lang="fr-FR" sz="2400" b="1" kern="1200" dirty="0" smtClean="0">
            <a:cs typeface="+mn-cs"/>
          </a:endParaRPr>
        </a:p>
      </dsp:txBody>
      <dsp:txXfrm>
        <a:off x="6370991" y="2065254"/>
        <a:ext cx="2155865" cy="1126075"/>
      </dsp:txXfrm>
    </dsp:sp>
    <dsp:sp modelId="{C0A50B4E-3BC5-419B-A752-2E8BC8905BF8}">
      <dsp:nvSpPr>
        <dsp:cNvPr id="0" name=""/>
        <dsp:cNvSpPr/>
      </dsp:nvSpPr>
      <dsp:spPr>
        <a:xfrm rot="14630237">
          <a:off x="5023071" y="1801565"/>
          <a:ext cx="1822285" cy="17868"/>
        </a:xfrm>
        <a:custGeom>
          <a:avLst/>
          <a:gdLst/>
          <a:ahLst/>
          <a:cxnLst/>
          <a:rect l="0" t="0" r="0" b="0"/>
          <a:pathLst>
            <a:path>
              <a:moveTo>
                <a:pt x="0" y="8934"/>
              </a:moveTo>
              <a:lnTo>
                <a:pt x="1822285" y="8934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 rot="10800000">
        <a:off x="5888657" y="1764942"/>
        <a:ext cx="91114" cy="91114"/>
      </dsp:txXfrm>
    </dsp:sp>
    <dsp:sp modelId="{B54F562E-C67E-49B7-A547-42754B963BD1}">
      <dsp:nvSpPr>
        <dsp:cNvPr id="0" name=""/>
        <dsp:cNvSpPr/>
      </dsp:nvSpPr>
      <dsp:spPr>
        <a:xfrm>
          <a:off x="2338337" y="187113"/>
          <a:ext cx="3194134" cy="161118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400" b="1" kern="1200" dirty="0" smtClean="0">
              <a:cs typeface="+mn-cs"/>
            </a:rPr>
            <a:t>نتيجة 1: فضاءات تستوعب دورها في إرساء </a:t>
          </a:r>
          <a:r>
            <a:rPr lang="ar-SA" sz="2400" b="1" kern="1200" dirty="0" smtClean="0">
              <a:cs typeface="+mn-cs"/>
            </a:rPr>
            <a:t> ا</a:t>
          </a:r>
          <a:r>
            <a:rPr lang="ar-MA" sz="2400" b="1" kern="1200" dirty="0" err="1" smtClean="0">
              <a:cs typeface="+mn-cs"/>
            </a:rPr>
            <a:t>ليات</a:t>
          </a:r>
          <a:r>
            <a:rPr lang="ar-MA" sz="2400" b="1" kern="1200" dirty="0" smtClean="0">
              <a:cs typeface="+mn-cs"/>
            </a:rPr>
            <a:t> الحوار والتشاور</a:t>
          </a:r>
          <a:endParaRPr lang="fr-FR" sz="2400" b="1" kern="1200" dirty="0">
            <a:cs typeface="+mn-cs"/>
          </a:endParaRPr>
        </a:p>
      </dsp:txBody>
      <dsp:txXfrm>
        <a:off x="2385527" y="234303"/>
        <a:ext cx="3099754" cy="1516807"/>
      </dsp:txXfrm>
    </dsp:sp>
    <dsp:sp modelId="{2716E4E2-628B-4839-BC3A-AFE7BC2E71E5}">
      <dsp:nvSpPr>
        <dsp:cNvPr id="0" name=""/>
        <dsp:cNvSpPr/>
      </dsp:nvSpPr>
      <dsp:spPr>
        <a:xfrm rot="10256044">
          <a:off x="5775169" y="2663817"/>
          <a:ext cx="564313" cy="17868"/>
        </a:xfrm>
        <a:custGeom>
          <a:avLst/>
          <a:gdLst/>
          <a:ahLst/>
          <a:cxnLst/>
          <a:rect l="0" t="0" r="0" b="0"/>
          <a:pathLst>
            <a:path>
              <a:moveTo>
                <a:pt x="0" y="8934"/>
              </a:moveTo>
              <a:lnTo>
                <a:pt x="564313" y="8934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6043217" y="2658643"/>
        <a:ext cx="28215" cy="28215"/>
      </dsp:txXfrm>
    </dsp:sp>
    <dsp:sp modelId="{56F0292D-609D-4A06-95A2-0BCCF1B7F56D}">
      <dsp:nvSpPr>
        <dsp:cNvPr id="0" name=""/>
        <dsp:cNvSpPr/>
      </dsp:nvSpPr>
      <dsp:spPr>
        <a:xfrm>
          <a:off x="2880322" y="1872210"/>
          <a:ext cx="2898371" cy="1690001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400" b="1" kern="1200" dirty="0" smtClean="0">
              <a:cs typeface="+mn-cs"/>
            </a:rPr>
            <a:t>نتيجة 2: فضاءات  تمتلك أدوات الاشتغال (الأرضية، النظام الداخلي، أدوات التواصل، الميثاق)؛ </a:t>
          </a:r>
          <a:endParaRPr lang="fr-FR" sz="2400" b="1" kern="1200" dirty="0" smtClean="0">
            <a:cs typeface="+mn-cs"/>
          </a:endParaRPr>
        </a:p>
      </dsp:txBody>
      <dsp:txXfrm>
        <a:off x="2929820" y="1921708"/>
        <a:ext cx="2799375" cy="1591005"/>
      </dsp:txXfrm>
    </dsp:sp>
    <dsp:sp modelId="{EC6019DF-2DD5-4BF9-8C04-7699A75D1962}">
      <dsp:nvSpPr>
        <dsp:cNvPr id="0" name=""/>
        <dsp:cNvSpPr/>
      </dsp:nvSpPr>
      <dsp:spPr>
        <a:xfrm rot="10798551">
          <a:off x="2595626" y="2708337"/>
          <a:ext cx="284696" cy="17868"/>
        </a:xfrm>
        <a:custGeom>
          <a:avLst/>
          <a:gdLst/>
          <a:ahLst/>
          <a:cxnLst/>
          <a:rect l="0" t="0" r="0" b="0"/>
          <a:pathLst>
            <a:path>
              <a:moveTo>
                <a:pt x="0" y="8934"/>
              </a:moveTo>
              <a:lnTo>
                <a:pt x="284696" y="8934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2730857" y="2710153"/>
        <a:ext cx="14234" cy="14234"/>
      </dsp:txXfrm>
    </dsp:sp>
    <dsp:sp modelId="{3DADF423-5F75-43A8-8F12-9D40E4A91CA6}">
      <dsp:nvSpPr>
        <dsp:cNvPr id="0" name=""/>
        <dsp:cNvSpPr/>
      </dsp:nvSpPr>
      <dsp:spPr>
        <a:xfrm>
          <a:off x="0" y="1872210"/>
          <a:ext cx="2595626" cy="1690241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400" b="1" kern="1200" dirty="0" smtClean="0">
              <a:cs typeface="+mn-cs"/>
            </a:rPr>
            <a:t>06 فضاءات منخرطة ومفعلة  </a:t>
          </a:r>
        </a:p>
      </dsp:txBody>
      <dsp:txXfrm>
        <a:off x="49505" y="1921715"/>
        <a:ext cx="2496616" cy="1591231"/>
      </dsp:txXfrm>
    </dsp:sp>
    <dsp:sp modelId="{12AA49D4-C95E-41E8-8707-D133FCA06965}">
      <dsp:nvSpPr>
        <dsp:cNvPr id="0" name=""/>
        <dsp:cNvSpPr/>
      </dsp:nvSpPr>
      <dsp:spPr>
        <a:xfrm rot="6130065">
          <a:off x="5202333" y="3534603"/>
          <a:ext cx="1872559" cy="17868"/>
        </a:xfrm>
        <a:custGeom>
          <a:avLst/>
          <a:gdLst/>
          <a:ahLst/>
          <a:cxnLst/>
          <a:rect l="0" t="0" r="0" b="0"/>
          <a:pathLst>
            <a:path>
              <a:moveTo>
                <a:pt x="0" y="8934"/>
              </a:moveTo>
              <a:lnTo>
                <a:pt x="1872559" y="8934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 rot="10800000">
        <a:off x="6091799" y="3496723"/>
        <a:ext cx="93627" cy="93627"/>
      </dsp:txXfrm>
    </dsp:sp>
    <dsp:sp modelId="{2F529AB2-BDA6-4AE8-967A-6F6508DEBD31}">
      <dsp:nvSpPr>
        <dsp:cNvPr id="0" name=""/>
        <dsp:cNvSpPr/>
      </dsp:nvSpPr>
      <dsp:spPr>
        <a:xfrm>
          <a:off x="804983" y="3732990"/>
          <a:ext cx="5136285" cy="145158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MA" sz="2400" kern="1200" dirty="0" smtClean="0">
            <a:cs typeface="+mn-cs"/>
          </a:endParaRPr>
        </a:p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400" b="1" kern="1200" dirty="0" smtClean="0">
              <a:cs typeface="+mn-cs"/>
            </a:rPr>
            <a:t>نتيجة 3: 6 </a:t>
          </a:r>
          <a:r>
            <a:rPr lang="ar-MA" sz="2400" b="1" kern="1200" dirty="0" err="1" smtClean="0">
              <a:cs typeface="+mn-cs"/>
            </a:rPr>
            <a:t>فضاءات</a:t>
          </a:r>
          <a:r>
            <a:rPr lang="ar-MA" sz="2400" b="1" kern="1200" dirty="0" smtClean="0">
              <a:cs typeface="+mn-cs"/>
            </a:rPr>
            <a:t> تمتلك خطة عمل وبرنامجا لإعداد المبادرات ذات الصلة بالمشاركة الديمقراطية </a:t>
          </a:r>
          <a:r>
            <a:rPr lang="fr-FR" sz="2400" b="1" kern="1200" dirty="0" smtClean="0">
              <a:cs typeface="+mn-cs"/>
            </a:rPr>
            <a:t>.</a:t>
          </a:r>
          <a:endParaRPr lang="ar-MA" sz="2400" b="1" kern="1200" dirty="0" smtClean="0">
            <a:cs typeface="+mn-cs"/>
          </a:endParaRPr>
        </a:p>
      </dsp:txBody>
      <dsp:txXfrm>
        <a:off x="847499" y="3775506"/>
        <a:ext cx="5051253" cy="1366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56EEA-57F6-4745-A951-236BB7C50AAC}">
      <dsp:nvSpPr>
        <dsp:cNvPr id="0" name=""/>
        <dsp:cNvSpPr/>
      </dsp:nvSpPr>
      <dsp:spPr>
        <a:xfrm>
          <a:off x="728609" y="2151"/>
          <a:ext cx="2583805" cy="129190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700" b="1" kern="1200" dirty="0" smtClean="0"/>
            <a:t>المرحلة الثالثة </a:t>
          </a:r>
          <a:r>
            <a:rPr lang="en-US" sz="1700" b="1" kern="1200" dirty="0" smtClean="0"/>
            <a:t> : </a:t>
          </a:r>
          <a:r>
            <a:rPr lang="ar-MA" sz="1700" b="1" kern="1200" dirty="0" smtClean="0"/>
            <a:t>المواكبة لصياغة المبادرة الرابعة خلال سنة 2019</a:t>
          </a:r>
        </a:p>
      </dsp:txBody>
      <dsp:txXfrm>
        <a:off x="766448" y="39990"/>
        <a:ext cx="2508127" cy="1216224"/>
      </dsp:txXfrm>
    </dsp:sp>
    <dsp:sp modelId="{A368CADB-15B6-4604-84B8-033DF548BDD1}">
      <dsp:nvSpPr>
        <dsp:cNvPr id="0" name=""/>
        <dsp:cNvSpPr/>
      </dsp:nvSpPr>
      <dsp:spPr>
        <a:xfrm>
          <a:off x="986990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55323-FF15-4871-B90E-3325051492BD}">
      <dsp:nvSpPr>
        <dsp:cNvPr id="0" name=""/>
        <dsp:cNvSpPr/>
      </dsp:nvSpPr>
      <dsp:spPr>
        <a:xfrm>
          <a:off x="1245370" y="1617029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kern="1200" dirty="0" smtClean="0"/>
            <a:t>5 </a:t>
          </a:r>
          <a:r>
            <a:rPr lang="ar-MA" sz="1800" kern="1200" dirty="0" err="1" smtClean="0"/>
            <a:t>فضاءات</a:t>
          </a:r>
          <a:r>
            <a:rPr lang="ar-MA" sz="1800" kern="1200" dirty="0" smtClean="0"/>
            <a:t> تمت مواكبتها لصياغة المبادرة الرابعة: وجدة، أهل أنجاد، </a:t>
          </a:r>
          <a:r>
            <a:rPr lang="ar-MA" sz="1800" kern="1200" dirty="0" err="1" smtClean="0"/>
            <a:t>النعيمة</a:t>
          </a:r>
          <a:r>
            <a:rPr lang="ar-MA" sz="1800" kern="1200" dirty="0" smtClean="0"/>
            <a:t> ، بني خالد، بني </a:t>
          </a:r>
          <a:r>
            <a:rPr lang="ar-MA" sz="1800" kern="1200" dirty="0" err="1" smtClean="0"/>
            <a:t>درار</a:t>
          </a:r>
          <a:endParaRPr lang="fr-FR" sz="1800" kern="1200" dirty="0"/>
        </a:p>
      </dsp:txBody>
      <dsp:txXfrm>
        <a:off x="1283209" y="1654868"/>
        <a:ext cx="1991366" cy="1216224"/>
      </dsp:txXfrm>
    </dsp:sp>
    <dsp:sp modelId="{FBA9F9C7-5379-446F-BE4E-93A6F39C2CD3}">
      <dsp:nvSpPr>
        <dsp:cNvPr id="0" name=""/>
        <dsp:cNvSpPr/>
      </dsp:nvSpPr>
      <dsp:spPr>
        <a:xfrm>
          <a:off x="986990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3637E-26F3-4E74-A681-F111C7BFEF0E}">
      <dsp:nvSpPr>
        <dsp:cNvPr id="0" name=""/>
        <dsp:cNvSpPr/>
      </dsp:nvSpPr>
      <dsp:spPr>
        <a:xfrm>
          <a:off x="1245370" y="3231907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kern="1200" dirty="0" smtClean="0"/>
            <a:t>5 </a:t>
          </a:r>
          <a:r>
            <a:rPr lang="ar-SA" sz="1800" kern="1200" dirty="0" smtClean="0"/>
            <a:t>فضاءات</a:t>
          </a:r>
          <a:endParaRPr lang="fr-F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kern="1200" dirty="0" smtClean="0"/>
            <a:t>تمكنت من صياغة </a:t>
          </a:r>
          <a:r>
            <a:rPr lang="ar-SA" sz="1800" kern="1200" dirty="0" smtClean="0"/>
            <a:t>مبادرات المشاركة الديمقراطية</a:t>
          </a:r>
          <a:endParaRPr lang="fr-FR" sz="1800" kern="1200" dirty="0" smtClean="0"/>
        </a:p>
      </dsp:txBody>
      <dsp:txXfrm>
        <a:off x="1283209" y="3269746"/>
        <a:ext cx="1991366" cy="1216224"/>
      </dsp:txXfrm>
    </dsp:sp>
    <dsp:sp modelId="{9222D5E4-13E7-47F3-BC28-4C7C78A3F42A}">
      <dsp:nvSpPr>
        <dsp:cNvPr id="0" name=""/>
        <dsp:cNvSpPr/>
      </dsp:nvSpPr>
      <dsp:spPr>
        <a:xfrm>
          <a:off x="3958366" y="2151"/>
          <a:ext cx="2583805" cy="129190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700" b="1" kern="1200" dirty="0" smtClean="0"/>
            <a:t> المرحلة الأولى </a:t>
          </a:r>
          <a:r>
            <a:rPr lang="ar-MA" sz="1700" b="1" kern="1200" dirty="0" err="1" smtClean="0"/>
            <a:t>و</a:t>
          </a:r>
          <a:r>
            <a:rPr lang="ar-MA" sz="1700" b="1" kern="1200" dirty="0" smtClean="0"/>
            <a:t> الثانية: المواكبة الميدانية  </a:t>
          </a:r>
          <a:r>
            <a:rPr lang="ar-MA" sz="1700" b="1" kern="1200" dirty="0" err="1" smtClean="0"/>
            <a:t>لفضاءات</a:t>
          </a:r>
          <a:r>
            <a:rPr lang="ar-MA" sz="1700" b="1" kern="1200" dirty="0" smtClean="0"/>
            <a:t> المشاركة  التي خلصت لإعداد 3 مبادرات برسم  سنة 2018/2019</a:t>
          </a:r>
          <a:endParaRPr lang="fr-FR" sz="1700" b="1" kern="1200" dirty="0"/>
        </a:p>
      </dsp:txBody>
      <dsp:txXfrm>
        <a:off x="3996205" y="39990"/>
        <a:ext cx="2508127" cy="1216224"/>
      </dsp:txXfrm>
    </dsp:sp>
    <dsp:sp modelId="{972B6B4E-1B7A-4FBF-A924-D865AE719D43}">
      <dsp:nvSpPr>
        <dsp:cNvPr id="0" name=""/>
        <dsp:cNvSpPr/>
      </dsp:nvSpPr>
      <dsp:spPr>
        <a:xfrm>
          <a:off x="421674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C0472-F00C-4B30-A9A4-E47627144424}">
      <dsp:nvSpPr>
        <dsp:cNvPr id="0" name=""/>
        <dsp:cNvSpPr/>
      </dsp:nvSpPr>
      <dsp:spPr>
        <a:xfrm>
          <a:off x="4475127" y="1617029"/>
          <a:ext cx="3025863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kern="1200" dirty="0" smtClean="0"/>
            <a:t>5 </a:t>
          </a:r>
          <a:r>
            <a:rPr lang="ar-MA" sz="1800" kern="1200" dirty="0" err="1" smtClean="0"/>
            <a:t>فضاءات</a:t>
          </a:r>
          <a:r>
            <a:rPr lang="ar-MA" sz="1800" kern="1200" dirty="0" smtClean="0"/>
            <a:t> تمت مواكبتها لصياغة المبادرات : وجدة، أهل أنجاد، </a:t>
          </a:r>
          <a:r>
            <a:rPr lang="ar-MA" sz="1800" kern="1200" dirty="0" err="1" smtClean="0"/>
            <a:t>النعيمة</a:t>
          </a:r>
          <a:r>
            <a:rPr lang="ar-MA" sz="1800" kern="1200" dirty="0" smtClean="0"/>
            <a:t> ، بني خالد، بني </a:t>
          </a:r>
          <a:r>
            <a:rPr lang="ar-MA" sz="1800" kern="1200" dirty="0" err="1" smtClean="0"/>
            <a:t>درار</a:t>
          </a:r>
          <a:r>
            <a:rPr lang="ar-MA" sz="1800" kern="1200" dirty="0" smtClean="0"/>
            <a:t>، </a:t>
          </a:r>
          <a:endParaRPr lang="fr-FR" sz="1800" kern="1200" dirty="0"/>
        </a:p>
      </dsp:txBody>
      <dsp:txXfrm>
        <a:off x="4512966" y="1654868"/>
        <a:ext cx="2950185" cy="1216224"/>
      </dsp:txXfrm>
    </dsp:sp>
    <dsp:sp modelId="{5EB4D738-0517-4DFA-94AB-4DF84A048760}">
      <dsp:nvSpPr>
        <dsp:cNvPr id="0" name=""/>
        <dsp:cNvSpPr/>
      </dsp:nvSpPr>
      <dsp:spPr>
        <a:xfrm>
          <a:off x="421674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154A-9797-427E-9F3D-3D9370D38335}">
      <dsp:nvSpPr>
        <dsp:cNvPr id="0" name=""/>
        <dsp:cNvSpPr/>
      </dsp:nvSpPr>
      <dsp:spPr>
        <a:xfrm>
          <a:off x="4475127" y="3231907"/>
          <a:ext cx="3025863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kern="1200" dirty="0" smtClean="0"/>
            <a:t>النتيجة: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kern="1200" dirty="0" smtClean="0"/>
            <a:t>تمكن 5 </a:t>
          </a:r>
          <a:r>
            <a:rPr lang="ar-SA" sz="1800" kern="1200" dirty="0" smtClean="0"/>
            <a:t> فضاءات</a:t>
          </a:r>
          <a:endParaRPr lang="fr-F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kern="1200" dirty="0" smtClean="0"/>
            <a:t>من صياغة </a:t>
          </a:r>
          <a:r>
            <a:rPr lang="ar-SA" sz="1800" kern="1200" dirty="0" smtClean="0"/>
            <a:t>مبادرات المشاركة الديمقراطية</a:t>
          </a:r>
          <a:endParaRPr lang="fr-FR" sz="1800" kern="1200" dirty="0"/>
        </a:p>
      </dsp:txBody>
      <dsp:txXfrm>
        <a:off x="4512966" y="3269746"/>
        <a:ext cx="2950185" cy="121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ED189-2AE8-4553-8609-DCC8ABEF8B32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3785C-A9DE-4516-9A50-E2E644D969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45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3A4777-4BD9-4189-8DC0-D70872CDD22C}" type="slidenum">
              <a:rPr lang="fr-FR" altLang="fr-FR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169054-4744-4619-BEA4-343E622FD5DA}" type="slidenum">
              <a:rPr lang="fr-FR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97937-E7C9-4533-9AE6-CBC7598BB9BC}" type="slidenum">
              <a:rPr lang="fr-FR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670FC-8394-4F0C-BBDC-04EBD3239EBF}" type="slidenum">
              <a:rPr lang="fr-FR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8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7117"/>
            <a:ext cx="77724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9020"/>
            <a:ext cx="64008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2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3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1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2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2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004" y="2870634"/>
            <a:ext cx="4449167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1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48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92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402D84E9-1DDF-4225-B034-8DFCA5C7C54D}" type="datetimeFigureOut">
              <a:rPr lang="fr-FR" smtClean="0"/>
              <a:pPr>
                <a:defRPr/>
              </a:pPr>
              <a:t>04/12/2019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fr-BE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FA6771D6-1B57-42D2-9C79-33EF4B6767F1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2C8AF787-C275-4CD7-90E6-5D5E193E4705}" type="datetimeFigureOut">
              <a:rPr lang="fr-FR" smtClean="0">
                <a:solidFill>
                  <a:prstClr val="black"/>
                </a:solidFill>
              </a:rPr>
              <a:pPr>
                <a:defRPr/>
              </a:pPr>
              <a:t>04/12/2019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4252492-FCDB-4AAD-90DC-C9B3E5344F6F}" type="slidenum">
              <a:rPr lang="fr-B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fr-BE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044A6353-5323-45F1-94C9-CCC96C69A057}" type="datetimeFigureOut">
              <a:rPr lang="fr-FR" smtClean="0">
                <a:solidFill>
                  <a:prstClr val="white"/>
                </a:solidFill>
              </a:rPr>
              <a:pPr>
                <a:defRPr/>
              </a:pPr>
              <a:t>04/12/2019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fr-BE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2CA997D6-58D0-4CFF-9740-9CF014C4BBCB}" type="slidenum">
              <a:rPr lang="fr-BE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C2B92-BA17-4A8C-841F-922362B4AB19}" type="datetimeFigureOut">
              <a:rPr lang="fr-FR" smtClean="0">
                <a:solidFill>
                  <a:prstClr val="white"/>
                </a:solidFill>
              </a:rPr>
              <a:pPr>
                <a:defRPr/>
              </a:pPr>
              <a:t>04/12/2019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31ADE-61AD-40B0-99CD-9E7D1A41E9C4}" type="slidenum">
              <a:rPr lang="fr-BE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32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CAA17-DD65-4254-AAD6-B30E679FE0C3}" type="datetimeFigureOut">
              <a:rPr lang="fr-FR" smtClean="0">
                <a:solidFill>
                  <a:prstClr val="black"/>
                </a:solidFill>
              </a:rPr>
              <a:pPr>
                <a:defRPr/>
              </a:pPr>
              <a:t>04/12/2019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217DD-CC77-4C4B-917E-1151735509DA}" type="slidenum">
              <a:rPr lang="fr-B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ADD607-5CC7-4FF6-A948-B2C35FCE4727}" type="datetimeFigureOut">
              <a:rPr lang="fr-FR" smtClean="0">
                <a:solidFill>
                  <a:prstClr val="white"/>
                </a:solidFill>
              </a:rPr>
              <a:pPr>
                <a:defRPr/>
              </a:pPr>
              <a:t>04/12/2019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0889642-5C84-4CFF-98CA-F7DA10A921FF}" type="slidenum">
              <a:rPr lang="fr-BE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fr-B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CDC88-74FD-47CB-99C6-EE426EF933C9}" type="datetimeFigureOut">
              <a:rPr lang="fr-FR" smtClean="0">
                <a:solidFill>
                  <a:prstClr val="black"/>
                </a:solidFill>
              </a:rPr>
              <a:pPr>
                <a:defRPr/>
              </a:pPr>
              <a:t>04/12/2019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ACB9E-785F-4867-9541-B6CC16623E20}" type="slidenum">
              <a:rPr lang="fr-B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D6AD760-A3A2-4D7B-99D9-EAE400B08CE4}" type="datetimeFigureOut">
              <a:rPr lang="fr-FR" smtClean="0">
                <a:solidFill>
                  <a:prstClr val="black"/>
                </a:solidFill>
              </a:rPr>
              <a:pPr>
                <a:defRPr/>
              </a:pPr>
              <a:t>04/12/2019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BE5E39-7FBE-40ED-A4F8-18AFF182C9BE}" type="slidenum">
              <a:rPr lang="fr-B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fr-BE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18824B25-D875-4FE3-90D2-25DADBA42427}" type="datetimeFigureOut">
              <a:rPr lang="fr-FR" smtClean="0">
                <a:solidFill>
                  <a:prstClr val="white"/>
                </a:solidFill>
              </a:rPr>
              <a:pPr>
                <a:defRPr/>
              </a:pPr>
              <a:t>04/12/2019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7AE9F3C-E37E-4FA7-BE87-C1F9C955BBD1}" type="slidenum">
              <a:rPr lang="fr-BE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fr-B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3C925-55B9-457C-AE3F-A43379A38B86}" type="datetimeFigureOut">
              <a:rPr lang="fr-FR" smtClean="0">
                <a:solidFill>
                  <a:prstClr val="black"/>
                </a:solidFill>
              </a:rPr>
              <a:pPr>
                <a:defRPr/>
              </a:pPr>
              <a:t>04/12/2019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E36B4-3CE3-4E7D-9ABA-C2A83FB17EBD}" type="slidenum">
              <a:rPr lang="fr-B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C87A6-929C-4E1A-8999-DEE08AABF5C5}" type="datetimeFigureOut">
              <a:rPr lang="fr-FR" smtClean="0">
                <a:solidFill>
                  <a:prstClr val="black"/>
                </a:solidFill>
              </a:rPr>
              <a:pPr>
                <a:defRPr/>
              </a:pPr>
              <a:t>04/12/2019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0945D-A844-4EC7-9960-D73432129148}" type="slidenum">
              <a:rPr lang="fr-BE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8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2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9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3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4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8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0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8426"/>
            <a:ext cx="8229600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4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3482"/>
            <a:ext cx="78867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2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>
              <a:defRPr/>
            </a:pP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9526" y="6959601"/>
            <a:ext cx="15648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1100" dirty="0">
                <a:solidFill>
                  <a:srgbClr val="A5CD28"/>
                </a:solidFill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22197" y="244951"/>
            <a:ext cx="369496" cy="428177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241181" y="-16654"/>
            <a:ext cx="1282766" cy="612144"/>
            <a:chOff x="-2096383" y="21447"/>
            <a:chExt cx="1710355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4920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09" y="387370"/>
              <a:ext cx="6159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63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8881" y="1988840"/>
            <a:ext cx="8215370" cy="17526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M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مشروع </a:t>
            </a:r>
            <a:endParaRPr lang="fr-FR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ar-M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دعم مسلسل المشاركة الديمقراطية بالمغرب</a:t>
            </a:r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9" name="Image 5" descr="logos Ain ghaz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0235"/>
            <a:ext cx="17859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n 4" descr="espace_associa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2" y="400215"/>
            <a:ext cx="15001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n 3" descr="mpd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71500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n 2" descr="2013-02-13LOGO_COOPERACION-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715000"/>
            <a:ext cx="10001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n 1" descr="OX_VL_C_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715000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97" y="437292"/>
            <a:ext cx="13303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3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59289" y="54868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ar-SA" sz="2500" b="1" dirty="0">
                <a:latin typeface="Arial" pitchFamily="34" charset="0"/>
                <a:cs typeface="Arial" pitchFamily="34" charset="0"/>
              </a:rPr>
              <a:t>موائد مستديرة حول القضايا المتعلقة بالشباب </a:t>
            </a:r>
            <a:endParaRPr lang="fr-FR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 descr="C:\Users\Mon PC\Downloads\cd64c7e8-c669-4313-9c70-23f50425bd9c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9930"/>
            <a:ext cx="4176484" cy="223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Mon PC\Downloads\7d666739-43c0-4652-957b-eaaf4d1d1d9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2" y="3785824"/>
            <a:ext cx="4176504" cy="259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Mon PC\Downloads\IMG_4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36" y="1548541"/>
            <a:ext cx="4037434" cy="223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on PC\Downloads\5784aff4-5e58-4f77-9d61-3ca9fb46b56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36" y="3785825"/>
            <a:ext cx="4037434" cy="25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37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contenu 1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7467600" cy="4873752"/>
          </a:xfrm>
        </p:spPr>
        <p:txBody>
          <a:bodyPr>
            <a:normAutofit/>
          </a:bodyPr>
          <a:lstStyle/>
          <a:p>
            <a:pPr marL="107950" indent="0" algn="ctr">
              <a:buFont typeface="Wingdings 3" pitchFamily="18" charset="2"/>
              <a:buNone/>
            </a:pPr>
            <a:endParaRPr lang="ar-MA" altLang="fr-FR" sz="4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07950" indent="0" algn="ctr">
              <a:buFont typeface="Wingdings 3" pitchFamily="18" charset="2"/>
              <a:buNone/>
            </a:pPr>
            <a:endParaRPr lang="ar-MA" altLang="fr-FR" sz="4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07950" indent="0" algn="ctr">
              <a:buFont typeface="Wingdings 3" pitchFamily="18" charset="2"/>
              <a:buNone/>
            </a:pPr>
            <a:r>
              <a:rPr lang="ar-MA" altLang="fr-FR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مرحلة</a:t>
            </a:r>
          </a:p>
          <a:p>
            <a:pPr marL="107950" indent="0" algn="ctr" rtl="1">
              <a:buFont typeface="Wingdings 3" pitchFamily="18" charset="2"/>
              <a:buNone/>
            </a:pPr>
            <a:r>
              <a:rPr lang="ar-MA" altLang="fr-FR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مواكبة فضاءات المشاركة الديمقراطية</a:t>
            </a:r>
            <a:endParaRPr lang="fr-FR" altLang="fr-FR" sz="4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ar-MA" sz="25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MA" sz="2500" b="1" dirty="0" smtClean="0">
                <a:latin typeface="Arial" pitchFamily="34" charset="0"/>
                <a:cs typeface="Arial" pitchFamily="34" charset="0"/>
              </a:rPr>
            </a:br>
            <a:r>
              <a:rPr lang="ar-MA" sz="2500" b="1" dirty="0" smtClean="0">
                <a:latin typeface="Arial" pitchFamily="34" charset="0"/>
                <a:cs typeface="Arial" pitchFamily="34" charset="0"/>
              </a:rPr>
              <a:t>محور : التحسيـــس و التعبئة</a:t>
            </a:r>
            <a:endParaRPr lang="fr-FR" sz="25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172883"/>
              </p:ext>
            </p:extLst>
          </p:nvPr>
        </p:nvGraphicFramePr>
        <p:xfrm>
          <a:off x="323528" y="1867134"/>
          <a:ext cx="8286750" cy="377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375"/>
                <a:gridCol w="4143375"/>
              </a:tblGrid>
              <a:tr h="365730">
                <a:tc>
                  <a:txBody>
                    <a:bodyPr/>
                    <a:lstStyle/>
                    <a:p>
                      <a:pPr algn="ctr" rtl="1"/>
                      <a:r>
                        <a:rPr lang="ar-MA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النتيجة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النشاط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</a:tr>
              <a:tr h="914333">
                <a:tc>
                  <a:txBody>
                    <a:bodyPr/>
                    <a:lstStyle/>
                    <a:p>
                      <a:pPr algn="just" rtl="1"/>
                      <a:r>
                        <a:rPr lang="ar-MA" sz="2000" b="0" dirty="0" smtClean="0">
                          <a:latin typeface="Arial" pitchFamily="34" charset="0"/>
                          <a:cs typeface="Arial" pitchFamily="34" charset="0"/>
                        </a:rPr>
                        <a:t>عضوات وأعضاء فضاءات المشاركة الديمقراطية </a:t>
                      </a:r>
                      <a:r>
                        <a:rPr lang="ar-M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بـ 6</a:t>
                      </a:r>
                      <a:r>
                        <a:rPr lang="ar-MA" sz="2000" b="0" dirty="0" smtClean="0">
                          <a:latin typeface="Arial" pitchFamily="34" charset="0"/>
                          <a:cs typeface="Arial" pitchFamily="34" charset="0"/>
                        </a:rPr>
                        <a:t> جماعات استفدن / استفادوا من</a:t>
                      </a:r>
                      <a:r>
                        <a:rPr lang="ar-M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اجتماعات ، </a:t>
                      </a:r>
                      <a:r>
                        <a:rPr lang="ar-MA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تكاوين</a:t>
                      </a:r>
                      <a:r>
                        <a:rPr lang="ar-M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ولقاءات  </a:t>
                      </a:r>
                      <a:r>
                        <a:rPr lang="ar-MA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تشاورية</a:t>
                      </a:r>
                      <a:r>
                        <a:rPr lang="ar-M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ar-MA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وتحسيسية</a:t>
                      </a:r>
                      <a:r>
                        <a:rPr lang="ar-M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حول إحداث الفضاء؛</a:t>
                      </a:r>
                      <a:endParaRPr lang="fr-F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 rowSpan="2">
                  <a:txBody>
                    <a:bodyPr/>
                    <a:lstStyle/>
                    <a:p>
                      <a:pPr algn="just" rtl="1"/>
                      <a:r>
                        <a:rPr lang="ar-MA" sz="2000" b="0" dirty="0" smtClean="0">
                          <a:latin typeface="Arial" pitchFamily="34" charset="0"/>
                          <a:cs typeface="Arial" pitchFamily="34" charset="0"/>
                        </a:rPr>
                        <a:t>تنظيم</a:t>
                      </a:r>
                      <a:r>
                        <a:rPr lang="ar-M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زيارات ميدانية للتحسيس و التعبئة حول إحداث فضاءات المشاركة الديمقراطية؛</a:t>
                      </a:r>
                      <a:endParaRPr lang="fr-F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</a:tr>
              <a:tr h="640031">
                <a:tc>
                  <a:txBody>
                    <a:bodyPr/>
                    <a:lstStyle/>
                    <a:p>
                      <a:pPr algn="just" rtl="1"/>
                      <a:r>
                        <a:rPr lang="ar-MA" sz="2000" b="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r>
                        <a:rPr lang="fr-FR" sz="2000" b="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ar-MA" sz="2000" b="0" dirty="0" smtClean="0">
                          <a:latin typeface="Arial" pitchFamily="34" charset="0"/>
                          <a:cs typeface="Arial" pitchFamily="34" charset="0"/>
                        </a:rPr>
                        <a:t>  من الجماعات الترابية انخرطت في المشروع الدستوري الخاص بتعزيز</a:t>
                      </a:r>
                      <a:r>
                        <a:rPr lang="ar-M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آليات الحوار و التشاور؛</a:t>
                      </a:r>
                      <a:endParaRPr lang="fr-F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 vMerge="1">
                  <a:txBody>
                    <a:bodyPr/>
                    <a:lstStyle/>
                    <a:p>
                      <a:pPr algn="r" rtl="1"/>
                      <a:endParaRPr lang="fr-FR" dirty="0"/>
                    </a:p>
                  </a:txBody>
                  <a:tcPr/>
                </a:tc>
              </a:tr>
              <a:tr h="914333">
                <a:tc>
                  <a:txBody>
                    <a:bodyPr/>
                    <a:lstStyle/>
                    <a:p>
                      <a:pPr algn="just" rtl="1"/>
                      <a:r>
                        <a:rPr lang="ar-MA" sz="2000" b="0" dirty="0" smtClean="0">
                          <a:latin typeface="Arial" pitchFamily="34" charset="0"/>
                          <a:cs typeface="Arial" pitchFamily="34" charset="0"/>
                        </a:rPr>
                        <a:t>عضوات وأعضاء</a:t>
                      </a:r>
                      <a:r>
                        <a:rPr lang="fr-FR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ar-MA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000" b="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ar-MA" sz="2000" b="0" dirty="0" smtClean="0">
                          <a:latin typeface="Arial" pitchFamily="34" charset="0"/>
                          <a:cs typeface="Arial" pitchFamily="34" charset="0"/>
                        </a:rPr>
                        <a:t> فضاءات</a:t>
                      </a:r>
                      <a:r>
                        <a:rPr lang="fr-FR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ar-MA" sz="2000" b="0" dirty="0" smtClean="0">
                          <a:latin typeface="Arial" pitchFamily="34" charset="0"/>
                          <a:cs typeface="Arial" pitchFamily="34" charset="0"/>
                        </a:rPr>
                        <a:t> بـ 9 جماعات استفدن / استفادوا من الزيارات الميدانية، والتزموا بمتابعة جميع الدورات التكوينية؛</a:t>
                      </a:r>
                      <a:endParaRPr lang="fr-F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000" b="0" dirty="0" smtClean="0">
                          <a:latin typeface="Arial" pitchFamily="34" charset="0"/>
                          <a:cs typeface="Arial" pitchFamily="34" charset="0"/>
                        </a:rPr>
                        <a:t>المواكبة ال</a:t>
                      </a:r>
                      <a:r>
                        <a:rPr lang="ar-M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ميدانية في الفترة ما بين  27 نونبر إلى 03 دجنبر 2017 من قبل جمعية التعاون للتنمية و الثقافة </a:t>
                      </a:r>
                      <a:r>
                        <a:rPr lang="fr-FR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ACODEC </a:t>
                      </a:r>
                      <a:r>
                        <a:rPr lang="ar-S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تحت إشراف الخبراء </a:t>
                      </a:r>
                      <a:endParaRPr lang="fr-F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</a:tr>
            </a:tbl>
          </a:graphicData>
        </a:graphic>
      </p:graphicFrame>
      <p:pic>
        <p:nvPicPr>
          <p:cNvPr id="5122" name="Picture 2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" y="0"/>
            <a:ext cx="21145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Ã©sultat de recherche d'images pour &quot;SENSIBILISATION PHOT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RÃ©sultat de recherche d'images pour &quot;SENSIBILISATION PHOT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Image associÃ©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2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937"/>
            <a:ext cx="21145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24000" y="3086100"/>
          <a:ext cx="6096000" cy="6858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100" dirty="0">
                        <a:latin typeface="Tahom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29489"/>
              </p:ext>
            </p:extLst>
          </p:nvPr>
        </p:nvGraphicFramePr>
        <p:xfrm>
          <a:off x="827584" y="372830"/>
          <a:ext cx="7175500" cy="1190625"/>
        </p:xfrm>
        <a:graphic>
          <a:graphicData uri="http://schemas.openxmlformats.org/drawingml/2006/table">
            <a:tbl>
              <a:tblPr/>
              <a:tblGrid>
                <a:gridCol w="7175500"/>
              </a:tblGrid>
              <a:tr h="1190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25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اجتماع</a:t>
                      </a:r>
                      <a:r>
                        <a:rPr lang="ar-MA" sz="25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ـــ</a:t>
                      </a:r>
                      <a:r>
                        <a:rPr lang="ar-SA" sz="25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ات</a:t>
                      </a:r>
                      <a:r>
                        <a:rPr lang="ar-MA" sz="25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ولقاءات</a:t>
                      </a:r>
                      <a:r>
                        <a:rPr lang="ar-SA" sz="25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ar-SA" sz="25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المواكبة </a:t>
                      </a:r>
                      <a:endParaRPr lang="ar-MA" sz="2500" b="1" dirty="0" smtClean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5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لإحداث فضاءات</a:t>
                      </a:r>
                      <a:r>
                        <a:rPr lang="fr-FR" sz="25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ar-SA" sz="25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المشاركة الديمقراطية </a:t>
                      </a:r>
                      <a:r>
                        <a:rPr lang="fr-FR" sz="2500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endParaRPr lang="fr-FR" sz="25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9539" marR="89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3455"/>
            <a:ext cx="783433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79899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0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94656949"/>
              </p:ext>
            </p:extLst>
          </p:nvPr>
        </p:nvGraphicFramePr>
        <p:xfrm>
          <a:off x="496887" y="1556792"/>
          <a:ext cx="8229600" cy="36880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0264"/>
                <a:gridCol w="6229336"/>
              </a:tblGrid>
              <a:tr h="700980">
                <a:tc>
                  <a:txBody>
                    <a:bodyPr/>
                    <a:lstStyle/>
                    <a:p>
                      <a:pPr algn="r"/>
                      <a:r>
                        <a:rPr lang="ar-MA" sz="2000" dirty="0" smtClean="0">
                          <a:latin typeface="Arial" pitchFamily="34" charset="0"/>
                          <a:cs typeface="Arial" pitchFamily="34" charset="0"/>
                        </a:rPr>
                        <a:t>عدد</a:t>
                      </a:r>
                      <a:r>
                        <a:rPr lang="ar-MA" sz="2000" baseline="0" dirty="0" smtClean="0">
                          <a:latin typeface="Arial" pitchFamily="34" charset="0"/>
                          <a:cs typeface="Arial" pitchFamily="34" charset="0"/>
                        </a:rPr>
                        <a:t> المستفيدات / المستفيدين </a:t>
                      </a:r>
                      <a:endParaRPr lang="fr-F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000" dirty="0" smtClean="0">
                          <a:latin typeface="Arial" pitchFamily="34" charset="0"/>
                          <a:cs typeface="Arial" pitchFamily="34" charset="0"/>
                        </a:rPr>
                        <a:t>النشاط</a:t>
                      </a:r>
                      <a:endParaRPr lang="fr-F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</a:tr>
              <a:tr h="396206">
                <a:tc>
                  <a:txBody>
                    <a:bodyPr/>
                    <a:lstStyle/>
                    <a:p>
                      <a:pPr algn="ctr"/>
                      <a:r>
                        <a:rPr lang="ar-MA" sz="2000" b="1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fr-F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ورشة تكوينية حول كيفية تنشيط الفضاء</a:t>
                      </a:r>
                      <a:endParaRPr lang="fr-FR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</a:tr>
              <a:tr h="700980">
                <a:tc>
                  <a:txBody>
                    <a:bodyPr/>
                    <a:lstStyle/>
                    <a:p>
                      <a:pPr algn="ctr"/>
                      <a:r>
                        <a:rPr lang="ar-MA" sz="2000" b="1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fr-FR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fr-F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ورشة تكوينية حول </a:t>
                      </a:r>
                      <a:r>
                        <a:rPr lang="ar-MA" sz="2000" b="1" dirty="0" smtClean="0">
                          <a:latin typeface="Arial" pitchFamily="34" charset="0"/>
                          <a:cs typeface="Arial" pitchFamily="34" charset="0"/>
                        </a:rPr>
                        <a:t>صياغة التقرير الموازي</a:t>
                      </a:r>
                      <a:endParaRPr lang="fr-FR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</a:tr>
              <a:tr h="396206">
                <a:tc>
                  <a:txBody>
                    <a:bodyPr/>
                    <a:lstStyle/>
                    <a:p>
                      <a:pPr algn="ctr"/>
                      <a:r>
                        <a:rPr lang="ar-MA" sz="2000" b="1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fr-F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000" b="1" dirty="0" smtClean="0">
                          <a:latin typeface="Arial" pitchFamily="34" charset="0"/>
                          <a:cs typeface="Arial" pitchFamily="34" charset="0"/>
                        </a:rPr>
                        <a:t>لقاءات لمواكبة </a:t>
                      </a:r>
                      <a:r>
                        <a:rPr lang="ar-MA" sz="2000" b="1" dirty="0" err="1" smtClean="0">
                          <a:latin typeface="Arial" pitchFamily="34" charset="0"/>
                          <a:cs typeface="Arial" pitchFamily="34" charset="0"/>
                        </a:rPr>
                        <a:t>الفضاءات</a:t>
                      </a:r>
                      <a:r>
                        <a:rPr lang="ar-MA" sz="2000" b="1" dirty="0" smtClean="0">
                          <a:latin typeface="Arial" pitchFamily="34" charset="0"/>
                          <a:cs typeface="Arial" pitchFamily="34" charset="0"/>
                        </a:rPr>
                        <a:t> لصياغة العرائض، </a:t>
                      </a:r>
                      <a:endParaRPr lang="fr-F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</a:tr>
              <a:tr h="39620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ar-MA" sz="20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fr-F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000" b="1" dirty="0" err="1" smtClean="0">
                          <a:latin typeface="Arial" pitchFamily="34" charset="0"/>
                          <a:cs typeface="Arial" pitchFamily="34" charset="0"/>
                        </a:rPr>
                        <a:t>رسملة</a:t>
                      </a:r>
                      <a:r>
                        <a:rPr lang="ar-MA" sz="2000" b="1" dirty="0" smtClean="0">
                          <a:latin typeface="Arial" pitchFamily="34" charset="0"/>
                          <a:cs typeface="Arial" pitchFamily="34" charset="0"/>
                        </a:rPr>
                        <a:t> و تبادل التجارب المتعلقة بمبادرات</a:t>
                      </a:r>
                      <a:r>
                        <a:rPr lang="ar-M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ar-MA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فضاءات</a:t>
                      </a:r>
                      <a:r>
                        <a:rPr lang="ar-M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المشاركة الديمقراطية</a:t>
                      </a:r>
                      <a:endParaRPr lang="fr-F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</a:tr>
              <a:tr h="396206">
                <a:tc>
                  <a:txBody>
                    <a:bodyPr/>
                    <a:lstStyle/>
                    <a:p>
                      <a:pPr algn="ctr"/>
                      <a:r>
                        <a:rPr lang="ar-MA" sz="2000" b="1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fr-F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ar-MA" sz="2000" b="1" dirty="0" smtClean="0">
                          <a:latin typeface="Arial" pitchFamily="34" charset="0"/>
                          <a:cs typeface="Arial" pitchFamily="34" charset="0"/>
                        </a:rPr>
                        <a:t>زيارات ميدانية لمواكبة </a:t>
                      </a:r>
                      <a:r>
                        <a:rPr lang="ar-MA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فضاءات</a:t>
                      </a:r>
                      <a:r>
                        <a:rPr lang="ar-M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المشاركة الديمقراطية</a:t>
                      </a:r>
                      <a:endParaRPr lang="ar-MA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</a:tr>
              <a:tr h="700980">
                <a:tc>
                  <a:txBody>
                    <a:bodyPr/>
                    <a:lstStyle/>
                    <a:p>
                      <a:pPr algn="ctr"/>
                      <a:r>
                        <a:rPr lang="ar-MA" sz="2000" b="1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000" b="1" dirty="0" smtClean="0">
                          <a:latin typeface="Arial" pitchFamily="34" charset="0"/>
                          <a:cs typeface="Arial" pitchFamily="34" charset="0"/>
                        </a:rPr>
                        <a:t>المفاهيم الأساسية : الاستشارة</a:t>
                      </a:r>
                      <a:r>
                        <a:rPr lang="ar-M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،التشاور</a:t>
                      </a:r>
                      <a:r>
                        <a:rPr lang="ar-SA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ar-MA" sz="2000" b="1" dirty="0" smtClean="0">
                          <a:latin typeface="Arial" pitchFamily="34" charset="0"/>
                          <a:cs typeface="Arial" pitchFamily="34" charset="0"/>
                        </a:rPr>
                        <a:t>و المشاركة</a:t>
                      </a:r>
                      <a:endParaRPr lang="fr-FR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 rtl="1"/>
                      <a:endParaRPr lang="ar-MA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53276" name="Rectangle 4"/>
          <p:cNvSpPr>
            <a:spLocks noChangeArrowheads="1"/>
          </p:cNvSpPr>
          <p:nvPr/>
        </p:nvSpPr>
        <p:spPr bwMode="auto">
          <a:xfrm>
            <a:off x="1602690" y="285750"/>
            <a:ext cx="601799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MA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الأنشطة المنجزة في إطار تقوية قدرات أعضاء وعضوات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MA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فضاءات المشاركة الديمقراطية</a:t>
            </a:r>
            <a:endParaRPr lang="fr-FR" sz="2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74153538"/>
              </p:ext>
            </p:extLst>
          </p:nvPr>
        </p:nvGraphicFramePr>
        <p:xfrm>
          <a:off x="496888" y="1556792"/>
          <a:ext cx="8229600" cy="29262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0264"/>
                <a:gridCol w="6229336"/>
              </a:tblGrid>
              <a:tr h="701110">
                <a:tc>
                  <a:txBody>
                    <a:bodyPr/>
                    <a:lstStyle/>
                    <a:p>
                      <a:pPr algn="r"/>
                      <a:r>
                        <a:rPr lang="ar-MA" sz="2000" dirty="0" smtClean="0"/>
                        <a:t>عدد</a:t>
                      </a:r>
                      <a:r>
                        <a:rPr lang="ar-MA" sz="2000" baseline="0" dirty="0" smtClean="0"/>
                        <a:t> المستفيدات / المستفيدين </a:t>
                      </a:r>
                      <a:endParaRPr lang="fr-FR" sz="2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000" dirty="0" smtClean="0"/>
                        <a:t>النشاط</a:t>
                      </a:r>
                      <a:endParaRPr lang="fr-FR" sz="2000" b="1" dirty="0"/>
                    </a:p>
                  </a:txBody>
                  <a:tcPr marT="45725" marB="45725"/>
                </a:tc>
              </a:tr>
              <a:tr h="640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dirty="0" smtClean="0"/>
                        <a:t>35</a:t>
                      </a:r>
                      <a:endParaRPr lang="fr-FR" sz="1800" b="1" dirty="0" smtClean="0"/>
                    </a:p>
                    <a:p>
                      <a:endParaRPr lang="fr-FR" sz="18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000" b="1" dirty="0" smtClean="0"/>
                        <a:t>ورشة تكوينية حول اليقظة الإستراتجية</a:t>
                      </a:r>
                      <a:endParaRPr lang="fr-FR" sz="2000" b="1" dirty="0" smtClean="0"/>
                    </a:p>
                  </a:txBody>
                  <a:tcPr marT="45725" marB="45725"/>
                </a:tc>
              </a:tr>
              <a:tr h="370877">
                <a:tc>
                  <a:txBody>
                    <a:bodyPr/>
                    <a:lstStyle/>
                    <a:p>
                      <a:r>
                        <a:rPr lang="ar-MA" sz="1800" b="1" dirty="0" smtClean="0"/>
                        <a:t>34</a:t>
                      </a:r>
                      <a:endParaRPr lang="fr-FR" sz="18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000" b="1" dirty="0" smtClean="0"/>
                        <a:t>ورشة تكوينية حول المساءلة </a:t>
                      </a:r>
                      <a:r>
                        <a:rPr lang="ar-MA" sz="2000" b="1" dirty="0" err="1" smtClean="0"/>
                        <a:t>الإجتماعية</a:t>
                      </a:r>
                      <a:r>
                        <a:rPr lang="ar-MA" sz="2000" b="1" dirty="0" smtClean="0"/>
                        <a:t> </a:t>
                      </a:r>
                      <a:endParaRPr lang="fr-FR" sz="2000" b="1" dirty="0"/>
                    </a:p>
                  </a:txBody>
                  <a:tcPr marT="45725" marB="45725"/>
                </a:tc>
              </a:tr>
              <a:tr h="370877">
                <a:tc>
                  <a:txBody>
                    <a:bodyPr/>
                    <a:lstStyle/>
                    <a:p>
                      <a:r>
                        <a:rPr lang="ar-MA" sz="1800" b="1" dirty="0" smtClean="0"/>
                        <a:t>27</a:t>
                      </a:r>
                      <a:endParaRPr lang="fr-FR" sz="18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000" b="1" dirty="0" smtClean="0"/>
                        <a:t>ورشة تكوينية حول الميزانية </a:t>
                      </a:r>
                      <a:r>
                        <a:rPr lang="ar-MA" sz="2000" b="1" dirty="0" err="1" smtClean="0"/>
                        <a:t>التشاركية</a:t>
                      </a:r>
                      <a:endParaRPr lang="fr-FR" sz="2000" b="1" dirty="0"/>
                    </a:p>
                  </a:txBody>
                  <a:tcPr marT="45725" marB="45725"/>
                </a:tc>
              </a:tr>
              <a:tr h="370877">
                <a:tc>
                  <a:txBody>
                    <a:bodyPr/>
                    <a:lstStyle/>
                    <a:p>
                      <a:r>
                        <a:rPr lang="ar-MA" sz="1800" b="1" dirty="0" smtClean="0"/>
                        <a:t>29</a:t>
                      </a:r>
                      <a:endParaRPr lang="fr-FR" sz="18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000" b="1" dirty="0" smtClean="0"/>
                        <a:t>ورشة تكوينية حول التفاوض</a:t>
                      </a:r>
                      <a:r>
                        <a:rPr lang="ar-MA" sz="2000" b="1" baseline="0" dirty="0" smtClean="0"/>
                        <a:t> و تدبير الخلاف</a:t>
                      </a:r>
                      <a:endParaRPr lang="fr-FR" sz="2000" b="1" dirty="0"/>
                    </a:p>
                  </a:txBody>
                  <a:tcPr marT="45725" marB="45725"/>
                </a:tc>
              </a:tr>
              <a:tr h="370877">
                <a:tc>
                  <a:txBody>
                    <a:bodyPr/>
                    <a:lstStyle/>
                    <a:p>
                      <a:r>
                        <a:rPr lang="ar-MA" sz="1800" b="1" dirty="0" smtClean="0"/>
                        <a:t>46</a:t>
                      </a:r>
                      <a:endParaRPr lang="fr-FR" sz="18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000" b="1" dirty="0" smtClean="0"/>
                        <a:t>4 اجتماعات </a:t>
                      </a:r>
                      <a:r>
                        <a:rPr lang="ar-MA" sz="2000" b="1" dirty="0" err="1" smtClean="0"/>
                        <a:t>تأطيرية</a:t>
                      </a:r>
                      <a:r>
                        <a:rPr lang="ar-MA" sz="2000" b="1" dirty="0" smtClean="0"/>
                        <a:t> مع </a:t>
                      </a:r>
                      <a:r>
                        <a:rPr lang="ar-MA" sz="2000" b="1" dirty="0" err="1" smtClean="0"/>
                        <a:t>فضاءات</a:t>
                      </a:r>
                      <a:r>
                        <a:rPr lang="ar-MA" sz="2000" b="1" dirty="0" smtClean="0"/>
                        <a:t> المشاركة الديمقراطية</a:t>
                      </a:r>
                      <a:endParaRPr lang="fr-FR" sz="2000" b="1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54300" name="Rectangle 4"/>
          <p:cNvSpPr>
            <a:spLocks noChangeArrowheads="1"/>
          </p:cNvSpPr>
          <p:nvPr/>
        </p:nvSpPr>
        <p:spPr bwMode="auto">
          <a:xfrm>
            <a:off x="1604294" y="285750"/>
            <a:ext cx="60147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MA" sz="2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ا</a:t>
            </a:r>
            <a:r>
              <a:rPr lang="ar-MA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لأنشطة المنجزة في إطار تقوية قدرات أعضاء وعضوات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MA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فضاءات المشاركة الديمقراطية</a:t>
            </a:r>
            <a:endParaRPr lang="fr-FR" sz="2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82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1143000"/>
          </a:xfrm>
        </p:spPr>
        <p:txBody>
          <a:bodyPr>
            <a:noAutofit/>
          </a:bodyPr>
          <a:lstStyle/>
          <a:p>
            <a:pPr algn="ctr" rtl="1" eaLnBrk="1" fontAlgn="t" hangingPunct="1">
              <a:defRPr/>
            </a:pPr>
            <a:r>
              <a:rPr lang="ar-MA" sz="2500" b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ar-MA" sz="25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ar-MA" sz="2500" b="1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ar-MA" sz="25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ar-MA" sz="2500" b="1" dirty="0" smtClean="0">
                <a:effectLst/>
                <a:latin typeface="Arial" pitchFamily="34" charset="0"/>
                <a:cs typeface="Arial" pitchFamily="34" charset="0"/>
              </a:rPr>
              <a:t>محور: التأسيس وتقوية القدرات </a:t>
            </a:r>
            <a:r>
              <a:rPr lang="ar-MA" sz="2500" b="1" dirty="0">
                <a:effectLst/>
                <a:latin typeface="Arial" pitchFamily="34" charset="0"/>
                <a:cs typeface="Arial" pitchFamily="34" charset="0"/>
              </a:rPr>
              <a:t>لفضاءات </a:t>
            </a:r>
            <a:r>
              <a:rPr lang="ar-SA" sz="2500" b="1" dirty="0" smtClean="0">
                <a:effectLst/>
                <a:latin typeface="Arial" pitchFamily="34" charset="0"/>
                <a:cs typeface="Arial" pitchFamily="34" charset="0"/>
              </a:rPr>
              <a:t>المشاركة </a:t>
            </a:r>
            <a:r>
              <a:rPr lang="ar-SA" sz="2500" b="1" dirty="0">
                <a:effectLst/>
                <a:latin typeface="Arial" pitchFamily="34" charset="0"/>
                <a:cs typeface="Arial" pitchFamily="34" charset="0"/>
              </a:rPr>
              <a:t>الديمقراطية</a:t>
            </a:r>
            <a:r>
              <a:rPr lang="fr-FR" sz="2500" b="1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fr-FR" sz="25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ar-MA" sz="2500" b="1" dirty="0" smtClean="0">
                <a:effectLst/>
                <a:latin typeface="Arial" pitchFamily="34" charset="0"/>
                <a:cs typeface="Arial" pitchFamily="34" charset="0"/>
              </a:rPr>
              <a:t>نونبـــــر 2017</a:t>
            </a:r>
            <a:r>
              <a:rPr lang="fr-FR" sz="2500" b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fr-FR" sz="25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ar-SA" sz="2500" b="1" dirty="0">
                <a:effectLst/>
                <a:latin typeface="Arial" pitchFamily="34" charset="0"/>
                <a:cs typeface="Arial" pitchFamily="34" charset="0"/>
              </a:rPr>
              <a:t>ورشة تكوينية حول المساءلة </a:t>
            </a:r>
            <a:r>
              <a:rPr lang="ar-SA" sz="2500" b="1" dirty="0" smtClean="0">
                <a:effectLst/>
                <a:latin typeface="Arial" pitchFamily="34" charset="0"/>
                <a:cs typeface="Arial" pitchFamily="34" charset="0"/>
              </a:rPr>
              <a:t>الاجتماعية </a:t>
            </a:r>
            <a:endParaRPr lang="fr-FR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ce réservé du contenu 4" descr="C:\Documents and Settings\StarTimes\Local Settings\Temporary Internet Files\Content.Word\20171115_130358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628800"/>
            <a:ext cx="669674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3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MA" sz="2800" b="1" dirty="0">
                <a:effectLst/>
                <a:latin typeface="Arial" pitchFamily="34" charset="0"/>
                <a:cs typeface="Arial" pitchFamily="34" charset="0"/>
              </a:rPr>
              <a:t>محور: التأسيس وتقوية القدرات لفضاءات </a:t>
            </a:r>
            <a:r>
              <a:rPr lang="ar-SA" sz="2800" b="1" dirty="0">
                <a:effectLst/>
                <a:latin typeface="Arial" pitchFamily="34" charset="0"/>
                <a:cs typeface="Arial" pitchFamily="34" charset="0"/>
              </a:rPr>
              <a:t>المشاركة الديمقراطية</a:t>
            </a:r>
            <a:r>
              <a:rPr lang="fr-FR" sz="2800" b="1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fr-FR" sz="28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ar-MA" sz="2800" b="1" dirty="0">
                <a:effectLst/>
                <a:latin typeface="Arial" pitchFamily="34" charset="0"/>
                <a:cs typeface="Arial" pitchFamily="34" charset="0"/>
              </a:rPr>
              <a:t>نونبـــــر 2017</a:t>
            </a:r>
            <a:br>
              <a:rPr lang="ar-MA" sz="28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ar-MA" sz="2800" b="1" dirty="0">
                <a:effectLst/>
                <a:latin typeface="Arial" pitchFamily="34" charset="0"/>
                <a:cs typeface="Arial" pitchFamily="34" charset="0"/>
              </a:rPr>
              <a:t> ورشة </a:t>
            </a:r>
            <a:r>
              <a:rPr lang="ar-MA" sz="2800" b="1" dirty="0" smtClean="0">
                <a:effectLst/>
                <a:latin typeface="Arial" pitchFamily="34" charset="0"/>
                <a:cs typeface="Arial" pitchFamily="34" charset="0"/>
              </a:rPr>
              <a:t>تكوينية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ar-MA" sz="2800" b="1" dirty="0" smtClean="0">
                <a:effectLst/>
                <a:latin typeface="Arial" pitchFamily="34" charset="0"/>
                <a:cs typeface="Arial" pitchFamily="34" charset="0"/>
              </a:rPr>
              <a:t>حول </a:t>
            </a:r>
            <a:r>
              <a:rPr lang="ar-MA" sz="2800" b="1" dirty="0">
                <a:effectLst/>
                <a:latin typeface="Arial" pitchFamily="34" charset="0"/>
                <a:cs typeface="Arial" pitchFamily="34" charset="0"/>
              </a:rPr>
              <a:t>كيفية إعداد التقارير الموازية 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944626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7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 rtl="1"/>
            <a:r>
              <a:rPr lang="ar-MA" sz="2500" b="1" dirty="0">
                <a:effectLst/>
                <a:latin typeface="Arial" pitchFamily="34" charset="0"/>
                <a:cs typeface="Arial" pitchFamily="34" charset="0"/>
              </a:rPr>
              <a:t>محور: التأسيس وتقوية القدرات لفضاءات </a:t>
            </a:r>
            <a:r>
              <a:rPr lang="ar-SA" sz="2500" b="1" dirty="0">
                <a:effectLst/>
                <a:latin typeface="Arial" pitchFamily="34" charset="0"/>
                <a:cs typeface="Arial" pitchFamily="34" charset="0"/>
              </a:rPr>
              <a:t>المشاركة الديمقراطية</a:t>
            </a:r>
            <a:r>
              <a:rPr lang="fr-FR" sz="2500" b="1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fr-FR" sz="25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ar-MA" sz="2500" b="1" dirty="0">
                <a:effectLst/>
                <a:latin typeface="Arial" pitchFamily="34" charset="0"/>
                <a:cs typeface="Arial" pitchFamily="34" charset="0"/>
              </a:rPr>
              <a:t>نونبـــــر 2017</a:t>
            </a:r>
            <a:br>
              <a:rPr lang="ar-MA" sz="25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ar-MA" sz="2500" b="1" dirty="0">
                <a:effectLst/>
                <a:latin typeface="Arial" pitchFamily="34" charset="0"/>
                <a:cs typeface="Arial" pitchFamily="34" charset="0"/>
              </a:rPr>
              <a:t>ورشة </a:t>
            </a:r>
            <a:r>
              <a:rPr lang="ar-MA" sz="2500" b="1" dirty="0" smtClean="0">
                <a:effectLst/>
                <a:latin typeface="Arial" pitchFamily="34" charset="0"/>
                <a:cs typeface="Arial" pitchFamily="34" charset="0"/>
              </a:rPr>
              <a:t>تكوينية حول </a:t>
            </a:r>
            <a:r>
              <a:rPr lang="ar-MA" sz="2500" b="1" dirty="0">
                <a:effectLst/>
                <a:latin typeface="Arial" pitchFamily="34" charset="0"/>
                <a:cs typeface="Arial" pitchFamily="34" charset="0"/>
              </a:rPr>
              <a:t>الميزانية التشاركية المواطنة </a:t>
            </a:r>
            <a:endParaRPr lang="fr-FR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772816"/>
            <a:ext cx="864971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334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contenu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07950" indent="0" algn="ctr">
              <a:buFont typeface="Wingdings 3" pitchFamily="18" charset="2"/>
              <a:buNone/>
            </a:pPr>
            <a:endParaRPr lang="ar-MA" altLang="fr-FR" sz="4000" b="1" dirty="0" smtClean="0">
              <a:solidFill>
                <a:schemeClr val="tx2"/>
              </a:solidFill>
            </a:endParaRPr>
          </a:p>
          <a:p>
            <a:pPr marL="107950" indent="0" algn="ctr">
              <a:buFont typeface="Wingdings 3" pitchFamily="18" charset="2"/>
              <a:buNone/>
            </a:pPr>
            <a:r>
              <a:rPr lang="ar-MA" altLang="fr-FR" sz="4000" b="1" dirty="0" smtClean="0">
                <a:solidFill>
                  <a:schemeClr val="tx2"/>
                </a:solidFill>
              </a:rPr>
              <a:t>نتائج وخلاصـــات </a:t>
            </a:r>
          </a:p>
          <a:p>
            <a:pPr marL="107950" indent="0" algn="ctr">
              <a:buNone/>
            </a:pPr>
            <a:r>
              <a:rPr lang="ar-MA" altLang="fr-FR" sz="4000" b="1" dirty="0" smtClean="0">
                <a:solidFill>
                  <a:schemeClr val="tx2"/>
                </a:solidFill>
              </a:rPr>
              <a:t>دعـــم ومواكبــة </a:t>
            </a:r>
            <a:r>
              <a:rPr lang="ar-MA" altLang="fr-FR" sz="4000" b="1" dirty="0">
                <a:solidFill>
                  <a:schemeClr val="tx2"/>
                </a:solidFill>
              </a:rPr>
              <a:t>فضاءات المشاركة </a:t>
            </a:r>
            <a:r>
              <a:rPr lang="ar-MA" altLang="fr-FR" sz="4000" b="1" dirty="0" smtClean="0">
                <a:solidFill>
                  <a:schemeClr val="tx2"/>
                </a:solidFill>
              </a:rPr>
              <a:t>الديمقراطية</a:t>
            </a:r>
          </a:p>
        </p:txBody>
      </p:sp>
    </p:spTree>
    <p:extLst>
      <p:ext uri="{BB962C8B-B14F-4D97-AF65-F5344CB8AC3E}">
        <p14:creationId xmlns:p14="http://schemas.microsoft.com/office/powerpoint/2010/main" val="3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0200" y="692150"/>
            <a:ext cx="4679950" cy="44323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ar-MA" altLang="fr-FR" sz="2400" b="1" dirty="0" smtClean="0">
                <a:solidFill>
                  <a:srgbClr val="EB641B">
                    <a:lumMod val="75000"/>
                  </a:srgbClr>
                </a:solidFill>
                <a:latin typeface="Palatino Linotype" pitchFamily="18" charset="0"/>
                <a:cs typeface="Calibri" pitchFamily="34" charset="0"/>
              </a:rPr>
              <a:t>الهدف العام من المشروع: </a:t>
            </a:r>
          </a:p>
          <a:p>
            <a:pPr algn="just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ar-MA" altLang="fr-FR" b="1" dirty="0" smtClean="0">
                <a:solidFill>
                  <a:prstClr val="black"/>
                </a:solidFill>
                <a:latin typeface="Palatino Linotype" pitchFamily="18" charset="0"/>
                <a:cs typeface="Calibri" pitchFamily="34" charset="0"/>
              </a:rPr>
              <a:t>دعـــم الحكامة الديمقراطية عن طريق تقوية قدرات الفاعلين المحليين، وإحداث آليات المشاركة المواطنة لتحقيق المساواة بين النساء والرجال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ar-MA" altLang="fr-FR" b="1" dirty="0" smtClean="0">
              <a:solidFill>
                <a:prstClr val="black"/>
              </a:solidFill>
              <a:latin typeface="Palatino Linotype" pitchFamily="18" charset="0"/>
              <a:cs typeface="Calibri" pitchFamily="34" charset="0"/>
            </a:endParaRP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ar-MA" altLang="fr-FR" sz="2400" b="1" dirty="0">
                <a:solidFill>
                  <a:srgbClr val="EB641B">
                    <a:lumMod val="75000"/>
                  </a:srgbClr>
                </a:solidFill>
                <a:latin typeface="Palatino Linotype" pitchFamily="18" charset="0"/>
                <a:cs typeface="Calibri" pitchFamily="34" charset="0"/>
              </a:rPr>
              <a:t>الشركاء:</a:t>
            </a:r>
          </a:p>
          <a:p>
            <a:pPr marL="285750" indent="-285750" algn="r" rtl="1" eaLnBrk="1" fontAlgn="base" hangingPunct="1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ar-MA" altLang="fr-FR" b="1" dirty="0" smtClean="0">
                <a:solidFill>
                  <a:prstClr val="black"/>
                </a:solidFill>
                <a:latin typeface="Palatino Linotype" pitchFamily="18" charset="0"/>
                <a:cs typeface="Calibri" pitchFamily="34" charset="0"/>
              </a:rPr>
              <a:t> </a:t>
            </a:r>
            <a:r>
              <a:rPr lang="ar-MA" altLang="fr-FR" b="1" dirty="0" smtClean="0">
                <a:solidFill>
                  <a:srgbClr val="548DD4"/>
                </a:solidFill>
                <a:cs typeface="Times New Roman" pitchFamily="18" charset="0"/>
              </a:rPr>
              <a:t>الحركة من أجل السلام </a:t>
            </a:r>
            <a:r>
              <a:rPr lang="fr-FR" altLang="fr-FR" b="1" dirty="0" smtClean="0">
                <a:solidFill>
                  <a:srgbClr val="548DD4"/>
                </a:solidFill>
                <a:cs typeface="Times New Roman" pitchFamily="18" charset="0"/>
              </a:rPr>
              <a:t>Mouvement pour la Paix (MPDL)</a:t>
            </a:r>
            <a:r>
              <a:rPr lang="ar-MA" altLang="fr-FR" b="1" dirty="0" smtClean="0">
                <a:solidFill>
                  <a:srgbClr val="548DD4"/>
                </a:solidFill>
                <a:cs typeface="Times New Roman" pitchFamily="18" charset="0"/>
              </a:rPr>
              <a:t>؛</a:t>
            </a:r>
          </a:p>
          <a:p>
            <a:pPr marL="285750" indent="-285750" algn="r" rtl="1" eaLnBrk="1" fontAlgn="base" hangingPunct="1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ar-MA" altLang="fr-FR" b="1" dirty="0" err="1" smtClean="0">
                <a:solidFill>
                  <a:srgbClr val="548DD4"/>
                </a:solidFill>
                <a:cs typeface="Times New Roman" pitchFamily="18" charset="0"/>
              </a:rPr>
              <a:t>أوكسفام</a:t>
            </a:r>
            <a:r>
              <a:rPr lang="ar-MA" altLang="fr-FR" b="1" dirty="0" smtClean="0">
                <a:solidFill>
                  <a:srgbClr val="548DD4"/>
                </a:solidFill>
                <a:cs typeface="Times New Roman" pitchFamily="18" charset="0"/>
              </a:rPr>
              <a:t> </a:t>
            </a:r>
            <a:r>
              <a:rPr lang="ar-MA" altLang="fr-FR" b="1" dirty="0" err="1" smtClean="0">
                <a:solidFill>
                  <a:srgbClr val="548DD4"/>
                </a:solidFill>
                <a:cs typeface="Times New Roman" pitchFamily="18" charset="0"/>
              </a:rPr>
              <a:t>أنترمون</a:t>
            </a:r>
            <a:r>
              <a:rPr lang="ar-MA" altLang="fr-FR" b="1" dirty="0" smtClean="0">
                <a:solidFill>
                  <a:srgbClr val="548DD4"/>
                </a:solidFill>
                <a:cs typeface="Times New Roman" pitchFamily="18" charset="0"/>
              </a:rPr>
              <a:t> </a:t>
            </a:r>
            <a:r>
              <a:rPr lang="fr-FR" altLang="fr-FR" b="1" dirty="0" smtClean="0">
                <a:solidFill>
                  <a:srgbClr val="548DD4"/>
                </a:solidFill>
                <a:cs typeface="Times New Roman" pitchFamily="18" charset="0"/>
              </a:rPr>
              <a:t>Oxfam </a:t>
            </a:r>
            <a:r>
              <a:rPr lang="fr-FR" altLang="fr-FR" b="1" dirty="0" err="1" smtClean="0">
                <a:solidFill>
                  <a:srgbClr val="548DD4"/>
                </a:solidFill>
                <a:cs typeface="Times New Roman" pitchFamily="18" charset="0"/>
              </a:rPr>
              <a:t>Intermon</a:t>
            </a:r>
            <a:r>
              <a:rPr lang="fr-FR" altLang="fr-FR" b="1" dirty="0" smtClean="0">
                <a:solidFill>
                  <a:srgbClr val="548DD4"/>
                </a:solidFill>
                <a:cs typeface="Times New Roman" pitchFamily="18" charset="0"/>
              </a:rPr>
              <a:t> (OI) </a:t>
            </a:r>
            <a:r>
              <a:rPr lang="ar-MA" altLang="fr-FR" b="1" dirty="0" smtClean="0">
                <a:solidFill>
                  <a:srgbClr val="548DD4"/>
                </a:solidFill>
                <a:cs typeface="Times New Roman" pitchFamily="18" charset="0"/>
              </a:rPr>
              <a:t>؛</a:t>
            </a:r>
          </a:p>
          <a:p>
            <a:pPr marL="285750" indent="-285750" algn="r" rtl="1" eaLnBrk="1" fontAlgn="base" hangingPunct="1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ar-MA" altLang="fr-FR" b="1" dirty="0" smtClean="0">
                <a:solidFill>
                  <a:srgbClr val="548DD4"/>
                </a:solidFill>
                <a:cs typeface="Times New Roman" pitchFamily="18" charset="0"/>
              </a:rPr>
              <a:t>الفضاء </a:t>
            </a:r>
            <a:r>
              <a:rPr lang="ar-MA" altLang="fr-FR" b="1" dirty="0" err="1" smtClean="0">
                <a:solidFill>
                  <a:srgbClr val="548DD4"/>
                </a:solidFill>
                <a:cs typeface="Times New Roman" pitchFamily="18" charset="0"/>
              </a:rPr>
              <a:t>الجمعوي</a:t>
            </a:r>
            <a:r>
              <a:rPr lang="ar-MA" altLang="fr-FR" b="1" dirty="0" smtClean="0">
                <a:solidFill>
                  <a:srgbClr val="548DD4"/>
                </a:solidFill>
                <a:cs typeface="Times New Roman" pitchFamily="18" charset="0"/>
              </a:rPr>
              <a:t> بالرباط </a:t>
            </a:r>
            <a:r>
              <a:rPr lang="fr-FR" altLang="fr-FR" b="1" dirty="0" smtClean="0">
                <a:solidFill>
                  <a:srgbClr val="548DD4"/>
                </a:solidFill>
                <a:cs typeface="Times New Roman" pitchFamily="18" charset="0"/>
              </a:rPr>
              <a:t>Espace Associatif (EA)</a:t>
            </a:r>
            <a:r>
              <a:rPr lang="ar-MA" altLang="fr-FR" b="1" dirty="0">
                <a:solidFill>
                  <a:srgbClr val="548DD4"/>
                </a:solidFill>
                <a:cs typeface="Times New Roman" pitchFamily="18" charset="0"/>
              </a:rPr>
              <a:t>؛</a:t>
            </a:r>
            <a:endParaRPr lang="ar-MA" altLang="fr-FR" b="1" dirty="0" smtClean="0">
              <a:solidFill>
                <a:srgbClr val="548DD4"/>
              </a:solidFill>
              <a:cs typeface="Times New Roman" pitchFamily="18" charset="0"/>
            </a:endParaRP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ar-MA" altLang="fr-FR" b="1" dirty="0" smtClean="0">
              <a:solidFill>
                <a:srgbClr val="548DD4"/>
              </a:solidFill>
              <a:cs typeface="Times New Roman" pitchFamily="18" charset="0"/>
            </a:endParaRP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ar-MA" altLang="fr-FR" b="1" dirty="0" smtClean="0">
                <a:solidFill>
                  <a:prstClr val="black"/>
                </a:solidFill>
                <a:latin typeface="Palatino Linotype" pitchFamily="18" charset="0"/>
                <a:cs typeface="Calibri" pitchFamily="34" charset="0"/>
              </a:rPr>
              <a:t>مدة المشروع : 4 سنوات ( 2015 - 2018)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dirty="0" smtClean="0">
                <a:solidFill>
                  <a:prstClr val="black"/>
                </a:solidFill>
                <a:latin typeface="Palatino Linotype" pitchFamily="18" charset="0"/>
                <a:cs typeface="Calibri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fr-FR" altLang="fr-FR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851275" y="3933825"/>
          <a:ext cx="4945064" cy="235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532"/>
                <a:gridCol w="2472532"/>
              </a:tblGrid>
              <a:tr h="471488">
                <a:tc gridSpan="2">
                  <a:txBody>
                    <a:bodyPr/>
                    <a:lstStyle/>
                    <a:p>
                      <a:pPr algn="ctr"/>
                      <a:r>
                        <a:rPr lang="ar-MA" sz="1800" dirty="0" smtClean="0">
                          <a:solidFill>
                            <a:schemeClr val="tx1"/>
                          </a:solidFill>
                        </a:rPr>
                        <a:t>مجالات التدخل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704" marB="45704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1488">
                <a:tc>
                  <a:txBody>
                    <a:bodyPr/>
                    <a:lstStyle/>
                    <a:p>
                      <a:pPr algn="ctr"/>
                      <a:r>
                        <a:rPr lang="ar-MA" sz="1800" b="1" dirty="0" smtClean="0">
                          <a:solidFill>
                            <a:schemeClr val="tx1"/>
                          </a:solidFill>
                        </a:rPr>
                        <a:t>عدد الجماعات المستهدفة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1800" b="1" dirty="0" smtClean="0">
                          <a:solidFill>
                            <a:schemeClr val="tx1"/>
                          </a:solidFill>
                        </a:rPr>
                        <a:t>الإقليم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704" marB="45704"/>
                </a:tc>
              </a:tr>
              <a:tr h="471488">
                <a:tc>
                  <a:txBody>
                    <a:bodyPr/>
                    <a:lstStyle/>
                    <a:p>
                      <a:pPr algn="ctr"/>
                      <a:r>
                        <a:rPr lang="ar-MA" sz="1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1800" b="1" dirty="0" smtClean="0">
                          <a:solidFill>
                            <a:schemeClr val="tx1"/>
                          </a:solidFill>
                        </a:rPr>
                        <a:t>الحسيمة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704" marB="45704"/>
                </a:tc>
              </a:tr>
              <a:tr h="471488">
                <a:tc>
                  <a:txBody>
                    <a:bodyPr/>
                    <a:lstStyle/>
                    <a:p>
                      <a:pPr algn="ctr"/>
                      <a:r>
                        <a:rPr lang="ar-MA" sz="1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1800" b="1" dirty="0" smtClean="0">
                          <a:solidFill>
                            <a:schemeClr val="tx1"/>
                          </a:solidFill>
                        </a:rPr>
                        <a:t>العرائش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704" marB="45704"/>
                </a:tc>
              </a:tr>
              <a:tr h="471488">
                <a:tc>
                  <a:txBody>
                    <a:bodyPr/>
                    <a:lstStyle/>
                    <a:p>
                      <a:pPr algn="ctr"/>
                      <a:r>
                        <a:rPr lang="ar-MA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1800" b="1" dirty="0" smtClean="0">
                          <a:solidFill>
                            <a:schemeClr val="tx1"/>
                          </a:solidFill>
                        </a:rPr>
                        <a:t>وجدة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704" marB="45704"/>
                </a:tc>
              </a:tr>
            </a:tbl>
          </a:graphicData>
        </a:graphic>
      </p:graphicFrame>
      <p:pic>
        <p:nvPicPr>
          <p:cNvPr id="10262" name="Imagen 4" descr="espace_associa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857500"/>
            <a:ext cx="11525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Image 5" descr="logos Ain ghaz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000375"/>
            <a:ext cx="12588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Imagen 3" descr="mpd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933825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Imagen 2" descr="2013-02-13LOGO_COOPERACION-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933825"/>
            <a:ext cx="10001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Imagen 1" descr="OX_VL_C_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963988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Imag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8300"/>
            <a:ext cx="13303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5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0108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ar-MA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مراحل مأسسة</a:t>
            </a:r>
            <a:r>
              <a:rPr lang="fr-FR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fr-FR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MA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MA" sz="2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فضاءات المشاركة </a:t>
            </a:r>
            <a:r>
              <a:rPr lang="ar-MA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الديمقراطية</a:t>
            </a:r>
            <a:r>
              <a:rPr lang="en-US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MA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 محور: التحسيس والتعبئة) </a:t>
            </a:r>
            <a:r>
              <a:rPr lang="fr-FR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66785331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0251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>
              <a:defRPr/>
            </a:pPr>
            <a:r>
              <a:rPr lang="ar-MA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مراحل مأسسة</a:t>
            </a:r>
            <a:r>
              <a:rPr lang="fr-F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ar-SA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فضاءات المشاركة الديمقراطية</a:t>
            </a:r>
            <a:r>
              <a:rPr lang="ar-MA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 محور: التأسيس وتقوية القدرات)</a:t>
            </a:r>
            <a:endParaRPr lang="fr-FR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18996895"/>
              </p:ext>
            </p:extLst>
          </p:nvPr>
        </p:nvGraphicFramePr>
        <p:xfrm>
          <a:off x="251520" y="141277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4321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ar-MA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مراحل المواكبة لصياغة مبادرات المشاركة الديمقراطية</a:t>
            </a:r>
            <a:endParaRPr lang="fr-FR" sz="2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7505638"/>
              </p:ext>
            </p:extLst>
          </p:nvPr>
        </p:nvGraphicFramePr>
        <p:xfrm>
          <a:off x="285720" y="148478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677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EC1BA5A9-5E1E-42AD-86BC-4EED6E18445C}"/>
              </a:ext>
            </a:extLst>
          </p:cNvPr>
          <p:cNvSpPr>
            <a:spLocks/>
          </p:cNvSpPr>
          <p:nvPr/>
        </p:nvSpPr>
        <p:spPr bwMode="auto">
          <a:xfrm>
            <a:off x="6606906" y="1697823"/>
            <a:ext cx="2551384" cy="1327128"/>
          </a:xfrm>
          <a:custGeom>
            <a:avLst/>
            <a:gdLst>
              <a:gd name="T0" fmla="*/ 3098 w 5299"/>
              <a:gd name="T1" fmla="*/ 0 h 2065"/>
              <a:gd name="T2" fmla="*/ 1959 w 5299"/>
              <a:gd name="T3" fmla="*/ 0 h 2065"/>
              <a:gd name="T4" fmla="*/ 1505 w 5299"/>
              <a:gd name="T5" fmla="*/ 0 h 2065"/>
              <a:gd name="T6" fmla="*/ 299 w 5299"/>
              <a:gd name="T7" fmla="*/ 1023 h 2065"/>
              <a:gd name="T8" fmla="*/ 0 w 5299"/>
              <a:gd name="T9" fmla="*/ 1428 h 2065"/>
              <a:gd name="T10" fmla="*/ 361 w 5299"/>
              <a:gd name="T11" fmla="*/ 1322 h 2065"/>
              <a:gd name="T12" fmla="*/ 927 w 5299"/>
              <a:gd name="T13" fmla="*/ 1852 h 2065"/>
              <a:gd name="T14" fmla="*/ 1505 w 5299"/>
              <a:gd name="T15" fmla="*/ 2065 h 2065"/>
              <a:gd name="T16" fmla="*/ 1959 w 5299"/>
              <a:gd name="T17" fmla="*/ 2065 h 2065"/>
              <a:gd name="T18" fmla="*/ 3098 w 5299"/>
              <a:gd name="T19" fmla="*/ 2065 h 2065"/>
              <a:gd name="T20" fmla="*/ 5299 w 5299"/>
              <a:gd name="T21" fmla="*/ 2065 h 2065"/>
              <a:gd name="T22" fmla="*/ 5299 w 5299"/>
              <a:gd name="T23" fmla="*/ 0 h 2065"/>
              <a:gd name="T24" fmla="*/ 3098 w 5299"/>
              <a:gd name="T25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99" h="2065">
                <a:moveTo>
                  <a:pt x="3098" y="0"/>
                </a:move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2" y="566"/>
                  <a:pt x="299" y="1023"/>
                </a:cubicBezTo>
                <a:cubicBezTo>
                  <a:pt x="184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7" y="1981"/>
                  <a:pt x="1290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5299" y="2065"/>
                  <a:pt x="5299" y="2065"/>
                  <a:pt x="5299" y="2065"/>
                </a:cubicBezTo>
                <a:cubicBezTo>
                  <a:pt x="5299" y="0"/>
                  <a:pt x="5299" y="0"/>
                  <a:pt x="5299" y="0"/>
                </a:cubicBezTo>
                <a:lnTo>
                  <a:pt x="309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F2180F9D-0D82-44B0-BBF4-3368A6A2DF62}"/>
              </a:ext>
            </a:extLst>
          </p:cNvPr>
          <p:cNvSpPr>
            <a:spLocks/>
          </p:cNvSpPr>
          <p:nvPr/>
        </p:nvSpPr>
        <p:spPr bwMode="auto">
          <a:xfrm>
            <a:off x="-10889" y="1697823"/>
            <a:ext cx="2410164" cy="1327128"/>
          </a:xfrm>
          <a:custGeom>
            <a:avLst/>
            <a:gdLst>
              <a:gd name="T0" fmla="*/ 3795 w 5006"/>
              <a:gd name="T1" fmla="*/ 0 h 2065"/>
              <a:gd name="T2" fmla="*/ 3340 w 5006"/>
              <a:gd name="T3" fmla="*/ 0 h 2065"/>
              <a:gd name="T4" fmla="*/ 2201 w 5006"/>
              <a:gd name="T5" fmla="*/ 0 h 2065"/>
              <a:gd name="T6" fmla="*/ 0 w 5006"/>
              <a:gd name="T7" fmla="*/ 0 h 2065"/>
              <a:gd name="T8" fmla="*/ 0 w 5006"/>
              <a:gd name="T9" fmla="*/ 2065 h 2065"/>
              <a:gd name="T10" fmla="*/ 2201 w 5006"/>
              <a:gd name="T11" fmla="*/ 2065 h 2065"/>
              <a:gd name="T12" fmla="*/ 3340 w 5006"/>
              <a:gd name="T13" fmla="*/ 2065 h 2065"/>
              <a:gd name="T14" fmla="*/ 3795 w 5006"/>
              <a:gd name="T15" fmla="*/ 2065 h 2065"/>
              <a:gd name="T16" fmla="*/ 5006 w 5006"/>
              <a:gd name="T17" fmla="*/ 1033 h 2065"/>
              <a:gd name="T18" fmla="*/ 5006 w 5006"/>
              <a:gd name="T19" fmla="*/ 1033 h 2065"/>
              <a:gd name="T20" fmla="*/ 3795 w 5006"/>
              <a:gd name="T21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06" h="2065">
                <a:moveTo>
                  <a:pt x="3795" y="0"/>
                </a:moveTo>
                <a:cubicBezTo>
                  <a:pt x="3340" y="0"/>
                  <a:pt x="3340" y="0"/>
                  <a:pt x="3340" y="0"/>
                </a:cubicBezTo>
                <a:cubicBezTo>
                  <a:pt x="2201" y="0"/>
                  <a:pt x="2201" y="0"/>
                  <a:pt x="220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65"/>
                  <a:pt x="0" y="2065"/>
                  <a:pt x="0" y="2065"/>
                </a:cubicBezTo>
                <a:cubicBezTo>
                  <a:pt x="2201" y="2065"/>
                  <a:pt x="2201" y="2065"/>
                  <a:pt x="2201" y="2065"/>
                </a:cubicBezTo>
                <a:cubicBezTo>
                  <a:pt x="3340" y="2065"/>
                  <a:pt x="3340" y="2065"/>
                  <a:pt x="3340" y="2065"/>
                </a:cubicBezTo>
                <a:cubicBezTo>
                  <a:pt x="3795" y="2065"/>
                  <a:pt x="3795" y="2065"/>
                  <a:pt x="3795" y="2065"/>
                </a:cubicBezTo>
                <a:cubicBezTo>
                  <a:pt x="4363" y="2065"/>
                  <a:pt x="4776" y="1479"/>
                  <a:pt x="5006" y="1033"/>
                </a:cubicBezTo>
                <a:cubicBezTo>
                  <a:pt x="5006" y="1033"/>
                  <a:pt x="5006" y="1033"/>
                  <a:pt x="5006" y="1033"/>
                </a:cubicBezTo>
                <a:cubicBezTo>
                  <a:pt x="4744" y="574"/>
                  <a:pt x="4266" y="0"/>
                  <a:pt x="3795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4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4B23A04D-EE8A-4383-B868-C82F711EE31E}"/>
              </a:ext>
            </a:extLst>
          </p:cNvPr>
          <p:cNvSpPr>
            <a:spLocks/>
          </p:cNvSpPr>
          <p:nvPr/>
        </p:nvSpPr>
        <p:spPr bwMode="auto">
          <a:xfrm>
            <a:off x="2267471" y="1697823"/>
            <a:ext cx="2293657" cy="1327128"/>
          </a:xfrm>
          <a:custGeom>
            <a:avLst/>
            <a:gdLst>
              <a:gd name="T0" fmla="*/ 3553 w 4764"/>
              <a:gd name="T1" fmla="*/ 0 h 2065"/>
              <a:gd name="T2" fmla="*/ 3098 w 4764"/>
              <a:gd name="T3" fmla="*/ 0 h 2065"/>
              <a:gd name="T4" fmla="*/ 1959 w 4764"/>
              <a:gd name="T5" fmla="*/ 0 h 2065"/>
              <a:gd name="T6" fmla="*/ 1505 w 4764"/>
              <a:gd name="T7" fmla="*/ 0 h 2065"/>
              <a:gd name="T8" fmla="*/ 299 w 4764"/>
              <a:gd name="T9" fmla="*/ 1023 h 2065"/>
              <a:gd name="T10" fmla="*/ 0 w 4764"/>
              <a:gd name="T11" fmla="*/ 1428 h 2065"/>
              <a:gd name="T12" fmla="*/ 361 w 4764"/>
              <a:gd name="T13" fmla="*/ 1322 h 2065"/>
              <a:gd name="T14" fmla="*/ 927 w 4764"/>
              <a:gd name="T15" fmla="*/ 1852 h 2065"/>
              <a:gd name="T16" fmla="*/ 1505 w 4764"/>
              <a:gd name="T17" fmla="*/ 2065 h 2065"/>
              <a:gd name="T18" fmla="*/ 1959 w 4764"/>
              <a:gd name="T19" fmla="*/ 2065 h 2065"/>
              <a:gd name="T20" fmla="*/ 3098 w 4764"/>
              <a:gd name="T21" fmla="*/ 2065 h 2065"/>
              <a:gd name="T22" fmla="*/ 3553 w 4764"/>
              <a:gd name="T23" fmla="*/ 2065 h 2065"/>
              <a:gd name="T24" fmla="*/ 4764 w 4764"/>
              <a:gd name="T25" fmla="*/ 1033 h 2065"/>
              <a:gd name="T26" fmla="*/ 4764 w 4764"/>
              <a:gd name="T27" fmla="*/ 1033 h 2065"/>
              <a:gd name="T28" fmla="*/ 3553 w 4764"/>
              <a:gd name="T29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4" h="2065">
                <a:moveTo>
                  <a:pt x="3553" y="0"/>
                </a:moveTo>
                <a:cubicBezTo>
                  <a:pt x="3098" y="0"/>
                  <a:pt x="3098" y="0"/>
                  <a:pt x="3098" y="0"/>
                </a:cubicBez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1" y="566"/>
                  <a:pt x="299" y="1023"/>
                </a:cubicBezTo>
                <a:cubicBezTo>
                  <a:pt x="183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6" y="1981"/>
                  <a:pt x="1289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3553" y="2065"/>
                  <a:pt x="3553" y="2065"/>
                  <a:pt x="3553" y="2065"/>
                </a:cubicBezTo>
                <a:cubicBezTo>
                  <a:pt x="4121" y="2065"/>
                  <a:pt x="4535" y="1479"/>
                  <a:pt x="4764" y="1033"/>
                </a:cubicBezTo>
                <a:cubicBezTo>
                  <a:pt x="4764" y="1033"/>
                  <a:pt x="4764" y="1033"/>
                  <a:pt x="4764" y="1033"/>
                </a:cubicBezTo>
                <a:cubicBezTo>
                  <a:pt x="4503" y="574"/>
                  <a:pt x="4025" y="0"/>
                  <a:pt x="3553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3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466D5744-AE88-4332-8C75-3E6E29C483E3}"/>
              </a:ext>
            </a:extLst>
          </p:cNvPr>
          <p:cNvSpPr>
            <a:spLocks/>
          </p:cNvSpPr>
          <p:nvPr/>
        </p:nvSpPr>
        <p:spPr bwMode="auto">
          <a:xfrm>
            <a:off x="4415466" y="1697823"/>
            <a:ext cx="2293657" cy="1327128"/>
          </a:xfrm>
          <a:custGeom>
            <a:avLst/>
            <a:gdLst>
              <a:gd name="T0" fmla="*/ 3553 w 4764"/>
              <a:gd name="T1" fmla="*/ 0 h 2065"/>
              <a:gd name="T2" fmla="*/ 3098 w 4764"/>
              <a:gd name="T3" fmla="*/ 0 h 2065"/>
              <a:gd name="T4" fmla="*/ 1959 w 4764"/>
              <a:gd name="T5" fmla="*/ 0 h 2065"/>
              <a:gd name="T6" fmla="*/ 1505 w 4764"/>
              <a:gd name="T7" fmla="*/ 0 h 2065"/>
              <a:gd name="T8" fmla="*/ 299 w 4764"/>
              <a:gd name="T9" fmla="*/ 1023 h 2065"/>
              <a:gd name="T10" fmla="*/ 0 w 4764"/>
              <a:gd name="T11" fmla="*/ 1428 h 2065"/>
              <a:gd name="T12" fmla="*/ 361 w 4764"/>
              <a:gd name="T13" fmla="*/ 1322 h 2065"/>
              <a:gd name="T14" fmla="*/ 927 w 4764"/>
              <a:gd name="T15" fmla="*/ 1852 h 2065"/>
              <a:gd name="T16" fmla="*/ 1505 w 4764"/>
              <a:gd name="T17" fmla="*/ 2065 h 2065"/>
              <a:gd name="T18" fmla="*/ 1959 w 4764"/>
              <a:gd name="T19" fmla="*/ 2065 h 2065"/>
              <a:gd name="T20" fmla="*/ 3098 w 4764"/>
              <a:gd name="T21" fmla="*/ 2065 h 2065"/>
              <a:gd name="T22" fmla="*/ 3553 w 4764"/>
              <a:gd name="T23" fmla="*/ 2065 h 2065"/>
              <a:gd name="T24" fmla="*/ 4764 w 4764"/>
              <a:gd name="T25" fmla="*/ 1033 h 2065"/>
              <a:gd name="T26" fmla="*/ 4764 w 4764"/>
              <a:gd name="T27" fmla="*/ 1033 h 2065"/>
              <a:gd name="T28" fmla="*/ 3553 w 4764"/>
              <a:gd name="T29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4" h="2065">
                <a:moveTo>
                  <a:pt x="3553" y="0"/>
                </a:moveTo>
                <a:cubicBezTo>
                  <a:pt x="3098" y="0"/>
                  <a:pt x="3098" y="0"/>
                  <a:pt x="3098" y="0"/>
                </a:cubicBez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2" y="566"/>
                  <a:pt x="299" y="1023"/>
                </a:cubicBezTo>
                <a:cubicBezTo>
                  <a:pt x="184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7" y="1981"/>
                  <a:pt x="1290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3553" y="2065"/>
                  <a:pt x="3553" y="2065"/>
                  <a:pt x="3553" y="2065"/>
                </a:cubicBezTo>
                <a:cubicBezTo>
                  <a:pt x="4121" y="2065"/>
                  <a:pt x="4535" y="1479"/>
                  <a:pt x="4764" y="1033"/>
                </a:cubicBezTo>
                <a:cubicBezTo>
                  <a:pt x="4764" y="1033"/>
                  <a:pt x="4764" y="1033"/>
                  <a:pt x="4764" y="1033"/>
                </a:cubicBezTo>
                <a:cubicBezTo>
                  <a:pt x="4503" y="574"/>
                  <a:pt x="4025" y="0"/>
                  <a:pt x="3553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2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490C55DC-5792-4D84-B13E-2D4FE23E7140}"/>
              </a:ext>
            </a:extLst>
          </p:cNvPr>
          <p:cNvSpPr>
            <a:spLocks/>
          </p:cNvSpPr>
          <p:nvPr/>
        </p:nvSpPr>
        <p:spPr bwMode="auto">
          <a:xfrm>
            <a:off x="1724947" y="1628800"/>
            <a:ext cx="1347480" cy="1487136"/>
          </a:xfrm>
          <a:custGeom>
            <a:avLst/>
            <a:gdLst>
              <a:gd name="T0" fmla="*/ 2799 w 2799"/>
              <a:gd name="T1" fmla="*/ 108 h 2326"/>
              <a:gd name="T2" fmla="*/ 1658 w 2799"/>
              <a:gd name="T3" fmla="*/ 675 h 2326"/>
              <a:gd name="T4" fmla="*/ 0 w 2799"/>
              <a:gd name="T5" fmla="*/ 2173 h 2326"/>
              <a:gd name="T6" fmla="*/ 1400 w 2799"/>
              <a:gd name="T7" fmla="*/ 1389 h 2326"/>
              <a:gd name="T8" fmla="*/ 2799 w 2799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9" h="2326">
                <a:moveTo>
                  <a:pt x="2799" y="108"/>
                </a:moveTo>
                <a:cubicBezTo>
                  <a:pt x="2799" y="108"/>
                  <a:pt x="2219" y="0"/>
                  <a:pt x="1658" y="675"/>
                </a:cubicBezTo>
                <a:cubicBezTo>
                  <a:pt x="1097" y="1351"/>
                  <a:pt x="765" y="2078"/>
                  <a:pt x="0" y="2173"/>
                </a:cubicBezTo>
                <a:cubicBezTo>
                  <a:pt x="0" y="2173"/>
                  <a:pt x="723" y="2326"/>
                  <a:pt x="1400" y="1389"/>
                </a:cubicBezTo>
                <a:cubicBezTo>
                  <a:pt x="2083" y="444"/>
                  <a:pt x="2156" y="252"/>
                  <a:pt x="2799" y="1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A771D842-539C-4976-8E19-355843FFA369}"/>
              </a:ext>
            </a:extLst>
          </p:cNvPr>
          <p:cNvSpPr>
            <a:spLocks/>
          </p:cNvSpPr>
          <p:nvPr/>
        </p:nvSpPr>
        <p:spPr bwMode="auto">
          <a:xfrm>
            <a:off x="3872943" y="1628800"/>
            <a:ext cx="1348079" cy="1487136"/>
          </a:xfrm>
          <a:custGeom>
            <a:avLst/>
            <a:gdLst>
              <a:gd name="T0" fmla="*/ 2798 w 2798"/>
              <a:gd name="T1" fmla="*/ 108 h 2326"/>
              <a:gd name="T2" fmla="*/ 1657 w 2798"/>
              <a:gd name="T3" fmla="*/ 675 h 2326"/>
              <a:gd name="T4" fmla="*/ 0 w 2798"/>
              <a:gd name="T5" fmla="*/ 2173 h 2326"/>
              <a:gd name="T6" fmla="*/ 1399 w 2798"/>
              <a:gd name="T7" fmla="*/ 1389 h 2326"/>
              <a:gd name="T8" fmla="*/ 2798 w 2798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8" h="2326">
                <a:moveTo>
                  <a:pt x="2798" y="108"/>
                </a:moveTo>
                <a:cubicBezTo>
                  <a:pt x="2798" y="108"/>
                  <a:pt x="2218" y="0"/>
                  <a:pt x="1657" y="675"/>
                </a:cubicBezTo>
                <a:cubicBezTo>
                  <a:pt x="1096" y="1351"/>
                  <a:pt x="765" y="2078"/>
                  <a:pt x="0" y="2173"/>
                </a:cubicBezTo>
                <a:cubicBezTo>
                  <a:pt x="0" y="2173"/>
                  <a:pt x="722" y="2326"/>
                  <a:pt x="1399" y="1389"/>
                </a:cubicBezTo>
                <a:cubicBezTo>
                  <a:pt x="2082" y="444"/>
                  <a:pt x="2155" y="252"/>
                  <a:pt x="2798" y="1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EC485838-7D40-4ED6-8C92-0F240CBC1114}"/>
              </a:ext>
            </a:extLst>
          </p:cNvPr>
          <p:cNvSpPr>
            <a:spLocks/>
          </p:cNvSpPr>
          <p:nvPr/>
        </p:nvSpPr>
        <p:spPr bwMode="auto">
          <a:xfrm>
            <a:off x="6050092" y="1628800"/>
            <a:ext cx="1347480" cy="1487136"/>
          </a:xfrm>
          <a:custGeom>
            <a:avLst/>
            <a:gdLst>
              <a:gd name="T0" fmla="*/ 2798 w 2798"/>
              <a:gd name="T1" fmla="*/ 108 h 2326"/>
              <a:gd name="T2" fmla="*/ 1657 w 2798"/>
              <a:gd name="T3" fmla="*/ 675 h 2326"/>
              <a:gd name="T4" fmla="*/ 0 w 2798"/>
              <a:gd name="T5" fmla="*/ 2173 h 2326"/>
              <a:gd name="T6" fmla="*/ 1399 w 2798"/>
              <a:gd name="T7" fmla="*/ 1389 h 2326"/>
              <a:gd name="T8" fmla="*/ 2798 w 2798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8" h="2326">
                <a:moveTo>
                  <a:pt x="2798" y="108"/>
                </a:moveTo>
                <a:cubicBezTo>
                  <a:pt x="2798" y="108"/>
                  <a:pt x="2218" y="0"/>
                  <a:pt x="1657" y="675"/>
                </a:cubicBezTo>
                <a:cubicBezTo>
                  <a:pt x="1096" y="1351"/>
                  <a:pt x="765" y="2078"/>
                  <a:pt x="0" y="2173"/>
                </a:cubicBezTo>
                <a:cubicBezTo>
                  <a:pt x="0" y="2173"/>
                  <a:pt x="722" y="2326"/>
                  <a:pt x="1399" y="1389"/>
                </a:cubicBezTo>
                <a:cubicBezTo>
                  <a:pt x="2082" y="444"/>
                  <a:pt x="2155" y="252"/>
                  <a:pt x="2798" y="10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78" y="692696"/>
            <a:ext cx="8229600" cy="711081"/>
          </a:xfrm>
        </p:spPr>
        <p:txBody>
          <a:bodyPr/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 درجة إنتاج </a:t>
            </a: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المبادرات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/>
            </a:r>
            <a:br>
              <a:rPr lang="en-US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فضاء المشاركة الديمقراطية </a:t>
            </a: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النعيمة</a:t>
            </a:r>
            <a:endParaRPr lang="en-IN" sz="2500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8CE17EA-EC55-48A6-A54D-778938984D5E}"/>
              </a:ext>
            </a:extLst>
          </p:cNvPr>
          <p:cNvSpPr txBox="1"/>
          <p:nvPr/>
        </p:nvSpPr>
        <p:spPr>
          <a:xfrm>
            <a:off x="7626566" y="1977212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b="1" i="1" dirty="0">
                <a:solidFill>
                  <a:prstClr val="black"/>
                </a:solidFill>
                <a:latin typeface="Lucida Sans Unicode"/>
              </a:rPr>
              <a:t> 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1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33BE606-74F5-4E45-96DE-E6A56C0CF691}"/>
              </a:ext>
            </a:extLst>
          </p:cNvPr>
          <p:cNvSpPr txBox="1"/>
          <p:nvPr/>
        </p:nvSpPr>
        <p:spPr>
          <a:xfrm>
            <a:off x="7397572" y="4790184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096817E-48EE-44C2-A7EE-1FAD0AFBCA1A}"/>
              </a:ext>
            </a:extLst>
          </p:cNvPr>
          <p:cNvSpPr/>
          <p:nvPr/>
        </p:nvSpPr>
        <p:spPr>
          <a:xfrm>
            <a:off x="7430297" y="5436512"/>
            <a:ext cx="161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 إيداع  المبادرة لدى الجماعة بتاريخ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18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دجنبر2017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CFCB28D-9F3A-4B31-8C28-2771DCEF2194}"/>
              </a:ext>
            </a:extLst>
          </p:cNvPr>
          <p:cNvSpPr txBox="1"/>
          <p:nvPr/>
        </p:nvSpPr>
        <p:spPr>
          <a:xfrm>
            <a:off x="4849281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88F0BE48-2168-4942-8DD5-E7DBA0EF3090}"/>
              </a:ext>
            </a:extLst>
          </p:cNvPr>
          <p:cNvSpPr/>
          <p:nvPr/>
        </p:nvSpPr>
        <p:spPr>
          <a:xfrm>
            <a:off x="4892839" y="5436513"/>
            <a:ext cx="161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الجماعة بتاريخ       4 يناير 2019</a:t>
            </a:r>
            <a:endParaRPr lang="en-IN" sz="1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0FC96A5-BB70-49A0-82C5-EB2F132341F3}"/>
              </a:ext>
            </a:extLst>
          </p:cNvPr>
          <p:cNvSpPr txBox="1"/>
          <p:nvPr/>
        </p:nvSpPr>
        <p:spPr>
          <a:xfrm>
            <a:off x="2649794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E6B6BD6-8792-42C0-A227-AC8F1B5F7F5E}"/>
              </a:ext>
            </a:extLst>
          </p:cNvPr>
          <p:cNvSpPr txBox="1"/>
          <p:nvPr/>
        </p:nvSpPr>
        <p:spPr>
          <a:xfrm>
            <a:off x="509178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1777" y="3179102"/>
            <a:ext cx="19734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تقديم عريضة حول دراسة امكانية ترميم</a:t>
            </a:r>
            <a:r>
              <a:rPr lang="ar-SA" dirty="0" smtClean="0">
                <a:solidFill>
                  <a:prstClr val="black"/>
                </a:solidFill>
              </a:rPr>
              <a:t>،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ar-SA" dirty="0" smtClean="0">
                <a:solidFill>
                  <a:prstClr val="black"/>
                </a:solidFill>
              </a:rPr>
              <a:t>اصلاح </a:t>
            </a:r>
            <a:r>
              <a:rPr lang="ar-SA" dirty="0">
                <a:solidFill>
                  <a:prstClr val="black"/>
                </a:solidFill>
              </a:rPr>
              <a:t>و نظافة السوق الاسبوعي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715393" y="3209005"/>
            <a:ext cx="1973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تنظيم جلسة استماع حول وضعية الاشخاص ذوي الاعاقة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472348" y="3248824"/>
            <a:ext cx="1973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تقديم عريضة حول اصلاح الانارة العمومية 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42337" y="3248824"/>
            <a:ext cx="1973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 تقديم عريضة حول دراسة امكانية نظافة السوق الاسبوعي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2900" y="5457466"/>
            <a:ext cx="1535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الجماعة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بتاريخ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29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أبريل 2019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06" y="5457466"/>
            <a:ext cx="1714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الجماعة بتاريخ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29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أبريل 2019</a:t>
            </a:r>
            <a:endParaRPr lang="fr-F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4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EC1BA5A9-5E1E-42AD-86BC-4EED6E18445C}"/>
              </a:ext>
            </a:extLst>
          </p:cNvPr>
          <p:cNvSpPr>
            <a:spLocks/>
          </p:cNvSpPr>
          <p:nvPr/>
        </p:nvSpPr>
        <p:spPr bwMode="auto">
          <a:xfrm>
            <a:off x="6592616" y="1687348"/>
            <a:ext cx="2551384" cy="1327128"/>
          </a:xfrm>
          <a:custGeom>
            <a:avLst/>
            <a:gdLst>
              <a:gd name="T0" fmla="*/ 3098 w 5299"/>
              <a:gd name="T1" fmla="*/ 0 h 2065"/>
              <a:gd name="T2" fmla="*/ 1959 w 5299"/>
              <a:gd name="T3" fmla="*/ 0 h 2065"/>
              <a:gd name="T4" fmla="*/ 1505 w 5299"/>
              <a:gd name="T5" fmla="*/ 0 h 2065"/>
              <a:gd name="T6" fmla="*/ 299 w 5299"/>
              <a:gd name="T7" fmla="*/ 1023 h 2065"/>
              <a:gd name="T8" fmla="*/ 0 w 5299"/>
              <a:gd name="T9" fmla="*/ 1428 h 2065"/>
              <a:gd name="T10" fmla="*/ 361 w 5299"/>
              <a:gd name="T11" fmla="*/ 1322 h 2065"/>
              <a:gd name="T12" fmla="*/ 927 w 5299"/>
              <a:gd name="T13" fmla="*/ 1852 h 2065"/>
              <a:gd name="T14" fmla="*/ 1505 w 5299"/>
              <a:gd name="T15" fmla="*/ 2065 h 2065"/>
              <a:gd name="T16" fmla="*/ 1959 w 5299"/>
              <a:gd name="T17" fmla="*/ 2065 h 2065"/>
              <a:gd name="T18" fmla="*/ 3098 w 5299"/>
              <a:gd name="T19" fmla="*/ 2065 h 2065"/>
              <a:gd name="T20" fmla="*/ 5299 w 5299"/>
              <a:gd name="T21" fmla="*/ 2065 h 2065"/>
              <a:gd name="T22" fmla="*/ 5299 w 5299"/>
              <a:gd name="T23" fmla="*/ 0 h 2065"/>
              <a:gd name="T24" fmla="*/ 3098 w 5299"/>
              <a:gd name="T25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99" h="2065">
                <a:moveTo>
                  <a:pt x="3098" y="0"/>
                </a:move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2" y="566"/>
                  <a:pt x="299" y="1023"/>
                </a:cubicBezTo>
                <a:cubicBezTo>
                  <a:pt x="184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7" y="1981"/>
                  <a:pt x="1290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5299" y="2065"/>
                  <a:pt x="5299" y="2065"/>
                  <a:pt x="5299" y="2065"/>
                </a:cubicBezTo>
                <a:cubicBezTo>
                  <a:pt x="5299" y="0"/>
                  <a:pt x="5299" y="0"/>
                  <a:pt x="5299" y="0"/>
                </a:cubicBezTo>
                <a:lnTo>
                  <a:pt x="309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4B23A04D-EE8A-4383-B868-C82F711EE31E}"/>
              </a:ext>
            </a:extLst>
          </p:cNvPr>
          <p:cNvSpPr>
            <a:spLocks/>
          </p:cNvSpPr>
          <p:nvPr/>
        </p:nvSpPr>
        <p:spPr bwMode="auto">
          <a:xfrm>
            <a:off x="1" y="1697823"/>
            <a:ext cx="3635896" cy="1327128"/>
          </a:xfrm>
          <a:custGeom>
            <a:avLst/>
            <a:gdLst>
              <a:gd name="T0" fmla="*/ 3553 w 4764"/>
              <a:gd name="T1" fmla="*/ 0 h 2065"/>
              <a:gd name="T2" fmla="*/ 3098 w 4764"/>
              <a:gd name="T3" fmla="*/ 0 h 2065"/>
              <a:gd name="T4" fmla="*/ 1959 w 4764"/>
              <a:gd name="T5" fmla="*/ 0 h 2065"/>
              <a:gd name="T6" fmla="*/ 1505 w 4764"/>
              <a:gd name="T7" fmla="*/ 0 h 2065"/>
              <a:gd name="T8" fmla="*/ 299 w 4764"/>
              <a:gd name="T9" fmla="*/ 1023 h 2065"/>
              <a:gd name="T10" fmla="*/ 0 w 4764"/>
              <a:gd name="T11" fmla="*/ 1428 h 2065"/>
              <a:gd name="T12" fmla="*/ 361 w 4764"/>
              <a:gd name="T13" fmla="*/ 1322 h 2065"/>
              <a:gd name="T14" fmla="*/ 927 w 4764"/>
              <a:gd name="T15" fmla="*/ 1852 h 2065"/>
              <a:gd name="T16" fmla="*/ 1505 w 4764"/>
              <a:gd name="T17" fmla="*/ 2065 h 2065"/>
              <a:gd name="T18" fmla="*/ 1959 w 4764"/>
              <a:gd name="T19" fmla="*/ 2065 h 2065"/>
              <a:gd name="T20" fmla="*/ 3098 w 4764"/>
              <a:gd name="T21" fmla="*/ 2065 h 2065"/>
              <a:gd name="T22" fmla="*/ 3553 w 4764"/>
              <a:gd name="T23" fmla="*/ 2065 h 2065"/>
              <a:gd name="T24" fmla="*/ 4764 w 4764"/>
              <a:gd name="T25" fmla="*/ 1033 h 2065"/>
              <a:gd name="T26" fmla="*/ 4764 w 4764"/>
              <a:gd name="T27" fmla="*/ 1033 h 2065"/>
              <a:gd name="T28" fmla="*/ 3553 w 4764"/>
              <a:gd name="T29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4" h="2065">
                <a:moveTo>
                  <a:pt x="3553" y="0"/>
                </a:moveTo>
                <a:cubicBezTo>
                  <a:pt x="3098" y="0"/>
                  <a:pt x="3098" y="0"/>
                  <a:pt x="3098" y="0"/>
                </a:cubicBez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1" y="566"/>
                  <a:pt x="299" y="1023"/>
                </a:cubicBezTo>
                <a:cubicBezTo>
                  <a:pt x="183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6" y="1981"/>
                  <a:pt x="1289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3553" y="2065"/>
                  <a:pt x="3553" y="2065"/>
                  <a:pt x="3553" y="2065"/>
                </a:cubicBezTo>
                <a:cubicBezTo>
                  <a:pt x="4121" y="2065"/>
                  <a:pt x="4535" y="1479"/>
                  <a:pt x="4764" y="1033"/>
                </a:cubicBezTo>
                <a:cubicBezTo>
                  <a:pt x="4764" y="1033"/>
                  <a:pt x="4764" y="1033"/>
                  <a:pt x="4764" y="1033"/>
                </a:cubicBezTo>
                <a:cubicBezTo>
                  <a:pt x="4503" y="574"/>
                  <a:pt x="4025" y="0"/>
                  <a:pt x="3553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7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466D5744-AE88-4332-8C75-3E6E29C483E3}"/>
              </a:ext>
            </a:extLst>
          </p:cNvPr>
          <p:cNvSpPr>
            <a:spLocks/>
          </p:cNvSpPr>
          <p:nvPr/>
        </p:nvSpPr>
        <p:spPr bwMode="auto">
          <a:xfrm>
            <a:off x="3541974" y="1687348"/>
            <a:ext cx="3187543" cy="1327128"/>
          </a:xfrm>
          <a:custGeom>
            <a:avLst/>
            <a:gdLst>
              <a:gd name="T0" fmla="*/ 3553 w 4764"/>
              <a:gd name="T1" fmla="*/ 0 h 2065"/>
              <a:gd name="T2" fmla="*/ 3098 w 4764"/>
              <a:gd name="T3" fmla="*/ 0 h 2065"/>
              <a:gd name="T4" fmla="*/ 1959 w 4764"/>
              <a:gd name="T5" fmla="*/ 0 h 2065"/>
              <a:gd name="T6" fmla="*/ 1505 w 4764"/>
              <a:gd name="T7" fmla="*/ 0 h 2065"/>
              <a:gd name="T8" fmla="*/ 299 w 4764"/>
              <a:gd name="T9" fmla="*/ 1023 h 2065"/>
              <a:gd name="T10" fmla="*/ 0 w 4764"/>
              <a:gd name="T11" fmla="*/ 1428 h 2065"/>
              <a:gd name="T12" fmla="*/ 361 w 4764"/>
              <a:gd name="T13" fmla="*/ 1322 h 2065"/>
              <a:gd name="T14" fmla="*/ 927 w 4764"/>
              <a:gd name="T15" fmla="*/ 1852 h 2065"/>
              <a:gd name="T16" fmla="*/ 1505 w 4764"/>
              <a:gd name="T17" fmla="*/ 2065 h 2065"/>
              <a:gd name="T18" fmla="*/ 1959 w 4764"/>
              <a:gd name="T19" fmla="*/ 2065 h 2065"/>
              <a:gd name="T20" fmla="*/ 3098 w 4764"/>
              <a:gd name="T21" fmla="*/ 2065 h 2065"/>
              <a:gd name="T22" fmla="*/ 3553 w 4764"/>
              <a:gd name="T23" fmla="*/ 2065 h 2065"/>
              <a:gd name="T24" fmla="*/ 4764 w 4764"/>
              <a:gd name="T25" fmla="*/ 1033 h 2065"/>
              <a:gd name="T26" fmla="*/ 4764 w 4764"/>
              <a:gd name="T27" fmla="*/ 1033 h 2065"/>
              <a:gd name="T28" fmla="*/ 3553 w 4764"/>
              <a:gd name="T29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4" h="2065">
                <a:moveTo>
                  <a:pt x="3553" y="0"/>
                </a:moveTo>
                <a:cubicBezTo>
                  <a:pt x="3098" y="0"/>
                  <a:pt x="3098" y="0"/>
                  <a:pt x="3098" y="0"/>
                </a:cubicBez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2" y="566"/>
                  <a:pt x="299" y="1023"/>
                </a:cubicBezTo>
                <a:cubicBezTo>
                  <a:pt x="184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7" y="1981"/>
                  <a:pt x="1290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3553" y="2065"/>
                  <a:pt x="3553" y="2065"/>
                  <a:pt x="3553" y="2065"/>
                </a:cubicBezTo>
                <a:cubicBezTo>
                  <a:pt x="4121" y="2065"/>
                  <a:pt x="4535" y="1479"/>
                  <a:pt x="4764" y="1033"/>
                </a:cubicBezTo>
                <a:cubicBezTo>
                  <a:pt x="4764" y="1033"/>
                  <a:pt x="4764" y="1033"/>
                  <a:pt x="4764" y="1033"/>
                </a:cubicBezTo>
                <a:cubicBezTo>
                  <a:pt x="4503" y="574"/>
                  <a:pt x="4025" y="0"/>
                  <a:pt x="3553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>
                <a:solidFill>
                  <a:prstClr val="black"/>
                </a:solidFill>
                <a:latin typeface="Lucida Sans Unicode"/>
              </a:rPr>
              <a:t>6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A771D842-539C-4976-8E19-355843FFA369}"/>
              </a:ext>
            </a:extLst>
          </p:cNvPr>
          <p:cNvSpPr>
            <a:spLocks/>
          </p:cNvSpPr>
          <p:nvPr/>
        </p:nvSpPr>
        <p:spPr bwMode="auto">
          <a:xfrm>
            <a:off x="2843807" y="1608061"/>
            <a:ext cx="1728193" cy="1487136"/>
          </a:xfrm>
          <a:custGeom>
            <a:avLst/>
            <a:gdLst>
              <a:gd name="T0" fmla="*/ 2798 w 2798"/>
              <a:gd name="T1" fmla="*/ 108 h 2326"/>
              <a:gd name="T2" fmla="*/ 1657 w 2798"/>
              <a:gd name="T3" fmla="*/ 675 h 2326"/>
              <a:gd name="T4" fmla="*/ 0 w 2798"/>
              <a:gd name="T5" fmla="*/ 2173 h 2326"/>
              <a:gd name="T6" fmla="*/ 1399 w 2798"/>
              <a:gd name="T7" fmla="*/ 1389 h 2326"/>
              <a:gd name="T8" fmla="*/ 2798 w 2798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8" h="2326">
                <a:moveTo>
                  <a:pt x="2798" y="108"/>
                </a:moveTo>
                <a:cubicBezTo>
                  <a:pt x="2798" y="108"/>
                  <a:pt x="2218" y="0"/>
                  <a:pt x="1657" y="675"/>
                </a:cubicBezTo>
                <a:cubicBezTo>
                  <a:pt x="1096" y="1351"/>
                  <a:pt x="765" y="2078"/>
                  <a:pt x="0" y="2173"/>
                </a:cubicBezTo>
                <a:cubicBezTo>
                  <a:pt x="0" y="2173"/>
                  <a:pt x="722" y="2326"/>
                  <a:pt x="1399" y="1389"/>
                </a:cubicBezTo>
                <a:cubicBezTo>
                  <a:pt x="2082" y="444"/>
                  <a:pt x="2155" y="252"/>
                  <a:pt x="2798" y="1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EC485838-7D40-4ED6-8C92-0F240CBC1114}"/>
              </a:ext>
            </a:extLst>
          </p:cNvPr>
          <p:cNvSpPr>
            <a:spLocks/>
          </p:cNvSpPr>
          <p:nvPr/>
        </p:nvSpPr>
        <p:spPr bwMode="auto">
          <a:xfrm>
            <a:off x="6028738" y="1608061"/>
            <a:ext cx="1368834" cy="1487136"/>
          </a:xfrm>
          <a:custGeom>
            <a:avLst/>
            <a:gdLst>
              <a:gd name="T0" fmla="*/ 2798 w 2798"/>
              <a:gd name="T1" fmla="*/ 108 h 2326"/>
              <a:gd name="T2" fmla="*/ 1657 w 2798"/>
              <a:gd name="T3" fmla="*/ 675 h 2326"/>
              <a:gd name="T4" fmla="*/ 0 w 2798"/>
              <a:gd name="T5" fmla="*/ 2173 h 2326"/>
              <a:gd name="T6" fmla="*/ 1399 w 2798"/>
              <a:gd name="T7" fmla="*/ 1389 h 2326"/>
              <a:gd name="T8" fmla="*/ 2798 w 2798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8" h="2326">
                <a:moveTo>
                  <a:pt x="2798" y="108"/>
                </a:moveTo>
                <a:cubicBezTo>
                  <a:pt x="2798" y="108"/>
                  <a:pt x="2218" y="0"/>
                  <a:pt x="1657" y="675"/>
                </a:cubicBezTo>
                <a:cubicBezTo>
                  <a:pt x="1096" y="1351"/>
                  <a:pt x="765" y="2078"/>
                  <a:pt x="0" y="2173"/>
                </a:cubicBezTo>
                <a:cubicBezTo>
                  <a:pt x="0" y="2173"/>
                  <a:pt x="722" y="2326"/>
                  <a:pt x="1399" y="1389"/>
                </a:cubicBezTo>
                <a:cubicBezTo>
                  <a:pt x="2082" y="444"/>
                  <a:pt x="2155" y="252"/>
                  <a:pt x="2798" y="10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78" y="692696"/>
            <a:ext cx="8229600" cy="711081"/>
          </a:xfrm>
        </p:spPr>
        <p:txBody>
          <a:bodyPr/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درجة إنتاج </a:t>
            </a: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المبادرات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فضاء المشاركة الديمقراطية </a:t>
            </a: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النعيمة</a:t>
            </a:r>
            <a:endParaRPr lang="en-IN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8CE17EA-EC55-48A6-A54D-778938984D5E}"/>
              </a:ext>
            </a:extLst>
          </p:cNvPr>
          <p:cNvSpPr txBox="1"/>
          <p:nvPr/>
        </p:nvSpPr>
        <p:spPr>
          <a:xfrm>
            <a:off x="7626566" y="1977212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b="1" i="1" dirty="0">
                <a:solidFill>
                  <a:prstClr val="black"/>
                </a:solidFill>
                <a:latin typeface="Lucida Sans Unicode"/>
              </a:rPr>
              <a:t> 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5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33BE606-74F5-4E45-96DE-E6A56C0CF691}"/>
              </a:ext>
            </a:extLst>
          </p:cNvPr>
          <p:cNvSpPr txBox="1"/>
          <p:nvPr/>
        </p:nvSpPr>
        <p:spPr>
          <a:xfrm>
            <a:off x="7397572" y="4790184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096817E-48EE-44C2-A7EE-1FAD0AFBCA1A}"/>
              </a:ext>
            </a:extLst>
          </p:cNvPr>
          <p:cNvSpPr/>
          <p:nvPr/>
        </p:nvSpPr>
        <p:spPr>
          <a:xfrm>
            <a:off x="7430297" y="5436512"/>
            <a:ext cx="161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 إيداع  المبادرة لدى الجماعة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بتاريخ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4 يونيو 2019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CFCB28D-9F3A-4B31-8C28-2771DCEF2194}"/>
              </a:ext>
            </a:extLst>
          </p:cNvPr>
          <p:cNvSpPr txBox="1"/>
          <p:nvPr/>
        </p:nvSpPr>
        <p:spPr>
          <a:xfrm>
            <a:off x="4462244" y="476655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88F0BE48-2168-4942-8DD5-E7DBA0EF3090}"/>
              </a:ext>
            </a:extLst>
          </p:cNvPr>
          <p:cNvSpPr/>
          <p:nvPr/>
        </p:nvSpPr>
        <p:spPr>
          <a:xfrm>
            <a:off x="4411763" y="5473215"/>
            <a:ext cx="161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الجماعة بتاريخ       4 يونيو 2019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0FC96A5-BB70-49A0-82C5-EB2F132341F3}"/>
              </a:ext>
            </a:extLst>
          </p:cNvPr>
          <p:cNvSpPr txBox="1"/>
          <p:nvPr/>
        </p:nvSpPr>
        <p:spPr>
          <a:xfrm>
            <a:off x="703160" y="4810620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1777" y="3179102"/>
            <a:ext cx="1973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تنظيم جلسة حوار عمومي لمناقشة حصيلة نصف الولاية الانتخابية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076682" y="3267014"/>
            <a:ext cx="19734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 تنظيم جلسة حوار متعدد الاطراف لمناقشة تدبير و تسيير دار الشباب النعيمة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25716" y="3209005"/>
            <a:ext cx="19734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  تنظيم جلسة استماع حول تدبير و النهوض بالبيئة ملائمة بجماعة النعيمة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714" y="5468512"/>
            <a:ext cx="1535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الجماعة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بتاريخ</a:t>
            </a:r>
            <a:r>
              <a:rPr lang="ar-M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M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 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يونيو 2019</a:t>
            </a:r>
            <a:endParaRPr lang="ar-SA" sz="1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09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EC1BA5A9-5E1E-42AD-86BC-4EED6E18445C}"/>
              </a:ext>
            </a:extLst>
          </p:cNvPr>
          <p:cNvSpPr>
            <a:spLocks/>
          </p:cNvSpPr>
          <p:nvPr/>
        </p:nvSpPr>
        <p:spPr bwMode="auto">
          <a:xfrm>
            <a:off x="6606906" y="1697823"/>
            <a:ext cx="2551384" cy="1327128"/>
          </a:xfrm>
          <a:custGeom>
            <a:avLst/>
            <a:gdLst>
              <a:gd name="T0" fmla="*/ 3098 w 5299"/>
              <a:gd name="T1" fmla="*/ 0 h 2065"/>
              <a:gd name="T2" fmla="*/ 1959 w 5299"/>
              <a:gd name="T3" fmla="*/ 0 h 2065"/>
              <a:gd name="T4" fmla="*/ 1505 w 5299"/>
              <a:gd name="T5" fmla="*/ 0 h 2065"/>
              <a:gd name="T6" fmla="*/ 299 w 5299"/>
              <a:gd name="T7" fmla="*/ 1023 h 2065"/>
              <a:gd name="T8" fmla="*/ 0 w 5299"/>
              <a:gd name="T9" fmla="*/ 1428 h 2065"/>
              <a:gd name="T10" fmla="*/ 361 w 5299"/>
              <a:gd name="T11" fmla="*/ 1322 h 2065"/>
              <a:gd name="T12" fmla="*/ 927 w 5299"/>
              <a:gd name="T13" fmla="*/ 1852 h 2065"/>
              <a:gd name="T14" fmla="*/ 1505 w 5299"/>
              <a:gd name="T15" fmla="*/ 2065 h 2065"/>
              <a:gd name="T16" fmla="*/ 1959 w 5299"/>
              <a:gd name="T17" fmla="*/ 2065 h 2065"/>
              <a:gd name="T18" fmla="*/ 3098 w 5299"/>
              <a:gd name="T19" fmla="*/ 2065 h 2065"/>
              <a:gd name="T20" fmla="*/ 5299 w 5299"/>
              <a:gd name="T21" fmla="*/ 2065 h 2065"/>
              <a:gd name="T22" fmla="*/ 5299 w 5299"/>
              <a:gd name="T23" fmla="*/ 0 h 2065"/>
              <a:gd name="T24" fmla="*/ 3098 w 5299"/>
              <a:gd name="T25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99" h="2065">
                <a:moveTo>
                  <a:pt x="3098" y="0"/>
                </a:move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2" y="566"/>
                  <a:pt x="299" y="1023"/>
                </a:cubicBezTo>
                <a:cubicBezTo>
                  <a:pt x="184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7" y="1981"/>
                  <a:pt x="1290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5299" y="2065"/>
                  <a:pt x="5299" y="2065"/>
                  <a:pt x="5299" y="2065"/>
                </a:cubicBezTo>
                <a:cubicBezTo>
                  <a:pt x="5299" y="0"/>
                  <a:pt x="5299" y="0"/>
                  <a:pt x="5299" y="0"/>
                </a:cubicBezTo>
                <a:lnTo>
                  <a:pt x="309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F2180F9D-0D82-44B0-BBF4-3368A6A2DF62}"/>
              </a:ext>
            </a:extLst>
          </p:cNvPr>
          <p:cNvSpPr>
            <a:spLocks/>
          </p:cNvSpPr>
          <p:nvPr/>
        </p:nvSpPr>
        <p:spPr bwMode="auto">
          <a:xfrm>
            <a:off x="-10889" y="1697823"/>
            <a:ext cx="2410164" cy="1327128"/>
          </a:xfrm>
          <a:custGeom>
            <a:avLst/>
            <a:gdLst>
              <a:gd name="T0" fmla="*/ 3795 w 5006"/>
              <a:gd name="T1" fmla="*/ 0 h 2065"/>
              <a:gd name="T2" fmla="*/ 3340 w 5006"/>
              <a:gd name="T3" fmla="*/ 0 h 2065"/>
              <a:gd name="T4" fmla="*/ 2201 w 5006"/>
              <a:gd name="T5" fmla="*/ 0 h 2065"/>
              <a:gd name="T6" fmla="*/ 0 w 5006"/>
              <a:gd name="T7" fmla="*/ 0 h 2065"/>
              <a:gd name="T8" fmla="*/ 0 w 5006"/>
              <a:gd name="T9" fmla="*/ 2065 h 2065"/>
              <a:gd name="T10" fmla="*/ 2201 w 5006"/>
              <a:gd name="T11" fmla="*/ 2065 h 2065"/>
              <a:gd name="T12" fmla="*/ 3340 w 5006"/>
              <a:gd name="T13" fmla="*/ 2065 h 2065"/>
              <a:gd name="T14" fmla="*/ 3795 w 5006"/>
              <a:gd name="T15" fmla="*/ 2065 h 2065"/>
              <a:gd name="T16" fmla="*/ 5006 w 5006"/>
              <a:gd name="T17" fmla="*/ 1033 h 2065"/>
              <a:gd name="T18" fmla="*/ 5006 w 5006"/>
              <a:gd name="T19" fmla="*/ 1033 h 2065"/>
              <a:gd name="T20" fmla="*/ 3795 w 5006"/>
              <a:gd name="T21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06" h="2065">
                <a:moveTo>
                  <a:pt x="3795" y="0"/>
                </a:moveTo>
                <a:cubicBezTo>
                  <a:pt x="3340" y="0"/>
                  <a:pt x="3340" y="0"/>
                  <a:pt x="3340" y="0"/>
                </a:cubicBezTo>
                <a:cubicBezTo>
                  <a:pt x="2201" y="0"/>
                  <a:pt x="2201" y="0"/>
                  <a:pt x="220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65"/>
                  <a:pt x="0" y="2065"/>
                  <a:pt x="0" y="2065"/>
                </a:cubicBezTo>
                <a:cubicBezTo>
                  <a:pt x="2201" y="2065"/>
                  <a:pt x="2201" y="2065"/>
                  <a:pt x="2201" y="2065"/>
                </a:cubicBezTo>
                <a:cubicBezTo>
                  <a:pt x="3340" y="2065"/>
                  <a:pt x="3340" y="2065"/>
                  <a:pt x="3340" y="2065"/>
                </a:cubicBezTo>
                <a:cubicBezTo>
                  <a:pt x="3795" y="2065"/>
                  <a:pt x="3795" y="2065"/>
                  <a:pt x="3795" y="2065"/>
                </a:cubicBezTo>
                <a:cubicBezTo>
                  <a:pt x="4363" y="2065"/>
                  <a:pt x="4776" y="1479"/>
                  <a:pt x="5006" y="1033"/>
                </a:cubicBezTo>
                <a:cubicBezTo>
                  <a:pt x="5006" y="1033"/>
                  <a:pt x="5006" y="1033"/>
                  <a:pt x="5006" y="1033"/>
                </a:cubicBezTo>
                <a:cubicBezTo>
                  <a:pt x="4744" y="574"/>
                  <a:pt x="4266" y="0"/>
                  <a:pt x="3795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4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4B23A04D-EE8A-4383-B868-C82F711EE31E}"/>
              </a:ext>
            </a:extLst>
          </p:cNvPr>
          <p:cNvSpPr>
            <a:spLocks/>
          </p:cNvSpPr>
          <p:nvPr/>
        </p:nvSpPr>
        <p:spPr bwMode="auto">
          <a:xfrm>
            <a:off x="2267471" y="1697823"/>
            <a:ext cx="2293657" cy="1327128"/>
          </a:xfrm>
          <a:custGeom>
            <a:avLst/>
            <a:gdLst>
              <a:gd name="T0" fmla="*/ 3553 w 4764"/>
              <a:gd name="T1" fmla="*/ 0 h 2065"/>
              <a:gd name="T2" fmla="*/ 3098 w 4764"/>
              <a:gd name="T3" fmla="*/ 0 h 2065"/>
              <a:gd name="T4" fmla="*/ 1959 w 4764"/>
              <a:gd name="T5" fmla="*/ 0 h 2065"/>
              <a:gd name="T6" fmla="*/ 1505 w 4764"/>
              <a:gd name="T7" fmla="*/ 0 h 2065"/>
              <a:gd name="T8" fmla="*/ 299 w 4764"/>
              <a:gd name="T9" fmla="*/ 1023 h 2065"/>
              <a:gd name="T10" fmla="*/ 0 w 4764"/>
              <a:gd name="T11" fmla="*/ 1428 h 2065"/>
              <a:gd name="T12" fmla="*/ 361 w 4764"/>
              <a:gd name="T13" fmla="*/ 1322 h 2065"/>
              <a:gd name="T14" fmla="*/ 927 w 4764"/>
              <a:gd name="T15" fmla="*/ 1852 h 2065"/>
              <a:gd name="T16" fmla="*/ 1505 w 4764"/>
              <a:gd name="T17" fmla="*/ 2065 h 2065"/>
              <a:gd name="T18" fmla="*/ 1959 w 4764"/>
              <a:gd name="T19" fmla="*/ 2065 h 2065"/>
              <a:gd name="T20" fmla="*/ 3098 w 4764"/>
              <a:gd name="T21" fmla="*/ 2065 h 2065"/>
              <a:gd name="T22" fmla="*/ 3553 w 4764"/>
              <a:gd name="T23" fmla="*/ 2065 h 2065"/>
              <a:gd name="T24" fmla="*/ 4764 w 4764"/>
              <a:gd name="T25" fmla="*/ 1033 h 2065"/>
              <a:gd name="T26" fmla="*/ 4764 w 4764"/>
              <a:gd name="T27" fmla="*/ 1033 h 2065"/>
              <a:gd name="T28" fmla="*/ 3553 w 4764"/>
              <a:gd name="T29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4" h="2065">
                <a:moveTo>
                  <a:pt x="3553" y="0"/>
                </a:moveTo>
                <a:cubicBezTo>
                  <a:pt x="3098" y="0"/>
                  <a:pt x="3098" y="0"/>
                  <a:pt x="3098" y="0"/>
                </a:cubicBez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1" y="566"/>
                  <a:pt x="299" y="1023"/>
                </a:cubicBezTo>
                <a:cubicBezTo>
                  <a:pt x="183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6" y="1981"/>
                  <a:pt x="1289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3553" y="2065"/>
                  <a:pt x="3553" y="2065"/>
                  <a:pt x="3553" y="2065"/>
                </a:cubicBezTo>
                <a:cubicBezTo>
                  <a:pt x="4121" y="2065"/>
                  <a:pt x="4535" y="1479"/>
                  <a:pt x="4764" y="1033"/>
                </a:cubicBezTo>
                <a:cubicBezTo>
                  <a:pt x="4764" y="1033"/>
                  <a:pt x="4764" y="1033"/>
                  <a:pt x="4764" y="1033"/>
                </a:cubicBezTo>
                <a:cubicBezTo>
                  <a:pt x="4503" y="574"/>
                  <a:pt x="4025" y="0"/>
                  <a:pt x="3553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3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466D5744-AE88-4332-8C75-3E6E29C483E3}"/>
              </a:ext>
            </a:extLst>
          </p:cNvPr>
          <p:cNvSpPr>
            <a:spLocks/>
          </p:cNvSpPr>
          <p:nvPr/>
        </p:nvSpPr>
        <p:spPr bwMode="auto">
          <a:xfrm>
            <a:off x="4415466" y="1697823"/>
            <a:ext cx="2293657" cy="1327128"/>
          </a:xfrm>
          <a:custGeom>
            <a:avLst/>
            <a:gdLst>
              <a:gd name="T0" fmla="*/ 3553 w 4764"/>
              <a:gd name="T1" fmla="*/ 0 h 2065"/>
              <a:gd name="T2" fmla="*/ 3098 w 4764"/>
              <a:gd name="T3" fmla="*/ 0 h 2065"/>
              <a:gd name="T4" fmla="*/ 1959 w 4764"/>
              <a:gd name="T5" fmla="*/ 0 h 2065"/>
              <a:gd name="T6" fmla="*/ 1505 w 4764"/>
              <a:gd name="T7" fmla="*/ 0 h 2065"/>
              <a:gd name="T8" fmla="*/ 299 w 4764"/>
              <a:gd name="T9" fmla="*/ 1023 h 2065"/>
              <a:gd name="T10" fmla="*/ 0 w 4764"/>
              <a:gd name="T11" fmla="*/ 1428 h 2065"/>
              <a:gd name="T12" fmla="*/ 361 w 4764"/>
              <a:gd name="T13" fmla="*/ 1322 h 2065"/>
              <a:gd name="T14" fmla="*/ 927 w 4764"/>
              <a:gd name="T15" fmla="*/ 1852 h 2065"/>
              <a:gd name="T16" fmla="*/ 1505 w 4764"/>
              <a:gd name="T17" fmla="*/ 2065 h 2065"/>
              <a:gd name="T18" fmla="*/ 1959 w 4764"/>
              <a:gd name="T19" fmla="*/ 2065 h 2065"/>
              <a:gd name="T20" fmla="*/ 3098 w 4764"/>
              <a:gd name="T21" fmla="*/ 2065 h 2065"/>
              <a:gd name="T22" fmla="*/ 3553 w 4764"/>
              <a:gd name="T23" fmla="*/ 2065 h 2065"/>
              <a:gd name="T24" fmla="*/ 4764 w 4764"/>
              <a:gd name="T25" fmla="*/ 1033 h 2065"/>
              <a:gd name="T26" fmla="*/ 4764 w 4764"/>
              <a:gd name="T27" fmla="*/ 1033 h 2065"/>
              <a:gd name="T28" fmla="*/ 3553 w 4764"/>
              <a:gd name="T29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4" h="2065">
                <a:moveTo>
                  <a:pt x="3553" y="0"/>
                </a:moveTo>
                <a:cubicBezTo>
                  <a:pt x="3098" y="0"/>
                  <a:pt x="3098" y="0"/>
                  <a:pt x="3098" y="0"/>
                </a:cubicBez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2" y="566"/>
                  <a:pt x="299" y="1023"/>
                </a:cubicBezTo>
                <a:cubicBezTo>
                  <a:pt x="184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7" y="1981"/>
                  <a:pt x="1290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3553" y="2065"/>
                  <a:pt x="3553" y="2065"/>
                  <a:pt x="3553" y="2065"/>
                </a:cubicBezTo>
                <a:cubicBezTo>
                  <a:pt x="4121" y="2065"/>
                  <a:pt x="4535" y="1479"/>
                  <a:pt x="4764" y="1033"/>
                </a:cubicBezTo>
                <a:cubicBezTo>
                  <a:pt x="4764" y="1033"/>
                  <a:pt x="4764" y="1033"/>
                  <a:pt x="4764" y="1033"/>
                </a:cubicBezTo>
                <a:cubicBezTo>
                  <a:pt x="4503" y="574"/>
                  <a:pt x="4025" y="0"/>
                  <a:pt x="3553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2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490C55DC-5792-4D84-B13E-2D4FE23E7140}"/>
              </a:ext>
            </a:extLst>
          </p:cNvPr>
          <p:cNvSpPr>
            <a:spLocks/>
          </p:cNvSpPr>
          <p:nvPr/>
        </p:nvSpPr>
        <p:spPr bwMode="auto">
          <a:xfrm>
            <a:off x="1724947" y="1628800"/>
            <a:ext cx="1347480" cy="1487136"/>
          </a:xfrm>
          <a:custGeom>
            <a:avLst/>
            <a:gdLst>
              <a:gd name="T0" fmla="*/ 2799 w 2799"/>
              <a:gd name="T1" fmla="*/ 108 h 2326"/>
              <a:gd name="T2" fmla="*/ 1658 w 2799"/>
              <a:gd name="T3" fmla="*/ 675 h 2326"/>
              <a:gd name="T4" fmla="*/ 0 w 2799"/>
              <a:gd name="T5" fmla="*/ 2173 h 2326"/>
              <a:gd name="T6" fmla="*/ 1400 w 2799"/>
              <a:gd name="T7" fmla="*/ 1389 h 2326"/>
              <a:gd name="T8" fmla="*/ 2799 w 2799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9" h="2326">
                <a:moveTo>
                  <a:pt x="2799" y="108"/>
                </a:moveTo>
                <a:cubicBezTo>
                  <a:pt x="2799" y="108"/>
                  <a:pt x="2219" y="0"/>
                  <a:pt x="1658" y="675"/>
                </a:cubicBezTo>
                <a:cubicBezTo>
                  <a:pt x="1097" y="1351"/>
                  <a:pt x="765" y="2078"/>
                  <a:pt x="0" y="2173"/>
                </a:cubicBezTo>
                <a:cubicBezTo>
                  <a:pt x="0" y="2173"/>
                  <a:pt x="723" y="2326"/>
                  <a:pt x="1400" y="1389"/>
                </a:cubicBezTo>
                <a:cubicBezTo>
                  <a:pt x="2083" y="444"/>
                  <a:pt x="2156" y="252"/>
                  <a:pt x="2799" y="1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A771D842-539C-4976-8E19-355843FFA369}"/>
              </a:ext>
            </a:extLst>
          </p:cNvPr>
          <p:cNvSpPr>
            <a:spLocks/>
          </p:cNvSpPr>
          <p:nvPr/>
        </p:nvSpPr>
        <p:spPr bwMode="auto">
          <a:xfrm>
            <a:off x="3872943" y="1628800"/>
            <a:ext cx="1348079" cy="1487136"/>
          </a:xfrm>
          <a:custGeom>
            <a:avLst/>
            <a:gdLst>
              <a:gd name="T0" fmla="*/ 2798 w 2798"/>
              <a:gd name="T1" fmla="*/ 108 h 2326"/>
              <a:gd name="T2" fmla="*/ 1657 w 2798"/>
              <a:gd name="T3" fmla="*/ 675 h 2326"/>
              <a:gd name="T4" fmla="*/ 0 w 2798"/>
              <a:gd name="T5" fmla="*/ 2173 h 2326"/>
              <a:gd name="T6" fmla="*/ 1399 w 2798"/>
              <a:gd name="T7" fmla="*/ 1389 h 2326"/>
              <a:gd name="T8" fmla="*/ 2798 w 2798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8" h="2326">
                <a:moveTo>
                  <a:pt x="2798" y="108"/>
                </a:moveTo>
                <a:cubicBezTo>
                  <a:pt x="2798" y="108"/>
                  <a:pt x="2218" y="0"/>
                  <a:pt x="1657" y="675"/>
                </a:cubicBezTo>
                <a:cubicBezTo>
                  <a:pt x="1096" y="1351"/>
                  <a:pt x="765" y="2078"/>
                  <a:pt x="0" y="2173"/>
                </a:cubicBezTo>
                <a:cubicBezTo>
                  <a:pt x="0" y="2173"/>
                  <a:pt x="722" y="2326"/>
                  <a:pt x="1399" y="1389"/>
                </a:cubicBezTo>
                <a:cubicBezTo>
                  <a:pt x="2082" y="444"/>
                  <a:pt x="2155" y="252"/>
                  <a:pt x="2798" y="1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EC485838-7D40-4ED6-8C92-0F240CBC1114}"/>
              </a:ext>
            </a:extLst>
          </p:cNvPr>
          <p:cNvSpPr>
            <a:spLocks/>
          </p:cNvSpPr>
          <p:nvPr/>
        </p:nvSpPr>
        <p:spPr bwMode="auto">
          <a:xfrm>
            <a:off x="6050092" y="1628800"/>
            <a:ext cx="1347480" cy="1487136"/>
          </a:xfrm>
          <a:custGeom>
            <a:avLst/>
            <a:gdLst>
              <a:gd name="T0" fmla="*/ 2798 w 2798"/>
              <a:gd name="T1" fmla="*/ 108 h 2326"/>
              <a:gd name="T2" fmla="*/ 1657 w 2798"/>
              <a:gd name="T3" fmla="*/ 675 h 2326"/>
              <a:gd name="T4" fmla="*/ 0 w 2798"/>
              <a:gd name="T5" fmla="*/ 2173 h 2326"/>
              <a:gd name="T6" fmla="*/ 1399 w 2798"/>
              <a:gd name="T7" fmla="*/ 1389 h 2326"/>
              <a:gd name="T8" fmla="*/ 2798 w 2798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8" h="2326">
                <a:moveTo>
                  <a:pt x="2798" y="108"/>
                </a:moveTo>
                <a:cubicBezTo>
                  <a:pt x="2798" y="108"/>
                  <a:pt x="2218" y="0"/>
                  <a:pt x="1657" y="675"/>
                </a:cubicBezTo>
                <a:cubicBezTo>
                  <a:pt x="1096" y="1351"/>
                  <a:pt x="765" y="2078"/>
                  <a:pt x="0" y="2173"/>
                </a:cubicBezTo>
                <a:cubicBezTo>
                  <a:pt x="0" y="2173"/>
                  <a:pt x="722" y="2326"/>
                  <a:pt x="1399" y="1389"/>
                </a:cubicBezTo>
                <a:cubicBezTo>
                  <a:pt x="2082" y="444"/>
                  <a:pt x="2155" y="252"/>
                  <a:pt x="2798" y="10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78" y="692696"/>
            <a:ext cx="8229600" cy="711081"/>
          </a:xfrm>
        </p:spPr>
        <p:txBody>
          <a:bodyPr/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درجة إنتاج </a:t>
            </a: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المبادرات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فضاء المشاركة الديمقراطية  بني خالد</a:t>
            </a:r>
            <a:endParaRPr lang="en-IN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8CE17EA-EC55-48A6-A54D-778938984D5E}"/>
              </a:ext>
            </a:extLst>
          </p:cNvPr>
          <p:cNvSpPr txBox="1"/>
          <p:nvPr/>
        </p:nvSpPr>
        <p:spPr>
          <a:xfrm>
            <a:off x="7626566" y="1977212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b="1" i="1" dirty="0">
                <a:solidFill>
                  <a:prstClr val="black"/>
                </a:solidFill>
                <a:latin typeface="Lucida Sans Unicode"/>
              </a:rPr>
              <a:t> 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1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33BE606-74F5-4E45-96DE-E6A56C0CF691}"/>
              </a:ext>
            </a:extLst>
          </p:cNvPr>
          <p:cNvSpPr txBox="1"/>
          <p:nvPr/>
        </p:nvSpPr>
        <p:spPr>
          <a:xfrm>
            <a:off x="7397572" y="4790184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096817E-48EE-44C2-A7EE-1FAD0AFBCA1A}"/>
              </a:ext>
            </a:extLst>
          </p:cNvPr>
          <p:cNvSpPr/>
          <p:nvPr/>
        </p:nvSpPr>
        <p:spPr>
          <a:xfrm>
            <a:off x="7430297" y="5436512"/>
            <a:ext cx="161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 إيداع  المبادرة لدى الجماعة بتاريخ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فبراير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2017</a:t>
            </a:r>
            <a:endParaRPr lang="ar-SA" sz="1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CFCB28D-9F3A-4B31-8C28-2771DCEF2194}"/>
              </a:ext>
            </a:extLst>
          </p:cNvPr>
          <p:cNvSpPr txBox="1"/>
          <p:nvPr/>
        </p:nvSpPr>
        <p:spPr>
          <a:xfrm>
            <a:off x="4849281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88F0BE48-2168-4942-8DD5-E7DBA0EF3090}"/>
              </a:ext>
            </a:extLst>
          </p:cNvPr>
          <p:cNvSpPr/>
          <p:nvPr/>
        </p:nvSpPr>
        <p:spPr>
          <a:xfrm>
            <a:off x="4892839" y="5436513"/>
            <a:ext cx="161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الجماعة بتاريخ       02 أكتوبر 2018</a:t>
            </a:r>
            <a:endParaRPr lang="en-IN" sz="1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0FC96A5-BB70-49A0-82C5-EB2F132341F3}"/>
              </a:ext>
            </a:extLst>
          </p:cNvPr>
          <p:cNvSpPr txBox="1"/>
          <p:nvPr/>
        </p:nvSpPr>
        <p:spPr>
          <a:xfrm>
            <a:off x="2649794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E6B6BD6-8792-42C0-A227-AC8F1B5F7F5E}"/>
              </a:ext>
            </a:extLst>
          </p:cNvPr>
          <p:cNvSpPr txBox="1"/>
          <p:nvPr/>
        </p:nvSpPr>
        <p:spPr>
          <a:xfrm>
            <a:off x="509178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1777" y="3179102"/>
            <a:ext cx="19734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تقديم عريضة حول  الزيادة في النقل المدرسي لفائدة تلاميذ الشريط الحدودي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715393" y="3209005"/>
            <a:ext cx="1973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 جلسة حوار متعدد الاطراف : خلق مصلحة للتوليد في المستوصف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472348" y="3248824"/>
            <a:ext cx="1973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تقديم عريضة حول اصلاح الانارة العمومية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2900" y="5457466"/>
            <a:ext cx="1535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الجماعة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بتاريخ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10 أبريل 2019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06" y="5457466"/>
            <a:ext cx="1714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الجماعة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بتاريخ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     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10يونيو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2019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 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608" y="3248824"/>
            <a:ext cx="1973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جلسة عمومية : تقييم حصيلة نصف الولاية</a:t>
            </a:r>
          </a:p>
        </p:txBody>
      </p:sp>
    </p:spTree>
    <p:extLst>
      <p:ext uri="{BB962C8B-B14F-4D97-AF65-F5344CB8AC3E}">
        <p14:creationId xmlns:p14="http://schemas.microsoft.com/office/powerpoint/2010/main" val="25567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EC1BA5A9-5E1E-42AD-86BC-4EED6E18445C}"/>
              </a:ext>
            </a:extLst>
          </p:cNvPr>
          <p:cNvSpPr>
            <a:spLocks/>
          </p:cNvSpPr>
          <p:nvPr/>
        </p:nvSpPr>
        <p:spPr bwMode="auto">
          <a:xfrm>
            <a:off x="6606906" y="1697823"/>
            <a:ext cx="2551384" cy="1327128"/>
          </a:xfrm>
          <a:custGeom>
            <a:avLst/>
            <a:gdLst>
              <a:gd name="T0" fmla="*/ 3098 w 5299"/>
              <a:gd name="T1" fmla="*/ 0 h 2065"/>
              <a:gd name="T2" fmla="*/ 1959 w 5299"/>
              <a:gd name="T3" fmla="*/ 0 h 2065"/>
              <a:gd name="T4" fmla="*/ 1505 w 5299"/>
              <a:gd name="T5" fmla="*/ 0 h 2065"/>
              <a:gd name="T6" fmla="*/ 299 w 5299"/>
              <a:gd name="T7" fmla="*/ 1023 h 2065"/>
              <a:gd name="T8" fmla="*/ 0 w 5299"/>
              <a:gd name="T9" fmla="*/ 1428 h 2065"/>
              <a:gd name="T10" fmla="*/ 361 w 5299"/>
              <a:gd name="T11" fmla="*/ 1322 h 2065"/>
              <a:gd name="T12" fmla="*/ 927 w 5299"/>
              <a:gd name="T13" fmla="*/ 1852 h 2065"/>
              <a:gd name="T14" fmla="*/ 1505 w 5299"/>
              <a:gd name="T15" fmla="*/ 2065 h 2065"/>
              <a:gd name="T16" fmla="*/ 1959 w 5299"/>
              <a:gd name="T17" fmla="*/ 2065 h 2065"/>
              <a:gd name="T18" fmla="*/ 3098 w 5299"/>
              <a:gd name="T19" fmla="*/ 2065 h 2065"/>
              <a:gd name="T20" fmla="*/ 5299 w 5299"/>
              <a:gd name="T21" fmla="*/ 2065 h 2065"/>
              <a:gd name="T22" fmla="*/ 5299 w 5299"/>
              <a:gd name="T23" fmla="*/ 0 h 2065"/>
              <a:gd name="T24" fmla="*/ 3098 w 5299"/>
              <a:gd name="T25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99" h="2065">
                <a:moveTo>
                  <a:pt x="3098" y="0"/>
                </a:move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2" y="566"/>
                  <a:pt x="299" y="1023"/>
                </a:cubicBezTo>
                <a:cubicBezTo>
                  <a:pt x="184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7" y="1981"/>
                  <a:pt x="1290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5299" y="2065"/>
                  <a:pt x="5299" y="2065"/>
                  <a:pt x="5299" y="2065"/>
                </a:cubicBezTo>
                <a:cubicBezTo>
                  <a:pt x="5299" y="0"/>
                  <a:pt x="5299" y="0"/>
                  <a:pt x="5299" y="0"/>
                </a:cubicBezTo>
                <a:lnTo>
                  <a:pt x="309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F2180F9D-0D82-44B0-BBF4-3368A6A2DF62}"/>
              </a:ext>
            </a:extLst>
          </p:cNvPr>
          <p:cNvSpPr>
            <a:spLocks/>
          </p:cNvSpPr>
          <p:nvPr/>
        </p:nvSpPr>
        <p:spPr bwMode="auto">
          <a:xfrm>
            <a:off x="-10889" y="1697823"/>
            <a:ext cx="2410164" cy="1327128"/>
          </a:xfrm>
          <a:custGeom>
            <a:avLst/>
            <a:gdLst>
              <a:gd name="T0" fmla="*/ 3795 w 5006"/>
              <a:gd name="T1" fmla="*/ 0 h 2065"/>
              <a:gd name="T2" fmla="*/ 3340 w 5006"/>
              <a:gd name="T3" fmla="*/ 0 h 2065"/>
              <a:gd name="T4" fmla="*/ 2201 w 5006"/>
              <a:gd name="T5" fmla="*/ 0 h 2065"/>
              <a:gd name="T6" fmla="*/ 0 w 5006"/>
              <a:gd name="T7" fmla="*/ 0 h 2065"/>
              <a:gd name="T8" fmla="*/ 0 w 5006"/>
              <a:gd name="T9" fmla="*/ 2065 h 2065"/>
              <a:gd name="T10" fmla="*/ 2201 w 5006"/>
              <a:gd name="T11" fmla="*/ 2065 h 2065"/>
              <a:gd name="T12" fmla="*/ 3340 w 5006"/>
              <a:gd name="T13" fmla="*/ 2065 h 2065"/>
              <a:gd name="T14" fmla="*/ 3795 w 5006"/>
              <a:gd name="T15" fmla="*/ 2065 h 2065"/>
              <a:gd name="T16" fmla="*/ 5006 w 5006"/>
              <a:gd name="T17" fmla="*/ 1033 h 2065"/>
              <a:gd name="T18" fmla="*/ 5006 w 5006"/>
              <a:gd name="T19" fmla="*/ 1033 h 2065"/>
              <a:gd name="T20" fmla="*/ 3795 w 5006"/>
              <a:gd name="T21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06" h="2065">
                <a:moveTo>
                  <a:pt x="3795" y="0"/>
                </a:moveTo>
                <a:cubicBezTo>
                  <a:pt x="3340" y="0"/>
                  <a:pt x="3340" y="0"/>
                  <a:pt x="3340" y="0"/>
                </a:cubicBezTo>
                <a:cubicBezTo>
                  <a:pt x="2201" y="0"/>
                  <a:pt x="2201" y="0"/>
                  <a:pt x="220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65"/>
                  <a:pt x="0" y="2065"/>
                  <a:pt x="0" y="2065"/>
                </a:cubicBezTo>
                <a:cubicBezTo>
                  <a:pt x="2201" y="2065"/>
                  <a:pt x="2201" y="2065"/>
                  <a:pt x="2201" y="2065"/>
                </a:cubicBezTo>
                <a:cubicBezTo>
                  <a:pt x="3340" y="2065"/>
                  <a:pt x="3340" y="2065"/>
                  <a:pt x="3340" y="2065"/>
                </a:cubicBezTo>
                <a:cubicBezTo>
                  <a:pt x="3795" y="2065"/>
                  <a:pt x="3795" y="2065"/>
                  <a:pt x="3795" y="2065"/>
                </a:cubicBezTo>
                <a:cubicBezTo>
                  <a:pt x="4363" y="2065"/>
                  <a:pt x="4776" y="1479"/>
                  <a:pt x="5006" y="1033"/>
                </a:cubicBezTo>
                <a:cubicBezTo>
                  <a:pt x="5006" y="1033"/>
                  <a:pt x="5006" y="1033"/>
                  <a:pt x="5006" y="1033"/>
                </a:cubicBezTo>
                <a:cubicBezTo>
                  <a:pt x="4744" y="574"/>
                  <a:pt x="4266" y="0"/>
                  <a:pt x="3795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4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4B23A04D-EE8A-4383-B868-C82F711EE31E}"/>
              </a:ext>
            </a:extLst>
          </p:cNvPr>
          <p:cNvSpPr>
            <a:spLocks/>
          </p:cNvSpPr>
          <p:nvPr/>
        </p:nvSpPr>
        <p:spPr bwMode="auto">
          <a:xfrm>
            <a:off x="2267471" y="1697823"/>
            <a:ext cx="2293657" cy="1327128"/>
          </a:xfrm>
          <a:custGeom>
            <a:avLst/>
            <a:gdLst>
              <a:gd name="T0" fmla="*/ 3553 w 4764"/>
              <a:gd name="T1" fmla="*/ 0 h 2065"/>
              <a:gd name="T2" fmla="*/ 3098 w 4764"/>
              <a:gd name="T3" fmla="*/ 0 h 2065"/>
              <a:gd name="T4" fmla="*/ 1959 w 4764"/>
              <a:gd name="T5" fmla="*/ 0 h 2065"/>
              <a:gd name="T6" fmla="*/ 1505 w 4764"/>
              <a:gd name="T7" fmla="*/ 0 h 2065"/>
              <a:gd name="T8" fmla="*/ 299 w 4764"/>
              <a:gd name="T9" fmla="*/ 1023 h 2065"/>
              <a:gd name="T10" fmla="*/ 0 w 4764"/>
              <a:gd name="T11" fmla="*/ 1428 h 2065"/>
              <a:gd name="T12" fmla="*/ 361 w 4764"/>
              <a:gd name="T13" fmla="*/ 1322 h 2065"/>
              <a:gd name="T14" fmla="*/ 927 w 4764"/>
              <a:gd name="T15" fmla="*/ 1852 h 2065"/>
              <a:gd name="T16" fmla="*/ 1505 w 4764"/>
              <a:gd name="T17" fmla="*/ 2065 h 2065"/>
              <a:gd name="T18" fmla="*/ 1959 w 4764"/>
              <a:gd name="T19" fmla="*/ 2065 h 2065"/>
              <a:gd name="T20" fmla="*/ 3098 w 4764"/>
              <a:gd name="T21" fmla="*/ 2065 h 2065"/>
              <a:gd name="T22" fmla="*/ 3553 w 4764"/>
              <a:gd name="T23" fmla="*/ 2065 h 2065"/>
              <a:gd name="T24" fmla="*/ 4764 w 4764"/>
              <a:gd name="T25" fmla="*/ 1033 h 2065"/>
              <a:gd name="T26" fmla="*/ 4764 w 4764"/>
              <a:gd name="T27" fmla="*/ 1033 h 2065"/>
              <a:gd name="T28" fmla="*/ 3553 w 4764"/>
              <a:gd name="T29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4" h="2065">
                <a:moveTo>
                  <a:pt x="3553" y="0"/>
                </a:moveTo>
                <a:cubicBezTo>
                  <a:pt x="3098" y="0"/>
                  <a:pt x="3098" y="0"/>
                  <a:pt x="3098" y="0"/>
                </a:cubicBez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1" y="566"/>
                  <a:pt x="299" y="1023"/>
                </a:cubicBezTo>
                <a:cubicBezTo>
                  <a:pt x="183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6" y="1981"/>
                  <a:pt x="1289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3553" y="2065"/>
                  <a:pt x="3553" y="2065"/>
                  <a:pt x="3553" y="2065"/>
                </a:cubicBezTo>
                <a:cubicBezTo>
                  <a:pt x="4121" y="2065"/>
                  <a:pt x="4535" y="1479"/>
                  <a:pt x="4764" y="1033"/>
                </a:cubicBezTo>
                <a:cubicBezTo>
                  <a:pt x="4764" y="1033"/>
                  <a:pt x="4764" y="1033"/>
                  <a:pt x="4764" y="1033"/>
                </a:cubicBezTo>
                <a:cubicBezTo>
                  <a:pt x="4503" y="574"/>
                  <a:pt x="4025" y="0"/>
                  <a:pt x="3553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3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466D5744-AE88-4332-8C75-3E6E29C483E3}"/>
              </a:ext>
            </a:extLst>
          </p:cNvPr>
          <p:cNvSpPr>
            <a:spLocks/>
          </p:cNvSpPr>
          <p:nvPr/>
        </p:nvSpPr>
        <p:spPr bwMode="auto">
          <a:xfrm>
            <a:off x="4415466" y="1697823"/>
            <a:ext cx="2293657" cy="1327128"/>
          </a:xfrm>
          <a:custGeom>
            <a:avLst/>
            <a:gdLst>
              <a:gd name="T0" fmla="*/ 3553 w 4764"/>
              <a:gd name="T1" fmla="*/ 0 h 2065"/>
              <a:gd name="T2" fmla="*/ 3098 w 4764"/>
              <a:gd name="T3" fmla="*/ 0 h 2065"/>
              <a:gd name="T4" fmla="*/ 1959 w 4764"/>
              <a:gd name="T5" fmla="*/ 0 h 2065"/>
              <a:gd name="T6" fmla="*/ 1505 w 4764"/>
              <a:gd name="T7" fmla="*/ 0 h 2065"/>
              <a:gd name="T8" fmla="*/ 299 w 4764"/>
              <a:gd name="T9" fmla="*/ 1023 h 2065"/>
              <a:gd name="T10" fmla="*/ 0 w 4764"/>
              <a:gd name="T11" fmla="*/ 1428 h 2065"/>
              <a:gd name="T12" fmla="*/ 361 w 4764"/>
              <a:gd name="T13" fmla="*/ 1322 h 2065"/>
              <a:gd name="T14" fmla="*/ 927 w 4764"/>
              <a:gd name="T15" fmla="*/ 1852 h 2065"/>
              <a:gd name="T16" fmla="*/ 1505 w 4764"/>
              <a:gd name="T17" fmla="*/ 2065 h 2065"/>
              <a:gd name="T18" fmla="*/ 1959 w 4764"/>
              <a:gd name="T19" fmla="*/ 2065 h 2065"/>
              <a:gd name="T20" fmla="*/ 3098 w 4764"/>
              <a:gd name="T21" fmla="*/ 2065 h 2065"/>
              <a:gd name="T22" fmla="*/ 3553 w 4764"/>
              <a:gd name="T23" fmla="*/ 2065 h 2065"/>
              <a:gd name="T24" fmla="*/ 4764 w 4764"/>
              <a:gd name="T25" fmla="*/ 1033 h 2065"/>
              <a:gd name="T26" fmla="*/ 4764 w 4764"/>
              <a:gd name="T27" fmla="*/ 1033 h 2065"/>
              <a:gd name="T28" fmla="*/ 3553 w 4764"/>
              <a:gd name="T29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4" h="2065">
                <a:moveTo>
                  <a:pt x="3553" y="0"/>
                </a:moveTo>
                <a:cubicBezTo>
                  <a:pt x="3098" y="0"/>
                  <a:pt x="3098" y="0"/>
                  <a:pt x="3098" y="0"/>
                </a:cubicBez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2" y="566"/>
                  <a:pt x="299" y="1023"/>
                </a:cubicBezTo>
                <a:cubicBezTo>
                  <a:pt x="184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7" y="1981"/>
                  <a:pt x="1290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3553" y="2065"/>
                  <a:pt x="3553" y="2065"/>
                  <a:pt x="3553" y="2065"/>
                </a:cubicBezTo>
                <a:cubicBezTo>
                  <a:pt x="4121" y="2065"/>
                  <a:pt x="4535" y="1479"/>
                  <a:pt x="4764" y="1033"/>
                </a:cubicBezTo>
                <a:cubicBezTo>
                  <a:pt x="4764" y="1033"/>
                  <a:pt x="4764" y="1033"/>
                  <a:pt x="4764" y="1033"/>
                </a:cubicBezTo>
                <a:cubicBezTo>
                  <a:pt x="4503" y="574"/>
                  <a:pt x="4025" y="0"/>
                  <a:pt x="3553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2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490C55DC-5792-4D84-B13E-2D4FE23E7140}"/>
              </a:ext>
            </a:extLst>
          </p:cNvPr>
          <p:cNvSpPr>
            <a:spLocks/>
          </p:cNvSpPr>
          <p:nvPr/>
        </p:nvSpPr>
        <p:spPr bwMode="auto">
          <a:xfrm>
            <a:off x="1724947" y="1628800"/>
            <a:ext cx="1347480" cy="1487136"/>
          </a:xfrm>
          <a:custGeom>
            <a:avLst/>
            <a:gdLst>
              <a:gd name="T0" fmla="*/ 2799 w 2799"/>
              <a:gd name="T1" fmla="*/ 108 h 2326"/>
              <a:gd name="T2" fmla="*/ 1658 w 2799"/>
              <a:gd name="T3" fmla="*/ 675 h 2326"/>
              <a:gd name="T4" fmla="*/ 0 w 2799"/>
              <a:gd name="T5" fmla="*/ 2173 h 2326"/>
              <a:gd name="T6" fmla="*/ 1400 w 2799"/>
              <a:gd name="T7" fmla="*/ 1389 h 2326"/>
              <a:gd name="T8" fmla="*/ 2799 w 2799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9" h="2326">
                <a:moveTo>
                  <a:pt x="2799" y="108"/>
                </a:moveTo>
                <a:cubicBezTo>
                  <a:pt x="2799" y="108"/>
                  <a:pt x="2219" y="0"/>
                  <a:pt x="1658" y="675"/>
                </a:cubicBezTo>
                <a:cubicBezTo>
                  <a:pt x="1097" y="1351"/>
                  <a:pt x="765" y="2078"/>
                  <a:pt x="0" y="2173"/>
                </a:cubicBezTo>
                <a:cubicBezTo>
                  <a:pt x="0" y="2173"/>
                  <a:pt x="723" y="2326"/>
                  <a:pt x="1400" y="1389"/>
                </a:cubicBezTo>
                <a:cubicBezTo>
                  <a:pt x="2083" y="444"/>
                  <a:pt x="2156" y="252"/>
                  <a:pt x="2799" y="1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A771D842-539C-4976-8E19-355843FFA369}"/>
              </a:ext>
            </a:extLst>
          </p:cNvPr>
          <p:cNvSpPr>
            <a:spLocks/>
          </p:cNvSpPr>
          <p:nvPr/>
        </p:nvSpPr>
        <p:spPr bwMode="auto">
          <a:xfrm>
            <a:off x="3872943" y="1628800"/>
            <a:ext cx="1348079" cy="1487136"/>
          </a:xfrm>
          <a:custGeom>
            <a:avLst/>
            <a:gdLst>
              <a:gd name="T0" fmla="*/ 2798 w 2798"/>
              <a:gd name="T1" fmla="*/ 108 h 2326"/>
              <a:gd name="T2" fmla="*/ 1657 w 2798"/>
              <a:gd name="T3" fmla="*/ 675 h 2326"/>
              <a:gd name="T4" fmla="*/ 0 w 2798"/>
              <a:gd name="T5" fmla="*/ 2173 h 2326"/>
              <a:gd name="T6" fmla="*/ 1399 w 2798"/>
              <a:gd name="T7" fmla="*/ 1389 h 2326"/>
              <a:gd name="T8" fmla="*/ 2798 w 2798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8" h="2326">
                <a:moveTo>
                  <a:pt x="2798" y="108"/>
                </a:moveTo>
                <a:cubicBezTo>
                  <a:pt x="2798" y="108"/>
                  <a:pt x="2218" y="0"/>
                  <a:pt x="1657" y="675"/>
                </a:cubicBezTo>
                <a:cubicBezTo>
                  <a:pt x="1096" y="1351"/>
                  <a:pt x="765" y="2078"/>
                  <a:pt x="0" y="2173"/>
                </a:cubicBezTo>
                <a:cubicBezTo>
                  <a:pt x="0" y="2173"/>
                  <a:pt x="722" y="2326"/>
                  <a:pt x="1399" y="1389"/>
                </a:cubicBezTo>
                <a:cubicBezTo>
                  <a:pt x="2082" y="444"/>
                  <a:pt x="2155" y="252"/>
                  <a:pt x="2798" y="1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EC485838-7D40-4ED6-8C92-0F240CBC1114}"/>
              </a:ext>
            </a:extLst>
          </p:cNvPr>
          <p:cNvSpPr>
            <a:spLocks/>
          </p:cNvSpPr>
          <p:nvPr/>
        </p:nvSpPr>
        <p:spPr bwMode="auto">
          <a:xfrm>
            <a:off x="6050092" y="1628800"/>
            <a:ext cx="1347480" cy="1487136"/>
          </a:xfrm>
          <a:custGeom>
            <a:avLst/>
            <a:gdLst>
              <a:gd name="T0" fmla="*/ 2798 w 2798"/>
              <a:gd name="T1" fmla="*/ 108 h 2326"/>
              <a:gd name="T2" fmla="*/ 1657 w 2798"/>
              <a:gd name="T3" fmla="*/ 675 h 2326"/>
              <a:gd name="T4" fmla="*/ 0 w 2798"/>
              <a:gd name="T5" fmla="*/ 2173 h 2326"/>
              <a:gd name="T6" fmla="*/ 1399 w 2798"/>
              <a:gd name="T7" fmla="*/ 1389 h 2326"/>
              <a:gd name="T8" fmla="*/ 2798 w 2798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8" h="2326">
                <a:moveTo>
                  <a:pt x="2798" y="108"/>
                </a:moveTo>
                <a:cubicBezTo>
                  <a:pt x="2798" y="108"/>
                  <a:pt x="2218" y="0"/>
                  <a:pt x="1657" y="675"/>
                </a:cubicBezTo>
                <a:cubicBezTo>
                  <a:pt x="1096" y="1351"/>
                  <a:pt x="765" y="2078"/>
                  <a:pt x="0" y="2173"/>
                </a:cubicBezTo>
                <a:cubicBezTo>
                  <a:pt x="0" y="2173"/>
                  <a:pt x="722" y="2326"/>
                  <a:pt x="1399" y="1389"/>
                </a:cubicBezTo>
                <a:cubicBezTo>
                  <a:pt x="2082" y="444"/>
                  <a:pt x="2155" y="252"/>
                  <a:pt x="2798" y="10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78" y="692696"/>
            <a:ext cx="8229600" cy="711081"/>
          </a:xfrm>
        </p:spPr>
        <p:txBody>
          <a:bodyPr/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 درجة إنتاج </a:t>
            </a: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المبادرات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/>
            </a:r>
            <a:br>
              <a:rPr lang="en-US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فضاء المشاركة الديمقراطية  وجدة</a:t>
            </a:r>
            <a:endParaRPr lang="en-IN" sz="2500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8CE17EA-EC55-48A6-A54D-778938984D5E}"/>
              </a:ext>
            </a:extLst>
          </p:cNvPr>
          <p:cNvSpPr txBox="1"/>
          <p:nvPr/>
        </p:nvSpPr>
        <p:spPr>
          <a:xfrm>
            <a:off x="7626566" y="1977212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b="1" i="1" dirty="0">
                <a:solidFill>
                  <a:prstClr val="black"/>
                </a:solidFill>
                <a:latin typeface="Lucida Sans Unicode"/>
              </a:rPr>
              <a:t> 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1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33BE606-74F5-4E45-96DE-E6A56C0CF691}"/>
              </a:ext>
            </a:extLst>
          </p:cNvPr>
          <p:cNvSpPr txBox="1"/>
          <p:nvPr/>
        </p:nvSpPr>
        <p:spPr>
          <a:xfrm>
            <a:off x="7397572" y="4790184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096817E-48EE-44C2-A7EE-1FAD0AFBCA1A}"/>
              </a:ext>
            </a:extLst>
          </p:cNvPr>
          <p:cNvSpPr/>
          <p:nvPr/>
        </p:nvSpPr>
        <p:spPr>
          <a:xfrm>
            <a:off x="7430297" y="5436512"/>
            <a:ext cx="161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 إيداع  المبادرة لدى الجماعة بتاريخ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فبراير 2018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CFCB28D-9F3A-4B31-8C28-2771DCEF2194}"/>
              </a:ext>
            </a:extLst>
          </p:cNvPr>
          <p:cNvSpPr txBox="1"/>
          <p:nvPr/>
        </p:nvSpPr>
        <p:spPr>
          <a:xfrm>
            <a:off x="4849281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88F0BE48-2168-4942-8DD5-E7DBA0EF3090}"/>
              </a:ext>
            </a:extLst>
          </p:cNvPr>
          <p:cNvSpPr/>
          <p:nvPr/>
        </p:nvSpPr>
        <p:spPr>
          <a:xfrm>
            <a:off x="4892839" y="5436513"/>
            <a:ext cx="161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الجماعة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بتاريخ        مارس 2019</a:t>
            </a:r>
            <a:endParaRPr lang="en-IN" sz="1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0FC96A5-BB70-49A0-82C5-EB2F132341F3}"/>
              </a:ext>
            </a:extLst>
          </p:cNvPr>
          <p:cNvSpPr txBox="1"/>
          <p:nvPr/>
        </p:nvSpPr>
        <p:spPr>
          <a:xfrm>
            <a:off x="2649794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E6B6BD6-8792-42C0-A227-AC8F1B5F7F5E}"/>
              </a:ext>
            </a:extLst>
          </p:cNvPr>
          <p:cNvSpPr txBox="1"/>
          <p:nvPr/>
        </p:nvSpPr>
        <p:spPr>
          <a:xfrm>
            <a:off x="509178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1777" y="3179102"/>
            <a:ext cx="1973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تقديم عريضة حول تحرير الملك العمومي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715393" y="3209005"/>
            <a:ext cx="19734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تقرير موازي حول</a:t>
            </a:r>
          </a:p>
          <a:p>
            <a:pPr algn="r" rtl="1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ar-SA" dirty="0" smtClean="0">
                <a:solidFill>
                  <a:prstClr val="black"/>
                </a:solidFill>
              </a:rPr>
              <a:t>حقوق </a:t>
            </a:r>
            <a:r>
              <a:rPr lang="ar-SA" dirty="0">
                <a:solidFill>
                  <a:prstClr val="black"/>
                </a:solidFill>
              </a:rPr>
              <a:t>الأشخاص في وضعية إعاقة </a:t>
            </a:r>
            <a:r>
              <a:rPr lang="ar-SA" dirty="0" smtClean="0">
                <a:solidFill>
                  <a:prstClr val="black"/>
                </a:solidFill>
              </a:rPr>
              <a:t>و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ar-SA" dirty="0" err="1" smtClean="0">
                <a:solidFill>
                  <a:prstClr val="black"/>
                </a:solidFill>
              </a:rPr>
              <a:t>ولوجية</a:t>
            </a:r>
            <a:r>
              <a:rPr lang="ar-SA" dirty="0" smtClean="0">
                <a:solidFill>
                  <a:prstClr val="black"/>
                </a:solidFill>
              </a:rPr>
              <a:t> </a:t>
            </a:r>
            <a:r>
              <a:rPr lang="ar-SA" dirty="0">
                <a:solidFill>
                  <a:prstClr val="black"/>
                </a:solidFill>
              </a:rPr>
              <a:t>المرفق العمومي بمدينة وجدة</a:t>
            </a:r>
          </a:p>
          <a:p>
            <a:pPr marL="285750" indent="-285750" algn="r" rtl="1">
              <a:buFont typeface="Wingdings" pitchFamily="2" charset="2"/>
              <a:buChar char="Ø"/>
            </a:pP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472348" y="3248824"/>
            <a:ext cx="1973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 المساءلة الاجتماعية : المطرح العمومي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42337" y="3248824"/>
            <a:ext cx="1973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 تقديم عريضة حول  النقل الحضري بمدينة وجدة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2900" y="5457466"/>
            <a:ext cx="1535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الجماعة  هذا الأسبوع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06" y="5457466"/>
            <a:ext cx="1714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الجماعة بتاريخ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24 ماي 2019</a:t>
            </a:r>
            <a:endParaRPr lang="fr-F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EC1BA5A9-5E1E-42AD-86BC-4EED6E18445C}"/>
              </a:ext>
            </a:extLst>
          </p:cNvPr>
          <p:cNvSpPr>
            <a:spLocks/>
          </p:cNvSpPr>
          <p:nvPr/>
        </p:nvSpPr>
        <p:spPr bwMode="auto">
          <a:xfrm>
            <a:off x="6606906" y="1697823"/>
            <a:ext cx="2551384" cy="1327128"/>
          </a:xfrm>
          <a:custGeom>
            <a:avLst/>
            <a:gdLst>
              <a:gd name="T0" fmla="*/ 3098 w 5299"/>
              <a:gd name="T1" fmla="*/ 0 h 2065"/>
              <a:gd name="T2" fmla="*/ 1959 w 5299"/>
              <a:gd name="T3" fmla="*/ 0 h 2065"/>
              <a:gd name="T4" fmla="*/ 1505 w 5299"/>
              <a:gd name="T5" fmla="*/ 0 h 2065"/>
              <a:gd name="T6" fmla="*/ 299 w 5299"/>
              <a:gd name="T7" fmla="*/ 1023 h 2065"/>
              <a:gd name="T8" fmla="*/ 0 w 5299"/>
              <a:gd name="T9" fmla="*/ 1428 h 2065"/>
              <a:gd name="T10" fmla="*/ 361 w 5299"/>
              <a:gd name="T11" fmla="*/ 1322 h 2065"/>
              <a:gd name="T12" fmla="*/ 927 w 5299"/>
              <a:gd name="T13" fmla="*/ 1852 h 2065"/>
              <a:gd name="T14" fmla="*/ 1505 w 5299"/>
              <a:gd name="T15" fmla="*/ 2065 h 2065"/>
              <a:gd name="T16" fmla="*/ 1959 w 5299"/>
              <a:gd name="T17" fmla="*/ 2065 h 2065"/>
              <a:gd name="T18" fmla="*/ 3098 w 5299"/>
              <a:gd name="T19" fmla="*/ 2065 h 2065"/>
              <a:gd name="T20" fmla="*/ 5299 w 5299"/>
              <a:gd name="T21" fmla="*/ 2065 h 2065"/>
              <a:gd name="T22" fmla="*/ 5299 w 5299"/>
              <a:gd name="T23" fmla="*/ 0 h 2065"/>
              <a:gd name="T24" fmla="*/ 3098 w 5299"/>
              <a:gd name="T25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99" h="2065">
                <a:moveTo>
                  <a:pt x="3098" y="0"/>
                </a:move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2" y="566"/>
                  <a:pt x="299" y="1023"/>
                </a:cubicBezTo>
                <a:cubicBezTo>
                  <a:pt x="184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7" y="1981"/>
                  <a:pt x="1290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5299" y="2065"/>
                  <a:pt x="5299" y="2065"/>
                  <a:pt x="5299" y="2065"/>
                </a:cubicBezTo>
                <a:cubicBezTo>
                  <a:pt x="5299" y="0"/>
                  <a:pt x="5299" y="0"/>
                  <a:pt x="5299" y="0"/>
                </a:cubicBezTo>
                <a:lnTo>
                  <a:pt x="309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F2180F9D-0D82-44B0-BBF4-3368A6A2DF62}"/>
              </a:ext>
            </a:extLst>
          </p:cNvPr>
          <p:cNvSpPr>
            <a:spLocks/>
          </p:cNvSpPr>
          <p:nvPr/>
        </p:nvSpPr>
        <p:spPr bwMode="auto">
          <a:xfrm>
            <a:off x="-10889" y="1697823"/>
            <a:ext cx="2410164" cy="1327128"/>
          </a:xfrm>
          <a:custGeom>
            <a:avLst/>
            <a:gdLst>
              <a:gd name="T0" fmla="*/ 3795 w 5006"/>
              <a:gd name="T1" fmla="*/ 0 h 2065"/>
              <a:gd name="T2" fmla="*/ 3340 w 5006"/>
              <a:gd name="T3" fmla="*/ 0 h 2065"/>
              <a:gd name="T4" fmla="*/ 2201 w 5006"/>
              <a:gd name="T5" fmla="*/ 0 h 2065"/>
              <a:gd name="T6" fmla="*/ 0 w 5006"/>
              <a:gd name="T7" fmla="*/ 0 h 2065"/>
              <a:gd name="T8" fmla="*/ 0 w 5006"/>
              <a:gd name="T9" fmla="*/ 2065 h 2065"/>
              <a:gd name="T10" fmla="*/ 2201 w 5006"/>
              <a:gd name="T11" fmla="*/ 2065 h 2065"/>
              <a:gd name="T12" fmla="*/ 3340 w 5006"/>
              <a:gd name="T13" fmla="*/ 2065 h 2065"/>
              <a:gd name="T14" fmla="*/ 3795 w 5006"/>
              <a:gd name="T15" fmla="*/ 2065 h 2065"/>
              <a:gd name="T16" fmla="*/ 5006 w 5006"/>
              <a:gd name="T17" fmla="*/ 1033 h 2065"/>
              <a:gd name="T18" fmla="*/ 5006 w 5006"/>
              <a:gd name="T19" fmla="*/ 1033 h 2065"/>
              <a:gd name="T20" fmla="*/ 3795 w 5006"/>
              <a:gd name="T21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06" h="2065">
                <a:moveTo>
                  <a:pt x="3795" y="0"/>
                </a:moveTo>
                <a:cubicBezTo>
                  <a:pt x="3340" y="0"/>
                  <a:pt x="3340" y="0"/>
                  <a:pt x="3340" y="0"/>
                </a:cubicBezTo>
                <a:cubicBezTo>
                  <a:pt x="2201" y="0"/>
                  <a:pt x="2201" y="0"/>
                  <a:pt x="220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65"/>
                  <a:pt x="0" y="2065"/>
                  <a:pt x="0" y="2065"/>
                </a:cubicBezTo>
                <a:cubicBezTo>
                  <a:pt x="2201" y="2065"/>
                  <a:pt x="2201" y="2065"/>
                  <a:pt x="2201" y="2065"/>
                </a:cubicBezTo>
                <a:cubicBezTo>
                  <a:pt x="3340" y="2065"/>
                  <a:pt x="3340" y="2065"/>
                  <a:pt x="3340" y="2065"/>
                </a:cubicBezTo>
                <a:cubicBezTo>
                  <a:pt x="3795" y="2065"/>
                  <a:pt x="3795" y="2065"/>
                  <a:pt x="3795" y="2065"/>
                </a:cubicBezTo>
                <a:cubicBezTo>
                  <a:pt x="4363" y="2065"/>
                  <a:pt x="4776" y="1479"/>
                  <a:pt x="5006" y="1033"/>
                </a:cubicBezTo>
                <a:cubicBezTo>
                  <a:pt x="5006" y="1033"/>
                  <a:pt x="5006" y="1033"/>
                  <a:pt x="5006" y="1033"/>
                </a:cubicBezTo>
                <a:cubicBezTo>
                  <a:pt x="4744" y="574"/>
                  <a:pt x="4266" y="0"/>
                  <a:pt x="3795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4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4B23A04D-EE8A-4383-B868-C82F711EE31E}"/>
              </a:ext>
            </a:extLst>
          </p:cNvPr>
          <p:cNvSpPr>
            <a:spLocks/>
          </p:cNvSpPr>
          <p:nvPr/>
        </p:nvSpPr>
        <p:spPr bwMode="auto">
          <a:xfrm>
            <a:off x="2267471" y="1697823"/>
            <a:ext cx="2293657" cy="1327128"/>
          </a:xfrm>
          <a:custGeom>
            <a:avLst/>
            <a:gdLst>
              <a:gd name="T0" fmla="*/ 3553 w 4764"/>
              <a:gd name="T1" fmla="*/ 0 h 2065"/>
              <a:gd name="T2" fmla="*/ 3098 w 4764"/>
              <a:gd name="T3" fmla="*/ 0 h 2065"/>
              <a:gd name="T4" fmla="*/ 1959 w 4764"/>
              <a:gd name="T5" fmla="*/ 0 h 2065"/>
              <a:gd name="T6" fmla="*/ 1505 w 4764"/>
              <a:gd name="T7" fmla="*/ 0 h 2065"/>
              <a:gd name="T8" fmla="*/ 299 w 4764"/>
              <a:gd name="T9" fmla="*/ 1023 h 2065"/>
              <a:gd name="T10" fmla="*/ 0 w 4764"/>
              <a:gd name="T11" fmla="*/ 1428 h 2065"/>
              <a:gd name="T12" fmla="*/ 361 w 4764"/>
              <a:gd name="T13" fmla="*/ 1322 h 2065"/>
              <a:gd name="T14" fmla="*/ 927 w 4764"/>
              <a:gd name="T15" fmla="*/ 1852 h 2065"/>
              <a:gd name="T16" fmla="*/ 1505 w 4764"/>
              <a:gd name="T17" fmla="*/ 2065 h 2065"/>
              <a:gd name="T18" fmla="*/ 1959 w 4764"/>
              <a:gd name="T19" fmla="*/ 2065 h 2065"/>
              <a:gd name="T20" fmla="*/ 3098 w 4764"/>
              <a:gd name="T21" fmla="*/ 2065 h 2065"/>
              <a:gd name="T22" fmla="*/ 3553 w 4764"/>
              <a:gd name="T23" fmla="*/ 2065 h 2065"/>
              <a:gd name="T24" fmla="*/ 4764 w 4764"/>
              <a:gd name="T25" fmla="*/ 1033 h 2065"/>
              <a:gd name="T26" fmla="*/ 4764 w 4764"/>
              <a:gd name="T27" fmla="*/ 1033 h 2065"/>
              <a:gd name="T28" fmla="*/ 3553 w 4764"/>
              <a:gd name="T29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4" h="2065">
                <a:moveTo>
                  <a:pt x="3553" y="0"/>
                </a:moveTo>
                <a:cubicBezTo>
                  <a:pt x="3098" y="0"/>
                  <a:pt x="3098" y="0"/>
                  <a:pt x="3098" y="0"/>
                </a:cubicBez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1" y="566"/>
                  <a:pt x="299" y="1023"/>
                </a:cubicBezTo>
                <a:cubicBezTo>
                  <a:pt x="183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6" y="1981"/>
                  <a:pt x="1289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3553" y="2065"/>
                  <a:pt x="3553" y="2065"/>
                  <a:pt x="3553" y="2065"/>
                </a:cubicBezTo>
                <a:cubicBezTo>
                  <a:pt x="4121" y="2065"/>
                  <a:pt x="4535" y="1479"/>
                  <a:pt x="4764" y="1033"/>
                </a:cubicBezTo>
                <a:cubicBezTo>
                  <a:pt x="4764" y="1033"/>
                  <a:pt x="4764" y="1033"/>
                  <a:pt x="4764" y="1033"/>
                </a:cubicBezTo>
                <a:cubicBezTo>
                  <a:pt x="4503" y="574"/>
                  <a:pt x="4025" y="0"/>
                  <a:pt x="3553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3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466D5744-AE88-4332-8C75-3E6E29C483E3}"/>
              </a:ext>
            </a:extLst>
          </p:cNvPr>
          <p:cNvSpPr>
            <a:spLocks/>
          </p:cNvSpPr>
          <p:nvPr/>
        </p:nvSpPr>
        <p:spPr bwMode="auto">
          <a:xfrm>
            <a:off x="4415466" y="1697823"/>
            <a:ext cx="2293657" cy="1327128"/>
          </a:xfrm>
          <a:custGeom>
            <a:avLst/>
            <a:gdLst>
              <a:gd name="T0" fmla="*/ 3553 w 4764"/>
              <a:gd name="T1" fmla="*/ 0 h 2065"/>
              <a:gd name="T2" fmla="*/ 3098 w 4764"/>
              <a:gd name="T3" fmla="*/ 0 h 2065"/>
              <a:gd name="T4" fmla="*/ 1959 w 4764"/>
              <a:gd name="T5" fmla="*/ 0 h 2065"/>
              <a:gd name="T6" fmla="*/ 1505 w 4764"/>
              <a:gd name="T7" fmla="*/ 0 h 2065"/>
              <a:gd name="T8" fmla="*/ 299 w 4764"/>
              <a:gd name="T9" fmla="*/ 1023 h 2065"/>
              <a:gd name="T10" fmla="*/ 0 w 4764"/>
              <a:gd name="T11" fmla="*/ 1428 h 2065"/>
              <a:gd name="T12" fmla="*/ 361 w 4764"/>
              <a:gd name="T13" fmla="*/ 1322 h 2065"/>
              <a:gd name="T14" fmla="*/ 927 w 4764"/>
              <a:gd name="T15" fmla="*/ 1852 h 2065"/>
              <a:gd name="T16" fmla="*/ 1505 w 4764"/>
              <a:gd name="T17" fmla="*/ 2065 h 2065"/>
              <a:gd name="T18" fmla="*/ 1959 w 4764"/>
              <a:gd name="T19" fmla="*/ 2065 h 2065"/>
              <a:gd name="T20" fmla="*/ 3098 w 4764"/>
              <a:gd name="T21" fmla="*/ 2065 h 2065"/>
              <a:gd name="T22" fmla="*/ 3553 w 4764"/>
              <a:gd name="T23" fmla="*/ 2065 h 2065"/>
              <a:gd name="T24" fmla="*/ 4764 w 4764"/>
              <a:gd name="T25" fmla="*/ 1033 h 2065"/>
              <a:gd name="T26" fmla="*/ 4764 w 4764"/>
              <a:gd name="T27" fmla="*/ 1033 h 2065"/>
              <a:gd name="T28" fmla="*/ 3553 w 4764"/>
              <a:gd name="T29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4" h="2065">
                <a:moveTo>
                  <a:pt x="3553" y="0"/>
                </a:moveTo>
                <a:cubicBezTo>
                  <a:pt x="3098" y="0"/>
                  <a:pt x="3098" y="0"/>
                  <a:pt x="3098" y="0"/>
                </a:cubicBez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2" y="566"/>
                  <a:pt x="299" y="1023"/>
                </a:cubicBezTo>
                <a:cubicBezTo>
                  <a:pt x="184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7" y="1981"/>
                  <a:pt x="1290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3553" y="2065"/>
                  <a:pt x="3553" y="2065"/>
                  <a:pt x="3553" y="2065"/>
                </a:cubicBezTo>
                <a:cubicBezTo>
                  <a:pt x="4121" y="2065"/>
                  <a:pt x="4535" y="1479"/>
                  <a:pt x="4764" y="1033"/>
                </a:cubicBezTo>
                <a:cubicBezTo>
                  <a:pt x="4764" y="1033"/>
                  <a:pt x="4764" y="1033"/>
                  <a:pt x="4764" y="1033"/>
                </a:cubicBezTo>
                <a:cubicBezTo>
                  <a:pt x="4503" y="574"/>
                  <a:pt x="4025" y="0"/>
                  <a:pt x="3553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2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490C55DC-5792-4D84-B13E-2D4FE23E7140}"/>
              </a:ext>
            </a:extLst>
          </p:cNvPr>
          <p:cNvSpPr>
            <a:spLocks/>
          </p:cNvSpPr>
          <p:nvPr/>
        </p:nvSpPr>
        <p:spPr bwMode="auto">
          <a:xfrm>
            <a:off x="1724947" y="1628800"/>
            <a:ext cx="1347480" cy="1487136"/>
          </a:xfrm>
          <a:custGeom>
            <a:avLst/>
            <a:gdLst>
              <a:gd name="T0" fmla="*/ 2799 w 2799"/>
              <a:gd name="T1" fmla="*/ 108 h 2326"/>
              <a:gd name="T2" fmla="*/ 1658 w 2799"/>
              <a:gd name="T3" fmla="*/ 675 h 2326"/>
              <a:gd name="T4" fmla="*/ 0 w 2799"/>
              <a:gd name="T5" fmla="*/ 2173 h 2326"/>
              <a:gd name="T6" fmla="*/ 1400 w 2799"/>
              <a:gd name="T7" fmla="*/ 1389 h 2326"/>
              <a:gd name="T8" fmla="*/ 2799 w 2799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9" h="2326">
                <a:moveTo>
                  <a:pt x="2799" y="108"/>
                </a:moveTo>
                <a:cubicBezTo>
                  <a:pt x="2799" y="108"/>
                  <a:pt x="2219" y="0"/>
                  <a:pt x="1658" y="675"/>
                </a:cubicBezTo>
                <a:cubicBezTo>
                  <a:pt x="1097" y="1351"/>
                  <a:pt x="765" y="2078"/>
                  <a:pt x="0" y="2173"/>
                </a:cubicBezTo>
                <a:cubicBezTo>
                  <a:pt x="0" y="2173"/>
                  <a:pt x="723" y="2326"/>
                  <a:pt x="1400" y="1389"/>
                </a:cubicBezTo>
                <a:cubicBezTo>
                  <a:pt x="2083" y="444"/>
                  <a:pt x="2156" y="252"/>
                  <a:pt x="2799" y="1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A771D842-539C-4976-8E19-355843FFA369}"/>
              </a:ext>
            </a:extLst>
          </p:cNvPr>
          <p:cNvSpPr>
            <a:spLocks/>
          </p:cNvSpPr>
          <p:nvPr/>
        </p:nvSpPr>
        <p:spPr bwMode="auto">
          <a:xfrm>
            <a:off x="3872943" y="1628800"/>
            <a:ext cx="1348079" cy="1487136"/>
          </a:xfrm>
          <a:custGeom>
            <a:avLst/>
            <a:gdLst>
              <a:gd name="T0" fmla="*/ 2798 w 2798"/>
              <a:gd name="T1" fmla="*/ 108 h 2326"/>
              <a:gd name="T2" fmla="*/ 1657 w 2798"/>
              <a:gd name="T3" fmla="*/ 675 h 2326"/>
              <a:gd name="T4" fmla="*/ 0 w 2798"/>
              <a:gd name="T5" fmla="*/ 2173 h 2326"/>
              <a:gd name="T6" fmla="*/ 1399 w 2798"/>
              <a:gd name="T7" fmla="*/ 1389 h 2326"/>
              <a:gd name="T8" fmla="*/ 2798 w 2798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8" h="2326">
                <a:moveTo>
                  <a:pt x="2798" y="108"/>
                </a:moveTo>
                <a:cubicBezTo>
                  <a:pt x="2798" y="108"/>
                  <a:pt x="2218" y="0"/>
                  <a:pt x="1657" y="675"/>
                </a:cubicBezTo>
                <a:cubicBezTo>
                  <a:pt x="1096" y="1351"/>
                  <a:pt x="765" y="2078"/>
                  <a:pt x="0" y="2173"/>
                </a:cubicBezTo>
                <a:cubicBezTo>
                  <a:pt x="0" y="2173"/>
                  <a:pt x="722" y="2326"/>
                  <a:pt x="1399" y="1389"/>
                </a:cubicBezTo>
                <a:cubicBezTo>
                  <a:pt x="2082" y="444"/>
                  <a:pt x="2155" y="252"/>
                  <a:pt x="2798" y="1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EC485838-7D40-4ED6-8C92-0F240CBC1114}"/>
              </a:ext>
            </a:extLst>
          </p:cNvPr>
          <p:cNvSpPr>
            <a:spLocks/>
          </p:cNvSpPr>
          <p:nvPr/>
        </p:nvSpPr>
        <p:spPr bwMode="auto">
          <a:xfrm>
            <a:off x="6050092" y="1628800"/>
            <a:ext cx="1347480" cy="1487136"/>
          </a:xfrm>
          <a:custGeom>
            <a:avLst/>
            <a:gdLst>
              <a:gd name="T0" fmla="*/ 2798 w 2798"/>
              <a:gd name="T1" fmla="*/ 108 h 2326"/>
              <a:gd name="T2" fmla="*/ 1657 w 2798"/>
              <a:gd name="T3" fmla="*/ 675 h 2326"/>
              <a:gd name="T4" fmla="*/ 0 w 2798"/>
              <a:gd name="T5" fmla="*/ 2173 h 2326"/>
              <a:gd name="T6" fmla="*/ 1399 w 2798"/>
              <a:gd name="T7" fmla="*/ 1389 h 2326"/>
              <a:gd name="T8" fmla="*/ 2798 w 2798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8" h="2326">
                <a:moveTo>
                  <a:pt x="2798" y="108"/>
                </a:moveTo>
                <a:cubicBezTo>
                  <a:pt x="2798" y="108"/>
                  <a:pt x="2218" y="0"/>
                  <a:pt x="1657" y="675"/>
                </a:cubicBezTo>
                <a:cubicBezTo>
                  <a:pt x="1096" y="1351"/>
                  <a:pt x="765" y="2078"/>
                  <a:pt x="0" y="2173"/>
                </a:cubicBezTo>
                <a:cubicBezTo>
                  <a:pt x="0" y="2173"/>
                  <a:pt x="722" y="2326"/>
                  <a:pt x="1399" y="1389"/>
                </a:cubicBezTo>
                <a:cubicBezTo>
                  <a:pt x="2082" y="444"/>
                  <a:pt x="2155" y="252"/>
                  <a:pt x="2798" y="10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78" y="692696"/>
            <a:ext cx="8229600" cy="711081"/>
          </a:xfrm>
        </p:spPr>
        <p:txBody>
          <a:bodyPr/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 درجة إنتاج </a:t>
            </a: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المبادرات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/>
            </a:r>
            <a:br>
              <a:rPr lang="en-US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فضاء المشاركة </a:t>
            </a: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الديمقراطية</a:t>
            </a:r>
            <a:r>
              <a:rPr lang="ar-MA" sz="2500" b="1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ar-MA" sz="25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بني درار</a:t>
            </a:r>
            <a:endParaRPr lang="en-IN" sz="2500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8CE17EA-EC55-48A6-A54D-778938984D5E}"/>
              </a:ext>
            </a:extLst>
          </p:cNvPr>
          <p:cNvSpPr txBox="1"/>
          <p:nvPr/>
        </p:nvSpPr>
        <p:spPr>
          <a:xfrm>
            <a:off x="7626566" y="1977212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b="1" i="1" dirty="0">
                <a:solidFill>
                  <a:prstClr val="black"/>
                </a:solidFill>
                <a:latin typeface="Lucida Sans Unicode"/>
              </a:rPr>
              <a:t> 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1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33BE606-74F5-4E45-96DE-E6A56C0CF691}"/>
              </a:ext>
            </a:extLst>
          </p:cNvPr>
          <p:cNvSpPr txBox="1"/>
          <p:nvPr/>
        </p:nvSpPr>
        <p:spPr>
          <a:xfrm>
            <a:off x="7397572" y="4790184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096817E-48EE-44C2-A7EE-1FAD0AFBCA1A}"/>
              </a:ext>
            </a:extLst>
          </p:cNvPr>
          <p:cNvSpPr/>
          <p:nvPr/>
        </p:nvSpPr>
        <p:spPr>
          <a:xfrm>
            <a:off x="7430297" y="5436512"/>
            <a:ext cx="161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 إيداع  المبادرة لدى الجماعة بتاريخ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نونبر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2017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CFCB28D-9F3A-4B31-8C28-2771DCEF2194}"/>
              </a:ext>
            </a:extLst>
          </p:cNvPr>
          <p:cNvSpPr txBox="1"/>
          <p:nvPr/>
        </p:nvSpPr>
        <p:spPr>
          <a:xfrm>
            <a:off x="4849281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88F0BE48-2168-4942-8DD5-E7DBA0EF3090}"/>
              </a:ext>
            </a:extLst>
          </p:cNvPr>
          <p:cNvSpPr/>
          <p:nvPr/>
        </p:nvSpPr>
        <p:spPr>
          <a:xfrm>
            <a:off x="4892839" y="5436513"/>
            <a:ext cx="161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الجماعة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بتاريخ         أبريل 2019</a:t>
            </a:r>
            <a:endParaRPr lang="en-IN" sz="1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0FC96A5-BB70-49A0-82C5-EB2F132341F3}"/>
              </a:ext>
            </a:extLst>
          </p:cNvPr>
          <p:cNvSpPr txBox="1"/>
          <p:nvPr/>
        </p:nvSpPr>
        <p:spPr>
          <a:xfrm>
            <a:off x="2649794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E6B6BD6-8792-42C0-A227-AC8F1B5F7F5E}"/>
              </a:ext>
            </a:extLst>
          </p:cNvPr>
          <p:cNvSpPr txBox="1"/>
          <p:nvPr/>
        </p:nvSpPr>
        <p:spPr>
          <a:xfrm>
            <a:off x="509178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1777" y="3179102"/>
            <a:ext cx="1973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 تقديم عريضة حول احداث المساحات الخضراء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715393" y="3209005"/>
            <a:ext cx="1973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جلسة حوار متعدد الاطراف </a:t>
            </a:r>
            <a:r>
              <a:rPr lang="ar-SA" dirty="0" smtClean="0">
                <a:solidFill>
                  <a:prstClr val="black"/>
                </a:solidFill>
              </a:rPr>
              <a:t>حول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ar-MA" dirty="0">
                <a:solidFill>
                  <a:prstClr val="black"/>
                </a:solidFill>
              </a:rPr>
              <a:t>  </a:t>
            </a:r>
            <a:r>
              <a:rPr lang="ar-MA" dirty="0" smtClean="0">
                <a:solidFill>
                  <a:prstClr val="black"/>
                </a:solidFill>
              </a:rPr>
              <a:t>إدخال </a:t>
            </a:r>
            <a:r>
              <a:rPr lang="ar-MA" dirty="0">
                <a:solidFill>
                  <a:prstClr val="black"/>
                </a:solidFill>
              </a:rPr>
              <a:t>الكهرباء </a:t>
            </a:r>
            <a:r>
              <a:rPr lang="ar-MA" dirty="0" smtClean="0">
                <a:solidFill>
                  <a:prstClr val="black"/>
                </a:solidFill>
              </a:rPr>
              <a:t>للأحياء </a:t>
            </a:r>
            <a:r>
              <a:rPr lang="ar-MA" dirty="0">
                <a:solidFill>
                  <a:prstClr val="black"/>
                </a:solidFill>
              </a:rPr>
              <a:t>الهامشية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2900" y="5457466"/>
            <a:ext cx="1535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الجماعة بتاريخ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مارس 2019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06" y="5457466"/>
            <a:ext cx="1714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الجماعة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بتاريخ</a:t>
            </a:r>
            <a:r>
              <a:rPr lang="ar-M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     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13</a:t>
            </a:r>
            <a:r>
              <a:rPr lang="ar-M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يونيو 2019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 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08661" y="3234364"/>
            <a:ext cx="19734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جلسة حوار متعدد الاطراف تزويد الساكنة بالماء الصالح للشرب و الكهرباء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922" y="3259406"/>
            <a:ext cx="1973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عقد جلسة عمومية لتقديم حصيلة نصف الولاية </a:t>
            </a:r>
          </a:p>
        </p:txBody>
      </p:sp>
    </p:spTree>
    <p:extLst>
      <p:ext uri="{BB962C8B-B14F-4D97-AF65-F5344CB8AC3E}">
        <p14:creationId xmlns:p14="http://schemas.microsoft.com/office/powerpoint/2010/main" val="4727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EC1BA5A9-5E1E-42AD-86BC-4EED6E18445C}"/>
              </a:ext>
            </a:extLst>
          </p:cNvPr>
          <p:cNvSpPr>
            <a:spLocks/>
          </p:cNvSpPr>
          <p:nvPr/>
        </p:nvSpPr>
        <p:spPr bwMode="auto">
          <a:xfrm>
            <a:off x="6606906" y="1697823"/>
            <a:ext cx="2551384" cy="1327128"/>
          </a:xfrm>
          <a:custGeom>
            <a:avLst/>
            <a:gdLst>
              <a:gd name="T0" fmla="*/ 3098 w 5299"/>
              <a:gd name="T1" fmla="*/ 0 h 2065"/>
              <a:gd name="T2" fmla="*/ 1959 w 5299"/>
              <a:gd name="T3" fmla="*/ 0 h 2065"/>
              <a:gd name="T4" fmla="*/ 1505 w 5299"/>
              <a:gd name="T5" fmla="*/ 0 h 2065"/>
              <a:gd name="T6" fmla="*/ 299 w 5299"/>
              <a:gd name="T7" fmla="*/ 1023 h 2065"/>
              <a:gd name="T8" fmla="*/ 0 w 5299"/>
              <a:gd name="T9" fmla="*/ 1428 h 2065"/>
              <a:gd name="T10" fmla="*/ 361 w 5299"/>
              <a:gd name="T11" fmla="*/ 1322 h 2065"/>
              <a:gd name="T12" fmla="*/ 927 w 5299"/>
              <a:gd name="T13" fmla="*/ 1852 h 2065"/>
              <a:gd name="T14" fmla="*/ 1505 w 5299"/>
              <a:gd name="T15" fmla="*/ 2065 h 2065"/>
              <a:gd name="T16" fmla="*/ 1959 w 5299"/>
              <a:gd name="T17" fmla="*/ 2065 h 2065"/>
              <a:gd name="T18" fmla="*/ 3098 w 5299"/>
              <a:gd name="T19" fmla="*/ 2065 h 2065"/>
              <a:gd name="T20" fmla="*/ 5299 w 5299"/>
              <a:gd name="T21" fmla="*/ 2065 h 2065"/>
              <a:gd name="T22" fmla="*/ 5299 w 5299"/>
              <a:gd name="T23" fmla="*/ 0 h 2065"/>
              <a:gd name="T24" fmla="*/ 3098 w 5299"/>
              <a:gd name="T25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99" h="2065">
                <a:moveTo>
                  <a:pt x="3098" y="0"/>
                </a:move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2" y="566"/>
                  <a:pt x="299" y="1023"/>
                </a:cubicBezTo>
                <a:cubicBezTo>
                  <a:pt x="184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7" y="1981"/>
                  <a:pt x="1290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5299" y="2065"/>
                  <a:pt x="5299" y="2065"/>
                  <a:pt x="5299" y="2065"/>
                </a:cubicBezTo>
                <a:cubicBezTo>
                  <a:pt x="5299" y="0"/>
                  <a:pt x="5299" y="0"/>
                  <a:pt x="5299" y="0"/>
                </a:cubicBezTo>
                <a:lnTo>
                  <a:pt x="309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F2180F9D-0D82-44B0-BBF4-3368A6A2DF62}"/>
              </a:ext>
            </a:extLst>
          </p:cNvPr>
          <p:cNvSpPr>
            <a:spLocks/>
          </p:cNvSpPr>
          <p:nvPr/>
        </p:nvSpPr>
        <p:spPr bwMode="auto">
          <a:xfrm>
            <a:off x="-10889" y="1697823"/>
            <a:ext cx="2410164" cy="1327128"/>
          </a:xfrm>
          <a:custGeom>
            <a:avLst/>
            <a:gdLst>
              <a:gd name="T0" fmla="*/ 3795 w 5006"/>
              <a:gd name="T1" fmla="*/ 0 h 2065"/>
              <a:gd name="T2" fmla="*/ 3340 w 5006"/>
              <a:gd name="T3" fmla="*/ 0 h 2065"/>
              <a:gd name="T4" fmla="*/ 2201 w 5006"/>
              <a:gd name="T5" fmla="*/ 0 h 2065"/>
              <a:gd name="T6" fmla="*/ 0 w 5006"/>
              <a:gd name="T7" fmla="*/ 0 h 2065"/>
              <a:gd name="T8" fmla="*/ 0 w 5006"/>
              <a:gd name="T9" fmla="*/ 2065 h 2065"/>
              <a:gd name="T10" fmla="*/ 2201 w 5006"/>
              <a:gd name="T11" fmla="*/ 2065 h 2065"/>
              <a:gd name="T12" fmla="*/ 3340 w 5006"/>
              <a:gd name="T13" fmla="*/ 2065 h 2065"/>
              <a:gd name="T14" fmla="*/ 3795 w 5006"/>
              <a:gd name="T15" fmla="*/ 2065 h 2065"/>
              <a:gd name="T16" fmla="*/ 5006 w 5006"/>
              <a:gd name="T17" fmla="*/ 1033 h 2065"/>
              <a:gd name="T18" fmla="*/ 5006 w 5006"/>
              <a:gd name="T19" fmla="*/ 1033 h 2065"/>
              <a:gd name="T20" fmla="*/ 3795 w 5006"/>
              <a:gd name="T21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06" h="2065">
                <a:moveTo>
                  <a:pt x="3795" y="0"/>
                </a:moveTo>
                <a:cubicBezTo>
                  <a:pt x="3340" y="0"/>
                  <a:pt x="3340" y="0"/>
                  <a:pt x="3340" y="0"/>
                </a:cubicBezTo>
                <a:cubicBezTo>
                  <a:pt x="2201" y="0"/>
                  <a:pt x="2201" y="0"/>
                  <a:pt x="220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65"/>
                  <a:pt x="0" y="2065"/>
                  <a:pt x="0" y="2065"/>
                </a:cubicBezTo>
                <a:cubicBezTo>
                  <a:pt x="2201" y="2065"/>
                  <a:pt x="2201" y="2065"/>
                  <a:pt x="2201" y="2065"/>
                </a:cubicBezTo>
                <a:cubicBezTo>
                  <a:pt x="3340" y="2065"/>
                  <a:pt x="3340" y="2065"/>
                  <a:pt x="3340" y="2065"/>
                </a:cubicBezTo>
                <a:cubicBezTo>
                  <a:pt x="3795" y="2065"/>
                  <a:pt x="3795" y="2065"/>
                  <a:pt x="3795" y="2065"/>
                </a:cubicBezTo>
                <a:cubicBezTo>
                  <a:pt x="4363" y="2065"/>
                  <a:pt x="4776" y="1479"/>
                  <a:pt x="5006" y="1033"/>
                </a:cubicBezTo>
                <a:cubicBezTo>
                  <a:pt x="5006" y="1033"/>
                  <a:pt x="5006" y="1033"/>
                  <a:pt x="5006" y="1033"/>
                </a:cubicBezTo>
                <a:cubicBezTo>
                  <a:pt x="4744" y="574"/>
                  <a:pt x="4266" y="0"/>
                  <a:pt x="3795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4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4B23A04D-EE8A-4383-B868-C82F711EE31E}"/>
              </a:ext>
            </a:extLst>
          </p:cNvPr>
          <p:cNvSpPr>
            <a:spLocks/>
          </p:cNvSpPr>
          <p:nvPr/>
        </p:nvSpPr>
        <p:spPr bwMode="auto">
          <a:xfrm>
            <a:off x="2267471" y="1697823"/>
            <a:ext cx="2293657" cy="1327128"/>
          </a:xfrm>
          <a:custGeom>
            <a:avLst/>
            <a:gdLst>
              <a:gd name="T0" fmla="*/ 3553 w 4764"/>
              <a:gd name="T1" fmla="*/ 0 h 2065"/>
              <a:gd name="T2" fmla="*/ 3098 w 4764"/>
              <a:gd name="T3" fmla="*/ 0 h 2065"/>
              <a:gd name="T4" fmla="*/ 1959 w 4764"/>
              <a:gd name="T5" fmla="*/ 0 h 2065"/>
              <a:gd name="T6" fmla="*/ 1505 w 4764"/>
              <a:gd name="T7" fmla="*/ 0 h 2065"/>
              <a:gd name="T8" fmla="*/ 299 w 4764"/>
              <a:gd name="T9" fmla="*/ 1023 h 2065"/>
              <a:gd name="T10" fmla="*/ 0 w 4764"/>
              <a:gd name="T11" fmla="*/ 1428 h 2065"/>
              <a:gd name="T12" fmla="*/ 361 w 4764"/>
              <a:gd name="T13" fmla="*/ 1322 h 2065"/>
              <a:gd name="T14" fmla="*/ 927 w 4764"/>
              <a:gd name="T15" fmla="*/ 1852 h 2065"/>
              <a:gd name="T16" fmla="*/ 1505 w 4764"/>
              <a:gd name="T17" fmla="*/ 2065 h 2065"/>
              <a:gd name="T18" fmla="*/ 1959 w 4764"/>
              <a:gd name="T19" fmla="*/ 2065 h 2065"/>
              <a:gd name="T20" fmla="*/ 3098 w 4764"/>
              <a:gd name="T21" fmla="*/ 2065 h 2065"/>
              <a:gd name="T22" fmla="*/ 3553 w 4764"/>
              <a:gd name="T23" fmla="*/ 2065 h 2065"/>
              <a:gd name="T24" fmla="*/ 4764 w 4764"/>
              <a:gd name="T25" fmla="*/ 1033 h 2065"/>
              <a:gd name="T26" fmla="*/ 4764 w 4764"/>
              <a:gd name="T27" fmla="*/ 1033 h 2065"/>
              <a:gd name="T28" fmla="*/ 3553 w 4764"/>
              <a:gd name="T29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4" h="2065">
                <a:moveTo>
                  <a:pt x="3553" y="0"/>
                </a:moveTo>
                <a:cubicBezTo>
                  <a:pt x="3098" y="0"/>
                  <a:pt x="3098" y="0"/>
                  <a:pt x="3098" y="0"/>
                </a:cubicBez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1" y="566"/>
                  <a:pt x="299" y="1023"/>
                </a:cubicBezTo>
                <a:cubicBezTo>
                  <a:pt x="183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6" y="1981"/>
                  <a:pt x="1289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3553" y="2065"/>
                  <a:pt x="3553" y="2065"/>
                  <a:pt x="3553" y="2065"/>
                </a:cubicBezTo>
                <a:cubicBezTo>
                  <a:pt x="4121" y="2065"/>
                  <a:pt x="4535" y="1479"/>
                  <a:pt x="4764" y="1033"/>
                </a:cubicBezTo>
                <a:cubicBezTo>
                  <a:pt x="4764" y="1033"/>
                  <a:pt x="4764" y="1033"/>
                  <a:pt x="4764" y="1033"/>
                </a:cubicBezTo>
                <a:cubicBezTo>
                  <a:pt x="4503" y="574"/>
                  <a:pt x="4025" y="0"/>
                  <a:pt x="3553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3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466D5744-AE88-4332-8C75-3E6E29C483E3}"/>
              </a:ext>
            </a:extLst>
          </p:cNvPr>
          <p:cNvSpPr>
            <a:spLocks/>
          </p:cNvSpPr>
          <p:nvPr/>
        </p:nvSpPr>
        <p:spPr bwMode="auto">
          <a:xfrm>
            <a:off x="4415466" y="1697823"/>
            <a:ext cx="2293657" cy="1327128"/>
          </a:xfrm>
          <a:custGeom>
            <a:avLst/>
            <a:gdLst>
              <a:gd name="T0" fmla="*/ 3553 w 4764"/>
              <a:gd name="T1" fmla="*/ 0 h 2065"/>
              <a:gd name="T2" fmla="*/ 3098 w 4764"/>
              <a:gd name="T3" fmla="*/ 0 h 2065"/>
              <a:gd name="T4" fmla="*/ 1959 w 4764"/>
              <a:gd name="T5" fmla="*/ 0 h 2065"/>
              <a:gd name="T6" fmla="*/ 1505 w 4764"/>
              <a:gd name="T7" fmla="*/ 0 h 2065"/>
              <a:gd name="T8" fmla="*/ 299 w 4764"/>
              <a:gd name="T9" fmla="*/ 1023 h 2065"/>
              <a:gd name="T10" fmla="*/ 0 w 4764"/>
              <a:gd name="T11" fmla="*/ 1428 h 2065"/>
              <a:gd name="T12" fmla="*/ 361 w 4764"/>
              <a:gd name="T13" fmla="*/ 1322 h 2065"/>
              <a:gd name="T14" fmla="*/ 927 w 4764"/>
              <a:gd name="T15" fmla="*/ 1852 h 2065"/>
              <a:gd name="T16" fmla="*/ 1505 w 4764"/>
              <a:gd name="T17" fmla="*/ 2065 h 2065"/>
              <a:gd name="T18" fmla="*/ 1959 w 4764"/>
              <a:gd name="T19" fmla="*/ 2065 h 2065"/>
              <a:gd name="T20" fmla="*/ 3098 w 4764"/>
              <a:gd name="T21" fmla="*/ 2065 h 2065"/>
              <a:gd name="T22" fmla="*/ 3553 w 4764"/>
              <a:gd name="T23" fmla="*/ 2065 h 2065"/>
              <a:gd name="T24" fmla="*/ 4764 w 4764"/>
              <a:gd name="T25" fmla="*/ 1033 h 2065"/>
              <a:gd name="T26" fmla="*/ 4764 w 4764"/>
              <a:gd name="T27" fmla="*/ 1033 h 2065"/>
              <a:gd name="T28" fmla="*/ 3553 w 4764"/>
              <a:gd name="T29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4" h="2065">
                <a:moveTo>
                  <a:pt x="3553" y="0"/>
                </a:moveTo>
                <a:cubicBezTo>
                  <a:pt x="3098" y="0"/>
                  <a:pt x="3098" y="0"/>
                  <a:pt x="3098" y="0"/>
                </a:cubicBezTo>
                <a:cubicBezTo>
                  <a:pt x="1959" y="0"/>
                  <a:pt x="1959" y="0"/>
                  <a:pt x="1959" y="0"/>
                </a:cubicBezTo>
                <a:cubicBezTo>
                  <a:pt x="1505" y="0"/>
                  <a:pt x="1505" y="0"/>
                  <a:pt x="1505" y="0"/>
                </a:cubicBezTo>
                <a:cubicBezTo>
                  <a:pt x="1036" y="0"/>
                  <a:pt x="562" y="566"/>
                  <a:pt x="299" y="1023"/>
                </a:cubicBezTo>
                <a:cubicBezTo>
                  <a:pt x="184" y="1142"/>
                  <a:pt x="67" y="1285"/>
                  <a:pt x="0" y="1428"/>
                </a:cubicBezTo>
                <a:cubicBezTo>
                  <a:pt x="0" y="1428"/>
                  <a:pt x="221" y="1317"/>
                  <a:pt x="361" y="1322"/>
                </a:cubicBezTo>
                <a:cubicBezTo>
                  <a:pt x="463" y="1325"/>
                  <a:pt x="644" y="1660"/>
                  <a:pt x="927" y="1852"/>
                </a:cubicBezTo>
                <a:cubicBezTo>
                  <a:pt x="1097" y="1981"/>
                  <a:pt x="1290" y="2065"/>
                  <a:pt x="1505" y="2065"/>
                </a:cubicBezTo>
                <a:cubicBezTo>
                  <a:pt x="1959" y="2065"/>
                  <a:pt x="1959" y="2065"/>
                  <a:pt x="1959" y="2065"/>
                </a:cubicBezTo>
                <a:cubicBezTo>
                  <a:pt x="3098" y="2065"/>
                  <a:pt x="3098" y="2065"/>
                  <a:pt x="3098" y="2065"/>
                </a:cubicBezTo>
                <a:cubicBezTo>
                  <a:pt x="3553" y="2065"/>
                  <a:pt x="3553" y="2065"/>
                  <a:pt x="3553" y="2065"/>
                </a:cubicBezTo>
                <a:cubicBezTo>
                  <a:pt x="4121" y="2065"/>
                  <a:pt x="4535" y="1479"/>
                  <a:pt x="4764" y="1033"/>
                </a:cubicBezTo>
                <a:cubicBezTo>
                  <a:pt x="4764" y="1033"/>
                  <a:pt x="4764" y="1033"/>
                  <a:pt x="4764" y="1033"/>
                </a:cubicBezTo>
                <a:cubicBezTo>
                  <a:pt x="4503" y="574"/>
                  <a:pt x="4025" y="0"/>
                  <a:pt x="3553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i="1" dirty="0" smtClean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SA" b="1" i="1" dirty="0" smtClean="0">
                <a:solidFill>
                  <a:prstClr val="black"/>
                </a:solidFill>
                <a:latin typeface="Lucida Sans Unicode"/>
              </a:rPr>
              <a:t>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 rtl="1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</a:t>
            </a:r>
            <a:r>
              <a:rPr lang="en-US" b="1" i="1" dirty="0" smtClean="0">
                <a:solidFill>
                  <a:prstClr val="black"/>
                </a:solidFill>
                <a:latin typeface="Lucida Sans Unicode"/>
              </a:rPr>
              <a:t>2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490C55DC-5792-4D84-B13E-2D4FE23E7140}"/>
              </a:ext>
            </a:extLst>
          </p:cNvPr>
          <p:cNvSpPr>
            <a:spLocks/>
          </p:cNvSpPr>
          <p:nvPr/>
        </p:nvSpPr>
        <p:spPr bwMode="auto">
          <a:xfrm>
            <a:off x="1724947" y="1628800"/>
            <a:ext cx="1347480" cy="1487136"/>
          </a:xfrm>
          <a:custGeom>
            <a:avLst/>
            <a:gdLst>
              <a:gd name="T0" fmla="*/ 2799 w 2799"/>
              <a:gd name="T1" fmla="*/ 108 h 2326"/>
              <a:gd name="T2" fmla="*/ 1658 w 2799"/>
              <a:gd name="T3" fmla="*/ 675 h 2326"/>
              <a:gd name="T4" fmla="*/ 0 w 2799"/>
              <a:gd name="T5" fmla="*/ 2173 h 2326"/>
              <a:gd name="T6" fmla="*/ 1400 w 2799"/>
              <a:gd name="T7" fmla="*/ 1389 h 2326"/>
              <a:gd name="T8" fmla="*/ 2799 w 2799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9" h="2326">
                <a:moveTo>
                  <a:pt x="2799" y="108"/>
                </a:moveTo>
                <a:cubicBezTo>
                  <a:pt x="2799" y="108"/>
                  <a:pt x="2219" y="0"/>
                  <a:pt x="1658" y="675"/>
                </a:cubicBezTo>
                <a:cubicBezTo>
                  <a:pt x="1097" y="1351"/>
                  <a:pt x="765" y="2078"/>
                  <a:pt x="0" y="2173"/>
                </a:cubicBezTo>
                <a:cubicBezTo>
                  <a:pt x="0" y="2173"/>
                  <a:pt x="723" y="2326"/>
                  <a:pt x="1400" y="1389"/>
                </a:cubicBezTo>
                <a:cubicBezTo>
                  <a:pt x="2083" y="444"/>
                  <a:pt x="2156" y="252"/>
                  <a:pt x="2799" y="1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A771D842-539C-4976-8E19-355843FFA369}"/>
              </a:ext>
            </a:extLst>
          </p:cNvPr>
          <p:cNvSpPr>
            <a:spLocks/>
          </p:cNvSpPr>
          <p:nvPr/>
        </p:nvSpPr>
        <p:spPr bwMode="auto">
          <a:xfrm>
            <a:off x="3872943" y="1628800"/>
            <a:ext cx="1348079" cy="1487136"/>
          </a:xfrm>
          <a:custGeom>
            <a:avLst/>
            <a:gdLst>
              <a:gd name="T0" fmla="*/ 2798 w 2798"/>
              <a:gd name="T1" fmla="*/ 108 h 2326"/>
              <a:gd name="T2" fmla="*/ 1657 w 2798"/>
              <a:gd name="T3" fmla="*/ 675 h 2326"/>
              <a:gd name="T4" fmla="*/ 0 w 2798"/>
              <a:gd name="T5" fmla="*/ 2173 h 2326"/>
              <a:gd name="T6" fmla="*/ 1399 w 2798"/>
              <a:gd name="T7" fmla="*/ 1389 h 2326"/>
              <a:gd name="T8" fmla="*/ 2798 w 2798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8" h="2326">
                <a:moveTo>
                  <a:pt x="2798" y="108"/>
                </a:moveTo>
                <a:cubicBezTo>
                  <a:pt x="2798" y="108"/>
                  <a:pt x="2218" y="0"/>
                  <a:pt x="1657" y="675"/>
                </a:cubicBezTo>
                <a:cubicBezTo>
                  <a:pt x="1096" y="1351"/>
                  <a:pt x="765" y="2078"/>
                  <a:pt x="0" y="2173"/>
                </a:cubicBezTo>
                <a:cubicBezTo>
                  <a:pt x="0" y="2173"/>
                  <a:pt x="722" y="2326"/>
                  <a:pt x="1399" y="1389"/>
                </a:cubicBezTo>
                <a:cubicBezTo>
                  <a:pt x="2082" y="444"/>
                  <a:pt x="2155" y="252"/>
                  <a:pt x="2798" y="1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EC485838-7D40-4ED6-8C92-0F240CBC1114}"/>
              </a:ext>
            </a:extLst>
          </p:cNvPr>
          <p:cNvSpPr>
            <a:spLocks/>
          </p:cNvSpPr>
          <p:nvPr/>
        </p:nvSpPr>
        <p:spPr bwMode="auto">
          <a:xfrm>
            <a:off x="6050092" y="1628800"/>
            <a:ext cx="1347480" cy="1487136"/>
          </a:xfrm>
          <a:custGeom>
            <a:avLst/>
            <a:gdLst>
              <a:gd name="T0" fmla="*/ 2798 w 2798"/>
              <a:gd name="T1" fmla="*/ 108 h 2326"/>
              <a:gd name="T2" fmla="*/ 1657 w 2798"/>
              <a:gd name="T3" fmla="*/ 675 h 2326"/>
              <a:gd name="T4" fmla="*/ 0 w 2798"/>
              <a:gd name="T5" fmla="*/ 2173 h 2326"/>
              <a:gd name="T6" fmla="*/ 1399 w 2798"/>
              <a:gd name="T7" fmla="*/ 1389 h 2326"/>
              <a:gd name="T8" fmla="*/ 2798 w 2798"/>
              <a:gd name="T9" fmla="*/ 108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8" h="2326">
                <a:moveTo>
                  <a:pt x="2798" y="108"/>
                </a:moveTo>
                <a:cubicBezTo>
                  <a:pt x="2798" y="108"/>
                  <a:pt x="2218" y="0"/>
                  <a:pt x="1657" y="675"/>
                </a:cubicBezTo>
                <a:cubicBezTo>
                  <a:pt x="1096" y="1351"/>
                  <a:pt x="765" y="2078"/>
                  <a:pt x="0" y="2173"/>
                </a:cubicBezTo>
                <a:cubicBezTo>
                  <a:pt x="0" y="2173"/>
                  <a:pt x="722" y="2326"/>
                  <a:pt x="1399" y="1389"/>
                </a:cubicBezTo>
                <a:cubicBezTo>
                  <a:pt x="2082" y="444"/>
                  <a:pt x="2155" y="252"/>
                  <a:pt x="2798" y="10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78" y="692696"/>
            <a:ext cx="8229600" cy="711081"/>
          </a:xfrm>
        </p:spPr>
        <p:txBody>
          <a:bodyPr/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درجة إنتاج </a:t>
            </a: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المبادرات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فضاء المشاركة </a:t>
            </a:r>
            <a:r>
              <a:rPr lang="ar-SA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الديمقراطية</a:t>
            </a:r>
            <a:r>
              <a:rPr lang="ar-MA" sz="2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اهل انجاد</a:t>
            </a:r>
            <a:endParaRPr lang="en-IN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8CE17EA-EC55-48A6-A54D-778938984D5E}"/>
              </a:ext>
            </a:extLst>
          </p:cNvPr>
          <p:cNvSpPr txBox="1"/>
          <p:nvPr/>
        </p:nvSpPr>
        <p:spPr>
          <a:xfrm>
            <a:off x="7626566" y="1977212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b="1" i="1" dirty="0">
                <a:solidFill>
                  <a:prstClr val="black"/>
                </a:solidFill>
                <a:latin typeface="Lucida Sans Unicode"/>
              </a:rPr>
              <a:t> المبادرة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  <a:p>
            <a:pPr algn="ctr"/>
            <a:r>
              <a:rPr lang="ar-MA" b="1" i="1" dirty="0">
                <a:solidFill>
                  <a:prstClr val="black"/>
                </a:solidFill>
                <a:latin typeface="Lucida Sans Unicode"/>
              </a:rPr>
              <a:t>رقم 1</a:t>
            </a:r>
            <a:endParaRPr lang="fr-FR" b="1" i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33BE606-74F5-4E45-96DE-E6A56C0CF691}"/>
              </a:ext>
            </a:extLst>
          </p:cNvPr>
          <p:cNvSpPr txBox="1"/>
          <p:nvPr/>
        </p:nvSpPr>
        <p:spPr>
          <a:xfrm>
            <a:off x="7397572" y="4790184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096817E-48EE-44C2-A7EE-1FAD0AFBCA1A}"/>
              </a:ext>
            </a:extLst>
          </p:cNvPr>
          <p:cNvSpPr/>
          <p:nvPr/>
        </p:nvSpPr>
        <p:spPr>
          <a:xfrm>
            <a:off x="7430297" y="5436512"/>
            <a:ext cx="161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 إيداع  المبادرة لدى الجماعة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بتاريخ</a:t>
            </a:r>
            <a:r>
              <a:rPr lang="ar-M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فبراير 2017</a:t>
            </a:r>
            <a:endParaRPr lang="ar-SA" sz="1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CFCB28D-9F3A-4B31-8C28-2771DCEF2194}"/>
              </a:ext>
            </a:extLst>
          </p:cNvPr>
          <p:cNvSpPr txBox="1"/>
          <p:nvPr/>
        </p:nvSpPr>
        <p:spPr>
          <a:xfrm>
            <a:off x="4849281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88F0BE48-2168-4942-8DD5-E7DBA0EF3090}"/>
              </a:ext>
            </a:extLst>
          </p:cNvPr>
          <p:cNvSpPr/>
          <p:nvPr/>
        </p:nvSpPr>
        <p:spPr>
          <a:xfrm>
            <a:off x="4892839" y="5436513"/>
            <a:ext cx="161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 rtl="1"/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</a:t>
            </a:r>
            <a:r>
              <a:rPr lang="ar-M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الجماعة بتاريخ</a:t>
            </a:r>
            <a:r>
              <a:rPr lang="ar-M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</a:t>
            </a:r>
            <a:r>
              <a:rPr lang="ar-M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   </a:t>
            </a:r>
            <a:r>
              <a:rPr lang="ar-M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10 يونيو 2019</a:t>
            </a:r>
            <a:endParaRPr lang="en-IN" sz="1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0FC96A5-BB70-49A0-82C5-EB2F132341F3}"/>
              </a:ext>
            </a:extLst>
          </p:cNvPr>
          <p:cNvSpPr txBox="1"/>
          <p:nvPr/>
        </p:nvSpPr>
        <p:spPr>
          <a:xfrm>
            <a:off x="2649794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E6B6BD6-8792-42C0-A227-AC8F1B5F7F5E}"/>
              </a:ext>
            </a:extLst>
          </p:cNvPr>
          <p:cNvSpPr txBox="1"/>
          <p:nvPr/>
        </p:nvSpPr>
        <p:spPr>
          <a:xfrm>
            <a:off x="509178" y="4756209"/>
            <a:ext cx="161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ar-S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النتيجة</a:t>
            </a:r>
            <a:endParaRPr lang="en-IN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1777" y="3179102"/>
            <a:ext cx="1973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عريضة حول توسيع طريق اولاد السايح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715393" y="3209005"/>
            <a:ext cx="1973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تقرير موازي حول الانارة العمومية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2900" y="5457466"/>
            <a:ext cx="1535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الجماعة بتاريخ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M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10 يونيو 2019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06" y="5457466"/>
            <a:ext cx="1714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إيداع  المبادرة لدى الجماعة </a:t>
            </a:r>
            <a:r>
              <a:rPr lang="ar-S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بتاريخ</a:t>
            </a:r>
            <a:r>
              <a:rPr lang="ar-M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</a:t>
            </a:r>
            <a:r>
              <a:rPr lang="ar-M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      13 </a:t>
            </a:r>
            <a:r>
              <a:rPr lang="ar-M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t>يونيو 2019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75111" y="3224924"/>
            <a:ext cx="1973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 تقرير موازي حول إصلاح و توسيع المسالك الطرقية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922" y="3243809"/>
            <a:ext cx="1973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SA" dirty="0">
                <a:solidFill>
                  <a:prstClr val="black"/>
                </a:solidFill>
              </a:rPr>
              <a:t> جلسة عمومية : تقييم حصيلة نصف الولاية</a:t>
            </a:r>
          </a:p>
        </p:txBody>
      </p:sp>
    </p:spTree>
    <p:extLst>
      <p:ext uri="{BB962C8B-B14F-4D97-AF65-F5344CB8AC3E}">
        <p14:creationId xmlns:p14="http://schemas.microsoft.com/office/powerpoint/2010/main" val="26420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محور التواصل و الإعلام </a:t>
            </a:r>
            <a:endParaRPr lang="fr-FR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/>
              <a:t> </a:t>
            </a:r>
            <a:r>
              <a:rPr lang="ar-SA" dirty="0">
                <a:latin typeface="Arial" pitchFamily="34" charset="0"/>
                <a:cs typeface="Arial" pitchFamily="34" charset="0"/>
              </a:rPr>
              <a:t>إشراف و اتباع مجموعة من الصحفيين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للأنشطة </a:t>
            </a:r>
            <a:r>
              <a:rPr lang="ar-SA" dirty="0">
                <a:latin typeface="Arial" pitchFamily="34" charset="0"/>
                <a:cs typeface="Arial" pitchFamily="34" charset="0"/>
              </a:rPr>
              <a:t>المنجزة من طرف جمعية التعاون للتنمية و الثقافة في إطار المشروع و إبداء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آرائهم </a:t>
            </a:r>
            <a:r>
              <a:rPr lang="ar-SA" dirty="0">
                <a:latin typeface="Arial" pitchFamily="34" charset="0"/>
                <a:cs typeface="Arial" pitchFamily="34" charset="0"/>
              </a:rPr>
              <a:t>في نازلة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الحال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Mon PC\Desktop\projet ppt\Sans titr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13098"/>
            <a:ext cx="616147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ar-MA" b="1" dirty="0" smtClean="0">
                <a:cs typeface="+mn-cs"/>
              </a:rPr>
              <a:t>حصيلة المشروع </a:t>
            </a:r>
            <a:br>
              <a:rPr lang="ar-MA" b="1" dirty="0" smtClean="0">
                <a:cs typeface="+mn-cs"/>
              </a:rPr>
            </a:br>
            <a:r>
              <a:rPr lang="ar-MA" b="1" dirty="0" smtClean="0">
                <a:cs typeface="+mn-cs"/>
              </a:rPr>
              <a:t>حسب محاور التدخل </a:t>
            </a:r>
            <a:endParaRPr lang="fr-FR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7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محور التواصل و الإعلام </a:t>
            </a:r>
            <a:endParaRPr lang="fr-F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68760"/>
            <a:ext cx="7467600" cy="414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 descr="C:\Users\Mon PC\Desktop\projet ppt\Sans tit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4248472" cy="40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ar-MA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محور التتبع والتقييم</a:t>
            </a:r>
            <a:endParaRPr lang="fr-FR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28625" y="1285875"/>
            <a:ext cx="8229600" cy="4525963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200000"/>
              </a:lnSpc>
            </a:pPr>
            <a:r>
              <a:rPr lang="ar-MA" dirty="0" smtClean="0">
                <a:latin typeface="Arial" pitchFamily="34" charset="0"/>
                <a:cs typeface="Arial" pitchFamily="34" charset="0"/>
              </a:rPr>
              <a:t>لضمان السير الجيد للمشروع تم عقد عدة اجتماعات التتبع و التقييم مع تحدٌيد الإكراهات و الصعوبات و اتخاذ القرارات اللازمة لتجاوز الإكراهات المطروحة  من قبل الجمعيات الشريكة الحاملة للمشروع : الفضاء </a:t>
            </a:r>
            <a:r>
              <a:rPr lang="ar-MA" dirty="0" err="1" smtClean="0">
                <a:latin typeface="Arial" pitchFamily="34" charset="0"/>
                <a:cs typeface="Arial" pitchFamily="34" charset="0"/>
              </a:rPr>
              <a:t>الجمعوي</a:t>
            </a:r>
            <a:r>
              <a:rPr lang="ar-MA" dirty="0" smtClean="0">
                <a:latin typeface="Arial" pitchFamily="34" charset="0"/>
                <a:cs typeface="Arial" pitchFamily="34" charset="0"/>
              </a:rPr>
              <a:t>، أوكس فام </a:t>
            </a:r>
            <a:r>
              <a:rPr lang="ar-MA" dirty="0" err="1" smtClean="0">
                <a:latin typeface="Arial" pitchFamily="34" charset="0"/>
                <a:cs typeface="Arial" pitchFamily="34" charset="0"/>
              </a:rPr>
              <a:t>أنترمون</a:t>
            </a:r>
            <a:r>
              <a:rPr lang="ar-MA" dirty="0" smtClean="0">
                <a:latin typeface="Arial" pitchFamily="34" charset="0"/>
                <a:cs typeface="Arial" pitchFamily="34" charset="0"/>
              </a:rPr>
              <a:t> و الحركة من أجل السلام و باقي الجمعيات  الشريكة بالأقاليم الثلاث وجدة، الحسيمة و العرائش.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lnSpc>
                <a:spcPct val="200000"/>
              </a:lnSpc>
            </a:pPr>
            <a:r>
              <a:rPr lang="ar-MA" dirty="0" smtClean="0">
                <a:latin typeface="Arial" pitchFamily="34" charset="0"/>
                <a:cs typeface="Arial" pitchFamily="34" charset="0"/>
              </a:rPr>
              <a:t>لجنة الرصد والتقييم على أساس النتائج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comité SEAR</a:t>
            </a:r>
            <a:endParaRPr lang="ar-MA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lnSpc>
                <a:spcPct val="200000"/>
              </a:lnSpc>
            </a:pPr>
            <a:r>
              <a:rPr lang="ar-MA" dirty="0" smtClean="0">
                <a:latin typeface="Arial" pitchFamily="34" charset="0"/>
                <a:cs typeface="Arial" pitchFamily="34" charset="0"/>
              </a:rPr>
              <a:t>لجنة تدبير المشروع</a:t>
            </a:r>
          </a:p>
          <a:p>
            <a:pPr marL="109537" indent="0" algn="r" rtl="1">
              <a:buNone/>
            </a:pPr>
            <a:endParaRPr lang="ar-MA" dirty="0" smtClean="0">
              <a:latin typeface="Arial" pitchFamily="34" charset="0"/>
              <a:cs typeface="Arial" pitchFamily="34" charset="0"/>
            </a:endParaRPr>
          </a:p>
          <a:p>
            <a:pPr algn="r" rtl="1"/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2348880"/>
            <a:ext cx="8476404" cy="1143000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ar-MA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تحليل النتائج التي خلص إليها المشروع </a:t>
            </a:r>
            <a:br>
              <a:rPr lang="ar-MA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fr-FR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21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6908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ar-MA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نقط الضعف / صعوبات و عراقيل اشتغال </a:t>
            </a:r>
            <a:r>
              <a:rPr lang="ar-MA" sz="2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الفضاءات</a:t>
            </a:r>
            <a:endParaRPr lang="fr-FR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28625" y="1214438"/>
            <a:ext cx="8258175" cy="5376862"/>
          </a:xfrm>
        </p:spPr>
        <p:txBody>
          <a:bodyPr>
            <a:normAutofit/>
          </a:bodyPr>
          <a:lstStyle/>
          <a:p>
            <a:pPr algn="just" rtl="1"/>
            <a:endParaRPr lang="ar-MA" dirty="0" smtClean="0"/>
          </a:p>
          <a:p>
            <a:pPr algn="just" rtl="1"/>
            <a:endParaRPr lang="ar-MA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22388"/>
              </p:ext>
            </p:extLst>
          </p:nvPr>
        </p:nvGraphicFramePr>
        <p:xfrm>
          <a:off x="683568" y="1340768"/>
          <a:ext cx="7344816" cy="4907280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7344816"/>
              </a:tblGrid>
              <a:tr h="370840">
                <a:tc>
                  <a:txBody>
                    <a:bodyPr/>
                    <a:lstStyle/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MA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خبرة متواضعة  في إنتاج المبادرات</a:t>
                      </a:r>
                    </a:p>
                    <a:p>
                      <a:pPr marL="342900" indent="-342900" algn="r" rtl="1">
                        <a:buFont typeface="Wingdings" pitchFamily="2" charset="2"/>
                        <a:buChar char="v"/>
                      </a:pPr>
                      <a:endParaRPr lang="fr-FR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MA" sz="2000" b="0" dirty="0" smtClean="0"/>
                        <a:t>تعثر و تراجع بعض الفضاءات خلال المرحلة الثانية من عمر المشروع</a:t>
                      </a:r>
                    </a:p>
                    <a:p>
                      <a:pPr marL="342900" indent="-342900" algn="r" rtl="1">
                        <a:buFont typeface="Wingdings" pitchFamily="2" charset="2"/>
                        <a:buChar char="v"/>
                      </a:pPr>
                      <a:endParaRPr lang="fr-FR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MA" sz="2000" b="0" dirty="0" smtClean="0"/>
                        <a:t>صعوبة في استيعاب القوانين </a:t>
                      </a:r>
                      <a:r>
                        <a:rPr lang="ar-MA" sz="2000" b="0" dirty="0" err="1" smtClean="0"/>
                        <a:t>المؤطرة</a:t>
                      </a:r>
                      <a:r>
                        <a:rPr lang="ar-MA" sz="2000" b="0" dirty="0" smtClean="0"/>
                        <a:t> لفضاءات الحوار و التشاور</a:t>
                      </a:r>
                    </a:p>
                    <a:p>
                      <a:pPr marL="342900" indent="-342900" algn="r" rtl="1">
                        <a:buFont typeface="Wingdings" pitchFamily="2" charset="2"/>
                        <a:buChar char="v"/>
                      </a:pPr>
                      <a:endParaRPr lang="fr-FR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MA" sz="2000" b="0" dirty="0" smtClean="0"/>
                        <a:t>ضعف التواصل و التنسيق بين أعضاء الفضاءات</a:t>
                      </a:r>
                    </a:p>
                    <a:p>
                      <a:pPr marL="342900" indent="-342900" algn="r" rtl="1">
                        <a:buFont typeface="Wingdings" pitchFamily="2" charset="2"/>
                        <a:buChar char="v"/>
                      </a:pPr>
                      <a:endParaRPr lang="fr-FR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MA" sz="2000" b="0" dirty="0" smtClean="0"/>
                        <a:t>نقص الموارد البشرية المؤهلة</a:t>
                      </a:r>
                    </a:p>
                    <a:p>
                      <a:pPr marL="342900" indent="-342900" algn="r" rtl="1">
                        <a:buFont typeface="Wingdings" pitchFamily="2" charset="2"/>
                        <a:buChar char="v"/>
                      </a:pPr>
                      <a:endParaRPr lang="fr-FR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MA" sz="2000" b="0" dirty="0" smtClean="0"/>
                        <a:t>عدم وضوح التصور الاستراتيجي لبعض الفضاءات</a:t>
                      </a:r>
                    </a:p>
                    <a:p>
                      <a:pPr marL="342900" indent="-342900" algn="r" rtl="1">
                        <a:buFont typeface="Wingdings" pitchFamily="2" charset="2"/>
                        <a:buChar char="v"/>
                      </a:pPr>
                      <a:endParaRPr lang="fr-FR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MA" sz="2000" b="0" dirty="0" smtClean="0"/>
                        <a:t>انغلاق بعض الفضاءات على ذاتها و عدم فسح المجال للانفتاح على تجارب أخرى</a:t>
                      </a:r>
                    </a:p>
                    <a:p>
                      <a:pPr marL="342900" indent="-342900" algn="r" rtl="1">
                        <a:buFont typeface="Wingdings" pitchFamily="2" charset="2"/>
                        <a:buChar char="v"/>
                      </a:pPr>
                      <a:endParaRPr lang="fr-FR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97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02637694"/>
              </p:ext>
            </p:extLst>
          </p:nvPr>
        </p:nvGraphicFramePr>
        <p:xfrm>
          <a:off x="611560" y="1916832"/>
          <a:ext cx="7467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</a:tblGrid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v"/>
                      </a:pPr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تنوع الموارد البشرية العضوة في الفضاءات (فعاليات إعلامية، فاعلات و فاعلين في المجال السياسي، فاعلات و فاعلي المجتمع المدني..)</a:t>
                      </a:r>
                    </a:p>
                    <a:p>
                      <a:pPr algn="r" rtl="1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Wingdings" pitchFamily="2" charset="2"/>
                        <a:buChar char="v"/>
                      </a:pPr>
                      <a:r>
                        <a:rPr lang="ar-SA" dirty="0" smtClean="0"/>
                        <a:t>التوفر على شبكة من العلاقات تيسر الولوج إلى المعلومة </a:t>
                      </a:r>
                    </a:p>
                    <a:p>
                      <a:pPr algn="r" rtl="1"/>
                      <a:endParaRPr lang="fr-F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v"/>
                      </a:pPr>
                      <a:r>
                        <a:rPr lang="ar-SA" dirty="0" smtClean="0"/>
                        <a:t>انخراط عضوات و أعضاء فضاءات المشاركة و التزامهم بتحقيق الغاية من إحداثها </a:t>
                      </a:r>
                    </a:p>
                    <a:p>
                      <a:pPr algn="r" rtl="1"/>
                      <a:endParaRPr lang="fr-F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v"/>
                      </a:pPr>
                      <a:r>
                        <a:rPr lang="ar-SA" dirty="0" smtClean="0"/>
                        <a:t>التوفر على إطار قانوني مرجعي خاص بإحداث هده الفضاءات (دستور 2011 و القانون التنظيمي للجماعات(113-14)</a:t>
                      </a:r>
                    </a:p>
                    <a:p>
                      <a:pPr algn="r" rtl="1"/>
                      <a:endParaRPr lang="fr-F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ar-MA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نقط القوة</a:t>
            </a:r>
            <a:endParaRPr lang="fr-FR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9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052426"/>
              </p:ext>
            </p:extLst>
          </p:nvPr>
        </p:nvGraphicFramePr>
        <p:xfrm>
          <a:off x="611560" y="1916832"/>
          <a:ext cx="7467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</a:tblGrid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v"/>
                      </a:pPr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استمرارية تقوية قدرات الفضاءات لتحسين و تجويد المبادرات</a:t>
                      </a:r>
                      <a:endParaRPr lang="ar-MA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r" rtl="1">
                        <a:buFont typeface="Wingdings" pitchFamily="2" charset="2"/>
                        <a:buChar char="v"/>
                      </a:pP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Font typeface="Wingdings" pitchFamily="2" charset="2"/>
                        <a:buChar char="v"/>
                      </a:pPr>
                      <a:r>
                        <a:rPr lang="ar-SA" dirty="0" smtClean="0"/>
                        <a:t>مواكبة الفضاءات لتعزيز التواصل فيما بينها</a:t>
                      </a:r>
                      <a:endParaRPr lang="ar-MA" dirty="0" smtClean="0"/>
                    </a:p>
                    <a:p>
                      <a:pPr marL="342900" indent="-342900" algn="r" rtl="1">
                        <a:buFont typeface="Wingdings" pitchFamily="2" charset="2"/>
                        <a:buChar char="v"/>
                      </a:pPr>
                      <a:endParaRPr lang="ar-SA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v"/>
                      </a:pPr>
                      <a:r>
                        <a:rPr lang="ar-SA" dirty="0" smtClean="0"/>
                        <a:t>تشجيع تبادل وتقاسم الممارسات الجيدة محليا و جهويا</a:t>
                      </a:r>
                      <a:endParaRPr lang="ar-MA" dirty="0" smtClean="0"/>
                    </a:p>
                    <a:p>
                      <a:pPr marL="285750" indent="-285750" algn="r" rtl="1">
                        <a:buFont typeface="Wingdings" pitchFamily="2" charset="2"/>
                        <a:buChar char="v"/>
                      </a:pPr>
                      <a:endParaRPr lang="fr-F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itchFamily="2" charset="2"/>
                        <a:buChar char="v"/>
                      </a:pPr>
                      <a:r>
                        <a:rPr lang="ar-SA" dirty="0" smtClean="0"/>
                        <a:t>توفير الموارد المالية و </a:t>
                      </a:r>
                      <a:r>
                        <a:rPr lang="ar-SA" dirty="0" err="1" smtClean="0"/>
                        <a:t>اللوجستيكية</a:t>
                      </a:r>
                      <a:r>
                        <a:rPr lang="ar-SA" dirty="0" smtClean="0"/>
                        <a:t> لتحسين أداء الفضاءات</a:t>
                      </a:r>
                    </a:p>
                    <a:p>
                      <a:pPr algn="r" rtl="1"/>
                      <a:endParaRPr lang="fr-F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67600" cy="5089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ar-MA" sz="2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توصيـــات</a:t>
            </a:r>
            <a:endParaRPr lang="fr-FR" sz="2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2204864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شكرا </a:t>
            </a:r>
            <a:r>
              <a:rPr lang="ar-SA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على حسن تتبعكم</a:t>
            </a:r>
            <a:endParaRPr lang="fr-F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00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30829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ar-MA" sz="4000" b="1" dirty="0" smtClean="0">
                <a:latin typeface="Arial" pitchFamily="34" charset="0"/>
                <a:cs typeface="Arial" pitchFamily="34" charset="0"/>
              </a:rPr>
              <a:t>مرحلة </a:t>
            </a:r>
            <a:br>
              <a:rPr lang="ar-MA" sz="4000" b="1" dirty="0" smtClean="0">
                <a:latin typeface="Arial" pitchFamily="34" charset="0"/>
                <a:cs typeface="Arial" pitchFamily="34" charset="0"/>
              </a:rPr>
            </a:br>
            <a:r>
              <a:rPr lang="ar-MA" sz="4000" b="1" dirty="0" smtClean="0">
                <a:latin typeface="Arial" pitchFamily="34" charset="0"/>
                <a:cs typeface="Arial" pitchFamily="34" charset="0"/>
              </a:rPr>
              <a:t>التحسيس و تقوية القدرات</a:t>
            </a:r>
            <a:endParaRPr lang="fr-FR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77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 </a:t>
            </a:r>
            <a:r>
              <a:rPr lang="ar-MA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الأنشطة المنجزة </a:t>
            </a:r>
            <a:br>
              <a:rPr lang="ar-MA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</a:br>
            <a:r>
              <a:rPr lang="ar-MA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خلال المرحلتين الأولى والثانية من دورة المشروع</a:t>
            </a:r>
            <a:br>
              <a:rPr lang="ar-MA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</a:br>
            <a:r>
              <a:rPr lang="ar-MA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2015-2019</a:t>
            </a:r>
            <a:r>
              <a:rPr lang="en-US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 </a:t>
            </a:r>
            <a:endParaRPr lang="fr-FR" dirty="0"/>
          </a:p>
        </p:txBody>
      </p:sp>
      <p:cxnSp>
        <p:nvCxnSpPr>
          <p:cNvPr id="28" name="Straight Arrow Connector 21"/>
          <p:cNvCxnSpPr/>
          <p:nvPr/>
        </p:nvCxnSpPr>
        <p:spPr>
          <a:xfrm>
            <a:off x="3048000" y="4351437"/>
            <a:ext cx="0" cy="229214"/>
          </a:xfrm>
          <a:prstGeom prst="straightConnector1">
            <a:avLst/>
          </a:prstGeom>
          <a:noFill/>
          <a:ln w="31750" cap="flat" cmpd="sng" algn="ctr">
            <a:solidFill>
              <a:srgbClr val="0070C0"/>
            </a:solidFill>
            <a:prstDash val="solid"/>
            <a:headEnd w="med" len="med"/>
            <a:tailEnd type="arrow" w="sm" len="sm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282193" y="2300308"/>
            <a:ext cx="3858648" cy="9144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2986</a:t>
            </a:r>
            <a:r>
              <a:rPr kumimoji="0" lang="ar-MA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نساء ، فتيات، ورجال استفادوا من الحملات التحسيسية في  6 جماعات ترابية للفترة الممتدة من 2015-2019؛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Hexagon 4"/>
          <p:cNvSpPr/>
          <p:nvPr/>
        </p:nvSpPr>
        <p:spPr>
          <a:xfrm>
            <a:off x="282192" y="3318645"/>
            <a:ext cx="3908808" cy="1262006"/>
          </a:xfrm>
          <a:prstGeom prst="hexagon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30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مستفيد و مستفيدة : مستشارات وموظفات بالجماعات الترابية، فاعلات </a:t>
            </a:r>
            <a:r>
              <a:rPr kumimoji="0" lang="ar-SA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جمعويات</a:t>
            </a: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استفدن من الدورات التكوينية المبرمجة في مجال دعم وتقوية القدرات؛ </a:t>
            </a:r>
          </a:p>
        </p:txBody>
      </p:sp>
      <p:sp>
        <p:nvSpPr>
          <p:cNvPr id="31" name="Hexagon 5"/>
          <p:cNvSpPr/>
          <p:nvPr/>
        </p:nvSpPr>
        <p:spPr>
          <a:xfrm>
            <a:off x="282194" y="4720936"/>
            <a:ext cx="3858647" cy="1142459"/>
          </a:xfrm>
          <a:prstGeom prst="hexagon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129 مستفيد و مستفيدة استفدن / استفادوا من الأنشطة المبرمجة في هذا الشأن</a:t>
            </a:r>
          </a:p>
        </p:txBody>
      </p:sp>
      <p:sp>
        <p:nvSpPr>
          <p:cNvPr id="32" name="Parallelogram 7"/>
          <p:cNvSpPr/>
          <p:nvPr/>
        </p:nvSpPr>
        <p:spPr>
          <a:xfrm>
            <a:off x="377073" y="6075732"/>
            <a:ext cx="3763767" cy="582422"/>
          </a:xfrm>
          <a:prstGeom prst="parallelogram">
            <a:avLst>
              <a:gd name="adj" fmla="val 13060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45 مستفيد و مستفيدة</a:t>
            </a:r>
          </a:p>
        </p:txBody>
      </p:sp>
      <p:sp>
        <p:nvSpPr>
          <p:cNvPr id="33" name="Folded Corner 28"/>
          <p:cNvSpPr/>
          <p:nvPr/>
        </p:nvSpPr>
        <p:spPr>
          <a:xfrm>
            <a:off x="4858968" y="2301231"/>
            <a:ext cx="4033511" cy="935738"/>
          </a:xfrm>
          <a:prstGeom prst="foldedCorner">
            <a:avLst>
              <a:gd name="adj" fmla="val 36621"/>
            </a:avLst>
          </a:prstGeom>
          <a:solidFill>
            <a:srgbClr val="9BBB59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tIns="73152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الحملات التحسيسية حول آليات المشاركة الديمقراطية  ـ المشاركة ، المساواة والشباب ــ اليات تقديم العرائض ...</a:t>
            </a:r>
          </a:p>
        </p:txBody>
      </p:sp>
      <p:sp>
        <p:nvSpPr>
          <p:cNvPr id="34" name="Folded Corner 36"/>
          <p:cNvSpPr/>
          <p:nvPr/>
        </p:nvSpPr>
        <p:spPr>
          <a:xfrm>
            <a:off x="4886080" y="3318645"/>
            <a:ext cx="4006400" cy="1262006"/>
          </a:xfrm>
          <a:prstGeom prst="foldedCorner">
            <a:avLst>
              <a:gd name="adj" fmla="val 36621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tIns="73152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تقوية قدرات  الفاعلين المحليين في المجالات التالية: المشاركة الديمقراطية و الحكامة ٬أسس الحكامة الجيدة ، الديمقراطية المحلية، التنظيم ، المشاركة و التأثير،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التخطيط مع جمعيات الشباب ، التخطيط الاستراتيجي  ...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endParaRPr kumimoji="0" lang="ar-SA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5" name="Folded Corner 43"/>
          <p:cNvSpPr/>
          <p:nvPr/>
        </p:nvSpPr>
        <p:spPr>
          <a:xfrm>
            <a:off x="4903525" y="4720937"/>
            <a:ext cx="3988954" cy="1280127"/>
          </a:xfrm>
          <a:prstGeom prst="foldedCorner">
            <a:avLst>
              <a:gd name="adj" fmla="val 36621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tIns="73152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لقاءات تشاورية مع الفاعلين المحليين من أجل تحضير اليات المشاركة الديمقراطية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ورشات عمل و التشاور مع الفاعلين على مستوى العمالة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حول المشاركة الديمقراطية و استراتيجيات التنمية</a:t>
            </a:r>
          </a:p>
        </p:txBody>
      </p:sp>
      <p:sp>
        <p:nvSpPr>
          <p:cNvPr id="36" name="Folded Corner 57"/>
          <p:cNvSpPr/>
          <p:nvPr/>
        </p:nvSpPr>
        <p:spPr>
          <a:xfrm>
            <a:off x="4905444" y="6075732"/>
            <a:ext cx="4021844" cy="582422"/>
          </a:xfrm>
          <a:prstGeom prst="foldedCorner">
            <a:avLst>
              <a:gd name="adj" fmla="val 36621"/>
            </a:avLst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tIns="73152" bIns="0"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موائد مستديرة حول القضايا المتعلقة بالشباب </a:t>
            </a:r>
            <a:endParaRPr kumimoji="0" lang="en-US" sz="17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lèche gauche 36"/>
          <p:cNvSpPr/>
          <p:nvPr/>
        </p:nvSpPr>
        <p:spPr>
          <a:xfrm>
            <a:off x="4206376" y="3786548"/>
            <a:ext cx="597408" cy="388621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lèche gauche 37"/>
          <p:cNvSpPr/>
          <p:nvPr/>
        </p:nvSpPr>
        <p:spPr>
          <a:xfrm>
            <a:off x="4191000" y="2573866"/>
            <a:ext cx="597408" cy="388621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lèche gauche 38"/>
          <p:cNvSpPr/>
          <p:nvPr/>
        </p:nvSpPr>
        <p:spPr>
          <a:xfrm>
            <a:off x="4180992" y="5097854"/>
            <a:ext cx="597408" cy="388621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lèche gauche 39"/>
          <p:cNvSpPr/>
          <p:nvPr/>
        </p:nvSpPr>
        <p:spPr>
          <a:xfrm>
            <a:off x="4180399" y="6127713"/>
            <a:ext cx="597408" cy="388621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12160" y="1715476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الأنشطة المنجزة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62957" y="1703476"/>
            <a:ext cx="1747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النتائج المحققة </a:t>
            </a:r>
          </a:p>
        </p:txBody>
      </p:sp>
    </p:spTree>
    <p:extLst>
      <p:ext uri="{BB962C8B-B14F-4D97-AF65-F5344CB8AC3E}">
        <p14:creationId xmlns:p14="http://schemas.microsoft.com/office/powerpoint/2010/main" val="346614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re 1"/>
          <p:cNvSpPr>
            <a:spLocks noGrp="1"/>
          </p:cNvSpPr>
          <p:nvPr>
            <p:ph type="title"/>
          </p:nvPr>
        </p:nvSpPr>
        <p:spPr>
          <a:xfrm>
            <a:off x="500063" y="142874"/>
            <a:ext cx="8186737" cy="78579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MA" sz="2400" dirty="0" smtClean="0">
                <a:solidFill>
                  <a:schemeClr val="tx1"/>
                </a:solidFill>
                <a:latin typeface="Palatino Linotype" pitchFamily="18" charset="0"/>
              </a:rPr>
              <a:t>الأهداف الخاصة للمش</a:t>
            </a:r>
            <a:r>
              <a:rPr lang="ar-MA" sz="2400" dirty="0">
                <a:solidFill>
                  <a:schemeClr val="tx1"/>
                </a:solidFill>
                <a:latin typeface="Palatino Linotype" pitchFamily="18" charset="0"/>
              </a:rPr>
              <a:t>ر</a:t>
            </a:r>
            <a:r>
              <a:rPr lang="ar-MA" sz="2400" dirty="0" smtClean="0">
                <a:solidFill>
                  <a:schemeClr val="tx1"/>
                </a:solidFill>
                <a:latin typeface="Palatino Linotype" pitchFamily="18" charset="0"/>
              </a:rPr>
              <a:t>وع </a:t>
            </a:r>
            <a:endParaRPr lang="fr-FR" sz="24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2290" name="Espace réservé du numéro de diapositive 5"/>
          <p:cNvSpPr>
            <a:spLocks noGrp="1"/>
          </p:cNvSpPr>
          <p:nvPr>
            <p:ph type="sldNum" sz="quarter" idx="15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3F3F5-3118-4FD3-9D9C-9D2CAECA11C0}" type="slidenum">
              <a:rPr lang="fr-FR" altLang="fr-F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000125" y="1828882"/>
            <a:ext cx="3643313" cy="2000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algn="r">
              <a:defRPr/>
            </a:pPr>
            <a:r>
              <a:rPr lang="ar-MA" sz="1600" b="1" dirty="0">
                <a:solidFill>
                  <a:srgbClr val="000000"/>
                </a:solidFill>
              </a:rPr>
              <a:t> تعزيز المشاركة من خلال التشاور وإشراك مختلف الفعاليات في تدبير القضايا العمومية المحلية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000126" y="3845090"/>
            <a:ext cx="3643312" cy="1941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algn="just" rtl="1">
              <a:defRPr/>
            </a:pPr>
            <a:r>
              <a:rPr lang="ar-MA" sz="1600" b="1" dirty="0">
                <a:solidFill>
                  <a:srgbClr val="000000"/>
                </a:solidFill>
              </a:rPr>
              <a:t>    النهوض بالمساواة بين النساء والرجال في المجالات العمومية والخاصة على المستويين المحلي والوطني 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43809" y="1785938"/>
            <a:ext cx="3709655" cy="20431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algn="r">
              <a:defRPr/>
            </a:pPr>
            <a:r>
              <a:rPr lang="ar-MA" sz="1400" b="1" dirty="0">
                <a:solidFill>
                  <a:prstClr val="black"/>
                </a:solidFill>
              </a:rPr>
              <a:t>  </a:t>
            </a:r>
            <a:r>
              <a:rPr lang="ar-MA" sz="1600" b="1" dirty="0">
                <a:solidFill>
                  <a:srgbClr val="000000"/>
                </a:solidFill>
              </a:rPr>
              <a:t>تحسين ظروف مشاركة الشباب في تدبير الشأن المحلي 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665489" y="3845091"/>
            <a:ext cx="3714750" cy="1941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algn="just" rtl="1">
              <a:defRPr/>
            </a:pPr>
            <a:r>
              <a:rPr lang="ar-MA" sz="1400" b="1" dirty="0">
                <a:solidFill>
                  <a:prstClr val="black"/>
                </a:solidFill>
              </a:rPr>
              <a:t>        </a:t>
            </a:r>
            <a:r>
              <a:rPr lang="ar-MA" sz="1600" b="1" dirty="0">
                <a:solidFill>
                  <a:srgbClr val="000000"/>
                </a:solidFill>
              </a:rPr>
              <a:t>تحسين وتعزيز قدرة التأثير لدى منظمات المجتمع المدني لتحويلها إلى قوة اقتراحية تعمل على النهوض بالديمقراطية على المستويات الثلاث: محليا، وطنيا ودوليا</a:t>
            </a:r>
            <a:endParaRPr lang="fr-FR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68561"/>
            <a:ext cx="7467600" cy="812167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500" b="1" dirty="0" smtClean="0">
                <a:latin typeface="Arial" pitchFamily="34" charset="0"/>
                <a:cs typeface="Arial" pitchFamily="34" charset="0"/>
              </a:rPr>
              <a:t>حملات تحسيسية حول</a:t>
            </a:r>
            <a:r>
              <a:rPr lang="ar-MA" sz="2500" b="1" dirty="0">
                <a:latin typeface="Arial" pitchFamily="34" charset="0"/>
                <a:cs typeface="Arial" pitchFamily="34" charset="0"/>
              </a:rPr>
              <a:t> المشاركة ، المساواة والشباب </a:t>
            </a:r>
            <a:endParaRPr lang="fr-FR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85" y="1337850"/>
            <a:ext cx="4378095" cy="267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22866" y="1329702"/>
            <a:ext cx="4184344" cy="2698351"/>
            <a:chOff x="0" y="0"/>
            <a:chExt cx="9132" cy="550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" y="30"/>
              <a:ext cx="9072" cy="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5" y="15"/>
              <a:ext cx="9102" cy="547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63567" y="4021732"/>
            <a:ext cx="5016865" cy="2485274"/>
            <a:chOff x="1417" y="204"/>
            <a:chExt cx="9132" cy="550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" y="233"/>
              <a:ext cx="9072" cy="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432" y="218"/>
              <a:ext cx="9102" cy="547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8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ar-MA" sz="2500" b="1" dirty="0">
                <a:latin typeface="Arial" pitchFamily="34" charset="0"/>
                <a:cs typeface="Arial" pitchFamily="34" charset="0"/>
              </a:rPr>
              <a:t>لقاءات تشاورية مع الفاعلين المحليين من أجل تحضير اليات المشاركة </a:t>
            </a:r>
            <a:r>
              <a:rPr lang="ar-MA" sz="2500" b="1" dirty="0" smtClean="0">
                <a:latin typeface="Arial" pitchFamily="34" charset="0"/>
                <a:cs typeface="Arial" pitchFamily="34" charset="0"/>
              </a:rPr>
              <a:t>الديمقراطية</a:t>
            </a:r>
            <a:endParaRPr lang="fr-FR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16" y="1412776"/>
            <a:ext cx="83841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9361040" cy="212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99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MA" sz="2500" b="1" dirty="0">
                <a:latin typeface="Arial" pitchFamily="34" charset="0"/>
                <a:cs typeface="Arial" pitchFamily="34" charset="0"/>
              </a:rPr>
              <a:t>تقوية قدرات  الفاعلين </a:t>
            </a:r>
            <a:r>
              <a:rPr lang="ar-MA" sz="2500" b="1" dirty="0" smtClean="0">
                <a:latin typeface="Arial" pitchFamily="34" charset="0"/>
                <a:cs typeface="Arial" pitchFamily="34" charset="0"/>
              </a:rPr>
              <a:t>المحليين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500" b="1" dirty="0">
                <a:latin typeface="Arial" pitchFamily="34" charset="0"/>
                <a:cs typeface="Arial" pitchFamily="34" charset="0"/>
              </a:rPr>
              <a:t>في المجالات</a:t>
            </a:r>
            <a:r>
              <a:rPr lang="ar-MA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MA" sz="2500" b="1" dirty="0">
                <a:latin typeface="Arial" pitchFamily="34" charset="0"/>
                <a:cs typeface="Arial" pitchFamily="34" charset="0"/>
              </a:rPr>
              <a:t>المتعلقة بالمشاركة </a:t>
            </a:r>
            <a:r>
              <a:rPr lang="ar-MA" sz="2500" b="1" dirty="0" smtClean="0">
                <a:latin typeface="Arial" pitchFamily="34" charset="0"/>
                <a:cs typeface="Arial" pitchFamily="34" charset="0"/>
              </a:rPr>
              <a:t>الديمقراطية</a:t>
            </a:r>
            <a:endParaRPr lang="fr-FR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884571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661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Colorfu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iel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1633</Words>
  <Application>Microsoft Office PowerPoint</Application>
  <PresentationFormat>Affichage à l'écran (4:3)</PresentationFormat>
  <Paragraphs>293</Paragraphs>
  <Slides>36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36</vt:i4>
      </vt:variant>
    </vt:vector>
  </HeadingPairs>
  <TitlesOfParts>
    <vt:vector size="39" baseType="lpstr">
      <vt:lpstr>Office Theme</vt:lpstr>
      <vt:lpstr>Template PresentationGo</vt:lpstr>
      <vt:lpstr>Oriel</vt:lpstr>
      <vt:lpstr>Présentation PowerPoint</vt:lpstr>
      <vt:lpstr>Présentation PowerPoint</vt:lpstr>
      <vt:lpstr>حصيلة المشروع  حسب محاور التدخل </vt:lpstr>
      <vt:lpstr>مرحلة  التحسيس و تقوية القدرات</vt:lpstr>
      <vt:lpstr> الأنشطة المنجزة  خلال المرحلتين الأولى والثانية من دورة المشروع 2015-2019 </vt:lpstr>
      <vt:lpstr>الأهداف الخاصة للمشروع </vt:lpstr>
      <vt:lpstr> حملات تحسيسية حول المشاركة ، المساواة والشباب </vt:lpstr>
      <vt:lpstr>لقاءات تشاورية مع الفاعلين المحليين من أجل تحضير اليات المشاركة الديمقراطية</vt:lpstr>
      <vt:lpstr>تقوية قدرات  الفاعلين المحليين في المجالات المتعلقة بالمشاركة الديمقراطية</vt:lpstr>
      <vt:lpstr>موائد مستديرة حول القضايا المتعلقة بالشباب </vt:lpstr>
      <vt:lpstr>Présentation PowerPoint</vt:lpstr>
      <vt:lpstr> محور : التحسيـــس و التعبئة</vt:lpstr>
      <vt:lpstr>Présentation PowerPoint</vt:lpstr>
      <vt:lpstr>Présentation PowerPoint</vt:lpstr>
      <vt:lpstr>Présentation PowerPoint</vt:lpstr>
      <vt:lpstr>  محور: التأسيس وتقوية القدرات لفضاءات المشاركة الديمقراطية نونبـــــر 2017 ورشة تكوينية حول المساءلة الاجتماعية </vt:lpstr>
      <vt:lpstr>محور: التأسيس وتقوية القدرات لفضاءات المشاركة الديمقراطية نونبـــــر 2017  ورشة تكوينية حول كيفية إعداد التقارير الموازية </vt:lpstr>
      <vt:lpstr>محور: التأسيس وتقوية القدرات لفضاءات المشاركة الديمقراطية نونبـــــر 2017 ورشة تكوينية حول الميزانية التشاركية المواطنة </vt:lpstr>
      <vt:lpstr>Présentation PowerPoint</vt:lpstr>
      <vt:lpstr>مراحل مأسسة   فضاءات المشاركة الديمقراطية ( محور: التحسيس والتعبئة)  </vt:lpstr>
      <vt:lpstr>مراحل مأسسة فضاءات المشاركة الديمقراطية ( محور: التأسيس وتقوية القدرات)</vt:lpstr>
      <vt:lpstr>مراحل المواكبة لصياغة مبادرات المشاركة الديمقراطية</vt:lpstr>
      <vt:lpstr> درجة إنتاج المبادرات  فضاء المشاركة الديمقراطية النعيمة</vt:lpstr>
      <vt:lpstr> درجة إنتاج المبادرات  فضاء المشاركة الديمقراطية النعيمة</vt:lpstr>
      <vt:lpstr> درجة إنتاج المبادرات  فضاء المشاركة الديمقراطية  بني خالد</vt:lpstr>
      <vt:lpstr> درجة إنتاج المبادرات  فضاء المشاركة الديمقراطية  وجدة</vt:lpstr>
      <vt:lpstr> درجة إنتاج المبادرات  فضاء المشاركة الديمقراطية بني درار</vt:lpstr>
      <vt:lpstr> درجة إنتاج المبادرات  فضاء المشاركة الديمقراطية  اهل انجاد</vt:lpstr>
      <vt:lpstr>محور التواصل و الإعلام </vt:lpstr>
      <vt:lpstr>محور التواصل و الإعلام </vt:lpstr>
      <vt:lpstr>محور التتبع والتقييم</vt:lpstr>
      <vt:lpstr>تحليل النتائج التي خلص إليها المشروع  </vt:lpstr>
      <vt:lpstr>نقط الضعف / صعوبات و عراقيل اشتغال الفضاءات</vt:lpstr>
      <vt:lpstr>نقط القوة</vt:lpstr>
      <vt:lpstr>توصيـــات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 PC</dc:creator>
  <cp:lastModifiedBy>ASUS</cp:lastModifiedBy>
  <cp:revision>134</cp:revision>
  <dcterms:created xsi:type="dcterms:W3CDTF">2019-06-19T08:46:23Z</dcterms:created>
  <dcterms:modified xsi:type="dcterms:W3CDTF">2019-12-04T09:18:38Z</dcterms:modified>
</cp:coreProperties>
</file>