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2"/>
  </p:notesMasterIdLst>
  <p:sldIdLst>
    <p:sldId id="316" r:id="rId2"/>
    <p:sldId id="300" r:id="rId3"/>
    <p:sldId id="303" r:id="rId4"/>
    <p:sldId id="302" r:id="rId5"/>
    <p:sldId id="278" r:id="rId6"/>
    <p:sldId id="306" r:id="rId7"/>
    <p:sldId id="307" r:id="rId8"/>
    <p:sldId id="308" r:id="rId9"/>
    <p:sldId id="309" r:id="rId10"/>
    <p:sldId id="310" r:id="rId11"/>
    <p:sldId id="317" r:id="rId12"/>
    <p:sldId id="318" r:id="rId13"/>
    <p:sldId id="305" r:id="rId14"/>
    <p:sldId id="314" r:id="rId15"/>
    <p:sldId id="290" r:id="rId16"/>
    <p:sldId id="292" r:id="rId17"/>
    <p:sldId id="295" r:id="rId18"/>
    <p:sldId id="294" r:id="rId19"/>
    <p:sldId id="274" r:id="rId20"/>
    <p:sldId id="28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03" autoAdjust="0"/>
    <p:restoredTop sz="97133" autoAdjust="0"/>
  </p:normalViewPr>
  <p:slideViewPr>
    <p:cSldViewPr>
      <p:cViewPr varScale="1">
        <p:scale>
          <a:sx n="56" d="100"/>
          <a:sy n="56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EB27-0126-4EE5-8583-886D9E2B2A0E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0BC6-A6FC-4078-ABF8-CE46A51CA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5D0828-81D0-4E27-B34F-3F7FF9D4E5F3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7779CE-F6A2-46F0-9A22-95559CBA37F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odec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143668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fr-FR" sz="3600" b="1" dirty="0" smtClean="0"/>
          </a:p>
          <a:p>
            <a:pPr algn="r">
              <a:buNone/>
            </a:pPr>
            <a:endParaRPr lang="fr-FR" sz="3600" b="1" dirty="0" smtClean="0"/>
          </a:p>
          <a:p>
            <a:pPr>
              <a:buNone/>
            </a:pPr>
            <a:endParaRPr lang="fr-FR" sz="3600" b="1" dirty="0" smtClean="0"/>
          </a:p>
          <a:p>
            <a:pPr algn="ctr">
              <a:buNone/>
            </a:pPr>
            <a:endParaRPr lang="fr-FR" sz="3600" b="1" dirty="0" smtClean="0"/>
          </a:p>
          <a:p>
            <a:pPr algn="ctr">
              <a:buNone/>
            </a:pPr>
            <a:r>
              <a:rPr lang="fr-FR" sz="4800" b="1" dirty="0" smtClean="0"/>
              <a:t>Projet  </a:t>
            </a:r>
            <a:r>
              <a:rPr lang="fr-FR" sz="4800" b="1" dirty="0"/>
              <a:t>N</a:t>
            </a:r>
            <a:r>
              <a:rPr lang="fr-FR" sz="4800" b="1" dirty="0" smtClean="0"/>
              <a:t>° :</a:t>
            </a:r>
            <a:r>
              <a:rPr lang="fr-FR" sz="4800" b="1" dirty="0" smtClean="0">
                <a:solidFill>
                  <a:srgbClr val="FF0000"/>
                </a:solidFill>
              </a:rPr>
              <a:t> </a:t>
            </a:r>
            <a:r>
              <a:rPr lang="fr-FR" sz="4800" b="1" dirty="0" smtClean="0"/>
              <a:t>M 187</a:t>
            </a:r>
            <a:r>
              <a:rPr lang="fr-FR" sz="4800" dirty="0" smtClean="0"/>
              <a:t> </a:t>
            </a:r>
          </a:p>
          <a:p>
            <a:pPr algn="ctr">
              <a:buNone/>
            </a:pPr>
            <a:r>
              <a:rPr lang="fr-FR" sz="4800" dirty="0" smtClean="0">
                <a:solidFill>
                  <a:srgbClr val="FF0000"/>
                </a:solidFill>
              </a:rPr>
              <a:t>« </a:t>
            </a:r>
            <a:r>
              <a:rPr lang="fr-FR" sz="4800" b="1" dirty="0">
                <a:solidFill>
                  <a:srgbClr val="FF0000"/>
                </a:solidFill>
              </a:rPr>
              <a:t>Méditerranée, d’une rive à l’autre </a:t>
            </a:r>
            <a:r>
              <a:rPr lang="fr-FR" sz="4800" b="1" dirty="0" smtClean="0">
                <a:solidFill>
                  <a:srgbClr val="FF0000"/>
                </a:solidFill>
              </a:rPr>
              <a:t>-2010»  </a:t>
            </a:r>
            <a:endParaRPr lang="fr-FR" sz="4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4800" dirty="0"/>
              <a:t> </a:t>
            </a:r>
            <a:r>
              <a:rPr lang="fr-FR" sz="4800" dirty="0" smtClean="0"/>
              <a:t> </a:t>
            </a:r>
            <a:r>
              <a:rPr lang="fr-FR" sz="4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sz="4800" dirty="0">
              <a:solidFill>
                <a:srgbClr val="00B05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71480"/>
            <a:ext cx="221457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071546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8604"/>
            <a:ext cx="857256" cy="7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143372" y="1857364"/>
          <a:ext cx="235745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357190">
                <a:tc>
                  <a:txBody>
                    <a:bodyPr/>
                    <a:lstStyle/>
                    <a:p>
                      <a:r>
                        <a:rPr lang="ar-MA" dirty="0" smtClean="0">
                          <a:solidFill>
                            <a:schemeClr val="bg1"/>
                          </a:solidFill>
                        </a:rPr>
                        <a:t>المندوبية الإقليمية </a:t>
                      </a:r>
                      <a:r>
                        <a:rPr lang="ar-MA" dirty="0" err="1" smtClean="0">
                          <a:solidFill>
                            <a:schemeClr val="bg1"/>
                          </a:solidFill>
                        </a:rPr>
                        <a:t>بتاوريرت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14282" y="1214422"/>
          <a:ext cx="1928794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4"/>
              </a:tblGrid>
              <a:tr h="928694">
                <a:tc>
                  <a:txBody>
                    <a:bodyPr/>
                    <a:lstStyle/>
                    <a:p>
                      <a:pPr algn="ctr" rtl="1"/>
                      <a:r>
                        <a:rPr lang="fr-FR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ACODEC</a:t>
                      </a:r>
                    </a:p>
                    <a:p>
                      <a:pPr algn="ctr" rtl="1"/>
                      <a:r>
                        <a:rPr lang="ar-MA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جمعية التعاون للتنمية والثقافة للجهة الشرقية</a:t>
                      </a:r>
                      <a:endParaRPr lang="fr-F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000108"/>
            <a:ext cx="1143008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Alphabétisation fonctionnelle </a:t>
            </a:r>
            <a:endParaRPr lang="fr-FR" dirty="0"/>
          </a:p>
        </p:txBody>
      </p:sp>
      <p:pic>
        <p:nvPicPr>
          <p:cNvPr id="6146" name="Picture 2" descr="C:\Users\Miloud\Desktop\photo projet Taourirt\PICT008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643866" cy="54189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Cours sur la gestion des coopératives </a:t>
            </a:r>
            <a:endParaRPr lang="fr-FR" dirty="0"/>
          </a:p>
        </p:txBody>
      </p:sp>
      <p:pic>
        <p:nvPicPr>
          <p:cNvPr id="4" name="Espace réservé du contenu 3" descr="DSC001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5"/>
            <a:ext cx="8429684" cy="5181616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001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9"/>
            <a:ext cx="8001056" cy="5681682"/>
          </a:xfr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/>
            <a:r>
              <a:rPr lang="fr-FR" dirty="0" smtClean="0"/>
              <a:t>Comité de pilotage  du projet</a:t>
            </a:r>
          </a:p>
          <a:p>
            <a:endParaRPr lang="fr-FR" dirty="0"/>
          </a:p>
        </p:txBody>
      </p:sp>
      <p:pic>
        <p:nvPicPr>
          <p:cNvPr id="6" name="Espace réservé du contenu 3" descr="IMG_1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266" y="1071545"/>
            <a:ext cx="7501467" cy="50546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755576" y="476672"/>
          <a:ext cx="8064897" cy="602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6624737"/>
              </a:tblGrid>
              <a:tr h="36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Arial"/>
                          <a:ea typeface="Times New Roman"/>
                          <a:cs typeface="Arial"/>
                        </a:rPr>
                        <a:t> Période 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Times New Roman"/>
                          <a:cs typeface="Arial"/>
                        </a:rPr>
                        <a:t>Activités</a:t>
                      </a:r>
                      <a:endParaRPr lang="fr-FR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23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01/10/2010  au  </a:t>
                      </a:r>
                      <a:r>
                        <a:rPr lang="fr-F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31/10/2010</a:t>
                      </a:r>
                      <a:endParaRPr lang="fr-F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fr-FR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Inscription  des bénéficiaires </a:t>
                      </a:r>
                      <a:endParaRPr lang="fr-F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fr-F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formations des monitrices et personnel administratif</a:t>
                      </a:r>
                      <a:endParaRPr lang="fr-F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914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01/11/2010  au  30/06/2011</a:t>
                      </a:r>
                      <a:endParaRPr lang="fr-F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apprentissage des </a:t>
                      </a:r>
                      <a:r>
                        <a:rPr lang="fr-F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métiers d’artisanat : couture, broderie, céramique </a:t>
                      </a:r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,peinture </a:t>
                      </a:r>
                      <a:r>
                        <a:rPr lang="fr-F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sur </a:t>
                      </a:r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tissu  et jute </a:t>
                      </a:r>
                      <a:endParaRPr lang="fr-F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 13/10/2010 au  </a:t>
                      </a:r>
                      <a:r>
                        <a:rPr lang="fr-FR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30/06/2011</a:t>
                      </a:r>
                      <a:endParaRPr lang="fr-FR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Arial"/>
                        </a:rPr>
                        <a:t>Alphabétisation fonctionnelle</a:t>
                      </a:r>
                      <a:endParaRPr lang="fr-FR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89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Arial"/>
                          <a:ea typeface="Times New Roman"/>
                          <a:cs typeface="Arial"/>
                        </a:rPr>
                        <a:t>01/06/2011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600" dirty="0">
                          <a:latin typeface="Arial"/>
                          <a:ea typeface="Times New Roman"/>
                          <a:cs typeface="Arial"/>
                        </a:rPr>
                        <a:t>au </a:t>
                      </a:r>
                      <a:r>
                        <a:rPr lang="fr-FR" sz="1600" dirty="0" smtClean="0">
                          <a:latin typeface="Arial"/>
                          <a:ea typeface="Times New Roman"/>
                          <a:cs typeface="Arial"/>
                        </a:rPr>
                        <a:t>30/06/2011</a:t>
                      </a:r>
                      <a:endParaRPr lang="fr-FR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Times New Roman"/>
                          <a:cs typeface="Arial"/>
                        </a:rPr>
                        <a:t>Formation sur la  création et gestion d’une coopérative 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9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Arial"/>
                          <a:ea typeface="Times New Roman"/>
                          <a:cs typeface="Arial"/>
                        </a:rPr>
                        <a:t>01/09/2011 </a:t>
                      </a:r>
                      <a:r>
                        <a:rPr lang="fr-FR" sz="1600" baseline="0" dirty="0" smtClean="0">
                          <a:latin typeface="Arial"/>
                          <a:ea typeface="Times New Roman"/>
                          <a:cs typeface="Arial"/>
                        </a:rPr>
                        <a:t> au</a:t>
                      </a:r>
                      <a:r>
                        <a:rPr lang="fr-FR" sz="1600" dirty="0" smtClean="0">
                          <a:latin typeface="Arial"/>
                          <a:ea typeface="Times New Roman"/>
                          <a:cs typeface="Arial"/>
                        </a:rPr>
                        <a:t>  31/09/2011</a:t>
                      </a:r>
                      <a:endParaRPr lang="fr-FR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Times New Roman"/>
                          <a:cs typeface="Arial"/>
                        </a:rPr>
                        <a:t>Accompagnement des bénéficiaires à la création de deux coopératives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44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Arial"/>
                          <a:ea typeface="Times New Roman"/>
                          <a:cs typeface="Arial"/>
                        </a:rPr>
                        <a:t>01/10/2011  au  31/05/2012</a:t>
                      </a:r>
                      <a:endParaRPr lang="fr-FR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Times New Roman"/>
                          <a:cs typeface="Arial"/>
                        </a:rPr>
                        <a:t>Accompagnement des bénéficiaires à la gestion 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Arial"/>
                        </a:rPr>
                        <a:t>des deux  coopératives créées </a:t>
                      </a:r>
                      <a:endParaRPr lang="fr-FR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5696" y="0"/>
            <a:ext cx="4918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3B3B3D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Calendrier des étapes du projet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0" y="1196752"/>
            <a:ext cx="7555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1</a:t>
            </a:r>
            <a:endParaRPr lang="fr-FR" sz="2000" dirty="0"/>
          </a:p>
        </p:txBody>
      </p:sp>
      <p:sp>
        <p:nvSpPr>
          <p:cNvPr id="34" name="Ellipse 33"/>
          <p:cNvSpPr/>
          <p:nvPr/>
        </p:nvSpPr>
        <p:spPr>
          <a:xfrm>
            <a:off x="0" y="2132856"/>
            <a:ext cx="75557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2</a:t>
            </a:r>
            <a:endParaRPr lang="fr-FR" sz="2000" dirty="0"/>
          </a:p>
        </p:txBody>
      </p:sp>
      <p:sp>
        <p:nvSpPr>
          <p:cNvPr id="35" name="Ellipse 34"/>
          <p:cNvSpPr/>
          <p:nvPr/>
        </p:nvSpPr>
        <p:spPr>
          <a:xfrm>
            <a:off x="0" y="3068960"/>
            <a:ext cx="7555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3</a:t>
            </a:r>
            <a:endParaRPr lang="fr-FR" sz="2000" dirty="0"/>
          </a:p>
        </p:txBody>
      </p:sp>
      <p:sp>
        <p:nvSpPr>
          <p:cNvPr id="36" name="Ellipse 35"/>
          <p:cNvSpPr/>
          <p:nvPr/>
        </p:nvSpPr>
        <p:spPr>
          <a:xfrm>
            <a:off x="0" y="3861048"/>
            <a:ext cx="7555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4</a:t>
            </a:r>
            <a:endParaRPr lang="fr-FR" sz="2000" dirty="0"/>
          </a:p>
        </p:txBody>
      </p:sp>
      <p:sp>
        <p:nvSpPr>
          <p:cNvPr id="37" name="Ellipse 36"/>
          <p:cNvSpPr/>
          <p:nvPr/>
        </p:nvSpPr>
        <p:spPr>
          <a:xfrm>
            <a:off x="0" y="4725144"/>
            <a:ext cx="7555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5</a:t>
            </a:r>
            <a:endParaRPr lang="fr-FR" sz="2000" dirty="0"/>
          </a:p>
        </p:txBody>
      </p:sp>
      <p:sp>
        <p:nvSpPr>
          <p:cNvPr id="38" name="Ellipse 37"/>
          <p:cNvSpPr/>
          <p:nvPr/>
        </p:nvSpPr>
        <p:spPr>
          <a:xfrm>
            <a:off x="0" y="5733256"/>
            <a:ext cx="7555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6</a:t>
            </a:r>
            <a:endParaRPr lang="fr-FR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4400" b="1" dirty="0" smtClean="0"/>
              <a:t>Notre projet à </a:t>
            </a:r>
            <a:r>
              <a:rPr lang="fr-FR" sz="4400" b="1" dirty="0" err="1" smtClean="0"/>
              <a:t>Taourirt</a:t>
            </a:r>
            <a:r>
              <a:rPr lang="fr-FR" sz="4400" b="1" dirty="0" smtClean="0"/>
              <a:t> vise    aussi à résoudre des problèmes vécus par des coopératives marocaines et particulièrement des coopératives en métiers d’artisanat </a:t>
            </a:r>
            <a:r>
              <a:rPr lang="fr-FR" sz="2800" b="1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/>
              <a:t>Problèmes </a:t>
            </a:r>
            <a:r>
              <a:rPr lang="fr-FR" sz="4000" b="1" u="sng" dirty="0" smtClean="0"/>
              <a:t> des </a:t>
            </a:r>
            <a:r>
              <a:rPr lang="fr-FR" sz="4000" b="1" u="sng" dirty="0"/>
              <a:t>coopératives en métiers </a:t>
            </a:r>
            <a:r>
              <a:rPr lang="fr-FR" sz="4000" b="1" u="sng" dirty="0" smtClean="0"/>
              <a:t>d’artisanat</a:t>
            </a:r>
            <a:endParaRPr lang="fr-FR" sz="4000" dirty="0"/>
          </a:p>
          <a:p>
            <a:r>
              <a:rPr lang="fr-FR" sz="4000" dirty="0"/>
              <a:t>Faible commercialisation au  marché  local et national </a:t>
            </a:r>
            <a:endParaRPr lang="fr-FR" sz="4000" dirty="0" smtClean="0"/>
          </a:p>
          <a:p>
            <a:r>
              <a:rPr lang="fr-FR" sz="4000" dirty="0"/>
              <a:t>Faible commercialisation extérieure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endParaRPr lang="fr-FR" sz="4000" u="sng" dirty="0" smtClean="0"/>
          </a:p>
          <a:p>
            <a:r>
              <a:rPr lang="fr-FR" sz="4000" b="1" u="sng" dirty="0" smtClean="0"/>
              <a:t>Contraintes </a:t>
            </a:r>
            <a:r>
              <a:rPr lang="fr-FR" sz="4000" b="1" u="sng" dirty="0"/>
              <a:t>externes</a:t>
            </a:r>
            <a:r>
              <a:rPr lang="fr-FR" sz="4000" dirty="0"/>
              <a:t>:</a:t>
            </a:r>
          </a:p>
          <a:p>
            <a:r>
              <a:rPr lang="fr-FR" sz="4000" dirty="0"/>
              <a:t>-  Accès difficile aux crédits bancaires,</a:t>
            </a:r>
          </a:p>
          <a:p>
            <a:r>
              <a:rPr lang="fr-FR" sz="4000" dirty="0"/>
              <a:t>-  Accès difficile aux marchés : (approvisionnement et commercialisation)</a:t>
            </a:r>
          </a:p>
          <a:p>
            <a:pPr>
              <a:buNone/>
            </a:pPr>
            <a:endParaRPr lang="fr-FR" sz="4000" dirty="0"/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20000"/>
          </a:bodyPr>
          <a:lstStyle/>
          <a:p>
            <a:endParaRPr lang="fr-FR" sz="4400" u="sng" dirty="0" smtClean="0"/>
          </a:p>
          <a:p>
            <a:r>
              <a:rPr lang="fr-FR" sz="4700" b="1" u="sng" dirty="0" smtClean="0"/>
              <a:t>Contraintes </a:t>
            </a:r>
            <a:r>
              <a:rPr lang="fr-FR" sz="4700" b="1" u="sng" dirty="0"/>
              <a:t>internes</a:t>
            </a:r>
            <a:r>
              <a:rPr lang="fr-FR" sz="4400" u="sng" dirty="0"/>
              <a:t>:</a:t>
            </a:r>
            <a:endParaRPr lang="fr-FR" sz="4400" dirty="0"/>
          </a:p>
          <a:p>
            <a:r>
              <a:rPr lang="fr-FR" sz="4400" dirty="0"/>
              <a:t>. Analphabétisme des adhérents   </a:t>
            </a:r>
          </a:p>
          <a:p>
            <a:r>
              <a:rPr lang="fr-FR" sz="4400" dirty="0"/>
              <a:t>. Défaillance gestionnaire</a:t>
            </a:r>
          </a:p>
          <a:p>
            <a:r>
              <a:rPr lang="fr-FR" sz="4400" dirty="0"/>
              <a:t>. Ignorance des lois (droits et obligations)</a:t>
            </a:r>
          </a:p>
          <a:p>
            <a:r>
              <a:rPr lang="fr-FR" sz="4400" dirty="0"/>
              <a:t>. Capitaux propres limités insuffisants  ,manque de moyens d’investissement</a:t>
            </a:r>
          </a:p>
          <a:p>
            <a:r>
              <a:rPr lang="fr-FR" sz="4400" dirty="0"/>
              <a:t>. Non perfectionnement des produits fabriqués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  </a:t>
            </a:r>
            <a:r>
              <a:rPr lang="fr-FR" sz="3600" b="1" dirty="0" smtClean="0"/>
              <a:t>formation théorique sur la gestion d’une coopérative   et accompagnement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b="1" u="sng" dirty="0"/>
              <a:t>Modules</a:t>
            </a:r>
            <a:r>
              <a:rPr lang="fr-FR" dirty="0"/>
              <a:t> </a:t>
            </a:r>
            <a:endParaRPr lang="fr-FR" dirty="0" smtClean="0"/>
          </a:p>
          <a:p>
            <a:pPr lvl="0"/>
            <a:r>
              <a:rPr lang="fr-FR" dirty="0"/>
              <a:t>Organisation d’une coopérative</a:t>
            </a:r>
          </a:p>
          <a:p>
            <a:pPr lvl="0"/>
            <a:r>
              <a:rPr lang="fr-FR" dirty="0"/>
              <a:t>Gestion des ressources Humaines d’une </a:t>
            </a:r>
            <a:r>
              <a:rPr lang="fr-FR" dirty="0" smtClean="0"/>
              <a:t>coopérative</a:t>
            </a:r>
            <a:r>
              <a:rPr lang="fr-FR" dirty="0"/>
              <a:t> </a:t>
            </a:r>
          </a:p>
          <a:p>
            <a:pPr lvl="0"/>
            <a:r>
              <a:rPr lang="fr-FR" dirty="0"/>
              <a:t>Gestion Financière d’une </a:t>
            </a:r>
            <a:r>
              <a:rPr lang="fr-FR" dirty="0" smtClean="0"/>
              <a:t>coopérative</a:t>
            </a:r>
          </a:p>
          <a:p>
            <a:r>
              <a:rPr lang="fr-FR" dirty="0"/>
              <a:t>Gestion de projet </a:t>
            </a:r>
          </a:p>
          <a:p>
            <a:r>
              <a:rPr lang="fr-FR" dirty="0"/>
              <a:t>Gestion du </a:t>
            </a:r>
            <a:r>
              <a:rPr lang="fr-FR" dirty="0" smtClean="0"/>
              <a:t>partenariat</a:t>
            </a:r>
            <a:r>
              <a:rPr lang="fr-FR" dirty="0"/>
              <a:t> </a:t>
            </a:r>
          </a:p>
          <a:p>
            <a:pPr lvl="0"/>
            <a:r>
              <a:rPr lang="fr-FR" dirty="0"/>
              <a:t>La communication des coopératives.</a:t>
            </a:r>
          </a:p>
          <a:p>
            <a:r>
              <a:rPr lang="fr-FR" dirty="0"/>
              <a:t>Relation des coopératives avec leur environnement institutionnel </a:t>
            </a:r>
          </a:p>
          <a:p>
            <a:pPr lvl="0">
              <a:buNone/>
            </a:pP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4000" dirty="0" smtClean="0"/>
              <a:t>Notre projet en partenariat avec la Fondation de France  , la  SCOP coopérative ABELIA de Lille , l’association AMAL TANDRARA et l’entraide nationale consiste à former , par 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apprentissage, des filles et jeunes femmes en métiers d’artisanat </a:t>
            </a:r>
            <a:r>
              <a:rPr lang="fr-FR" sz="4000" dirty="0" smtClean="0"/>
              <a:t>dont le but est la  création des AGR en se groupant dans </a:t>
            </a:r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deux coopératives</a:t>
            </a:r>
            <a:r>
              <a:rPr lang="fr-FR" sz="4000" dirty="0" smtClean="0"/>
              <a:t>. </a:t>
            </a:r>
          </a:p>
          <a:p>
            <a:pPr>
              <a:buNone/>
            </a:pPr>
            <a:endParaRPr lang="fr-FR" sz="4000" dirty="0" smtClean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None/>
            </a:pPr>
            <a:r>
              <a:rPr lang="fr-FR" sz="4400" dirty="0" smtClean="0"/>
              <a:t>association ACODEC</a:t>
            </a:r>
          </a:p>
          <a:p>
            <a:pPr algn="ctr">
              <a:buNone/>
            </a:pPr>
            <a:r>
              <a:rPr lang="fr-FR" sz="4000" dirty="0" smtClean="0"/>
              <a:t>E-mail:  </a:t>
            </a:r>
            <a:r>
              <a:rPr lang="fr-FR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acodec_oujda@yahoo.fr</a:t>
            </a:r>
          </a:p>
          <a:p>
            <a:pPr algn="ctr">
              <a:buNone/>
            </a:pPr>
            <a:r>
              <a:rPr lang="fr-FR" sz="4400" dirty="0" smtClean="0"/>
              <a:t>Site web:      </a:t>
            </a:r>
            <a:r>
              <a:rPr lang="fr-FR" sz="4400" dirty="0" smtClean="0">
                <a:solidFill>
                  <a:schemeClr val="tx2"/>
                </a:solidFill>
                <a:hlinkClick r:id="rId2"/>
              </a:rPr>
              <a:t>www.acodec.org</a:t>
            </a:r>
            <a:r>
              <a:rPr lang="fr-FR" sz="4400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</a:pPr>
            <a:r>
              <a:rPr lang="fr-FR" sz="4400" dirty="0" smtClean="0">
                <a:solidFill>
                  <a:schemeClr val="tx2"/>
                </a:solidFill>
              </a:rPr>
              <a:t> -------------------------</a:t>
            </a:r>
          </a:p>
          <a:p>
            <a:pPr algn="ctr">
              <a:buNone/>
            </a:pPr>
            <a:r>
              <a:rPr lang="fr-FR" sz="2000" dirty="0" smtClean="0">
                <a:solidFill>
                  <a:schemeClr val="tx2"/>
                </a:solidFill>
              </a:rPr>
              <a:t>REZZOUKI EL MILOUD </a:t>
            </a:r>
          </a:p>
          <a:p>
            <a:pPr algn="ctr">
              <a:buNone/>
            </a:pPr>
            <a:r>
              <a:rPr lang="fr-FR" sz="4000" dirty="0" smtClean="0">
                <a:solidFill>
                  <a:schemeClr val="tx2"/>
                </a:solidFill>
              </a:rPr>
              <a:t>-------------------</a:t>
            </a:r>
          </a:p>
          <a:p>
            <a:pPr algn="ctr">
              <a:buNone/>
            </a:pPr>
            <a:r>
              <a:rPr lang="fr-FR" sz="4400" dirty="0" smtClean="0">
                <a:solidFill>
                  <a:schemeClr val="accent4">
                    <a:lumMod val="75000"/>
                  </a:schemeClr>
                </a:solidFill>
              </a:rPr>
              <a:t>Merci de votre attention</a:t>
            </a:r>
            <a:endParaRPr lang="fr-FR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10" descr="lancement cours des form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340768"/>
            <a:ext cx="8136904" cy="5256583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/>
              <a:t>Lancement officiel  des formations du projet            8 Novembre 2010</a:t>
            </a:r>
            <a:endParaRPr lang="fr-FR" sz="40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576899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r>
              <a:rPr lang="fr-FR" sz="4000" dirty="0" smtClean="0"/>
              <a:t>       local: Maison du citoyen-</a:t>
            </a:r>
            <a:r>
              <a:rPr lang="fr-FR" sz="4000" dirty="0" err="1" smtClean="0"/>
              <a:t>Taourirt</a:t>
            </a:r>
            <a:endParaRPr lang="fr-FR" sz="40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fr-FR" sz="4000" dirty="0" smtClean="0"/>
              <a:t>                      </a:t>
            </a:r>
            <a:r>
              <a:rPr lang="fr-FR" sz="4000" u="sng" dirty="0" smtClean="0"/>
              <a:t>Ateliers du projet</a:t>
            </a:r>
            <a:endParaRPr lang="fr-FR" sz="4000" u="sng" dirty="0"/>
          </a:p>
          <a:p>
            <a:pPr lvl="0"/>
            <a:r>
              <a:rPr lang="fr-FR" sz="4000" dirty="0"/>
              <a:t> Broderie et couture </a:t>
            </a:r>
            <a:r>
              <a:rPr lang="fr-FR" sz="3600" dirty="0" smtClean="0"/>
              <a:t>:(20 bénéficiaires</a:t>
            </a:r>
            <a:r>
              <a:rPr lang="fr-FR" sz="3600" dirty="0"/>
              <a:t>)</a:t>
            </a:r>
          </a:p>
          <a:p>
            <a:pPr lvl="0"/>
            <a:r>
              <a:rPr lang="fr-FR" sz="4000" dirty="0"/>
              <a:t>Céramique et peinture sur le tissu : (20 bénéficiaires)   </a:t>
            </a:r>
          </a:p>
          <a:p>
            <a:pPr lvl="0"/>
            <a:r>
              <a:rPr lang="fr-FR" sz="4000" dirty="0"/>
              <a:t> Jute (</a:t>
            </a:r>
            <a:r>
              <a:rPr lang="fr-FR" sz="4000" dirty="0" err="1"/>
              <a:t>Halfa</a:t>
            </a:r>
            <a:r>
              <a:rPr lang="fr-FR" sz="4000" dirty="0"/>
              <a:t>): (20 bénéficiaires</a:t>
            </a:r>
            <a:r>
              <a:rPr lang="fr-FR" sz="4000" dirty="0" smtClean="0"/>
              <a:t>)</a:t>
            </a:r>
            <a:endParaRPr lang="fr-FR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Atelier de Couture et broderie</a:t>
            </a:r>
            <a:endParaRPr lang="fr-FR" dirty="0"/>
          </a:p>
        </p:txBody>
      </p:sp>
      <p:pic>
        <p:nvPicPr>
          <p:cNvPr id="1026" name="Picture 2" descr="C:\Users\Miloud\Desktop\photo projet Taourirt\PICT006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520000" cy="4140000"/>
          </a:xfrm>
          <a:prstGeom prst="rect">
            <a:avLst/>
          </a:prstGeom>
          <a:noFill/>
        </p:spPr>
      </p:pic>
      <p:pic>
        <p:nvPicPr>
          <p:cNvPr id="6" name="Espace réservé du contenu 9" descr="IMG_2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7233"/>
            <a:ext cx="7929618" cy="5467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Atelier de Couture et broderie</a:t>
            </a:r>
            <a:endParaRPr lang="fr-FR" dirty="0"/>
          </a:p>
        </p:txBody>
      </p:sp>
      <p:pic>
        <p:nvPicPr>
          <p:cNvPr id="2050" name="Picture 2" descr="C:\Users\Miloud\Desktop\photo projet Taourirt\PICT007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929618" cy="56687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Atelier céramique et peinture </a:t>
            </a:r>
            <a:endParaRPr lang="fr-FR" dirty="0"/>
          </a:p>
        </p:txBody>
      </p:sp>
      <p:pic>
        <p:nvPicPr>
          <p:cNvPr id="3074" name="Picture 2" descr="C:\Users\Miloud\Desktop\photo projet Taourirt\PICT008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715304" cy="54767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loud\Desktop\photo projet Taourirt\PICT008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001056" cy="5489278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Atelier céramique et peinture 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algn="ctr"/>
            <a:r>
              <a:rPr lang="fr-FR" dirty="0" smtClean="0"/>
              <a:t>Atelier Jute ( </a:t>
            </a:r>
            <a:r>
              <a:rPr lang="fr-FR" dirty="0" err="1" smtClean="0"/>
              <a:t>Halfa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122" name="Picture 2" descr="C:\Users\Miloud\Desktop\photo projet Taourirt\PICT005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7072362" cy="5489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549</TotalTime>
  <Words>353</Words>
  <Application>Microsoft Office PowerPoint</Application>
  <PresentationFormat>Affichage à l'écran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Diapositive 1</vt:lpstr>
      <vt:lpstr>Diapositive 2</vt:lpstr>
      <vt:lpstr>Lancement officiel  des formations du projet            8 Novembre 2010</vt:lpstr>
      <vt:lpstr>Diapositive 4</vt:lpstr>
      <vt:lpstr>Atelier de Couture et broderie</vt:lpstr>
      <vt:lpstr>Atelier de Couture et broderie</vt:lpstr>
      <vt:lpstr>Atelier céramique et peinture </vt:lpstr>
      <vt:lpstr>Atelier céramique et peinture </vt:lpstr>
      <vt:lpstr>Atelier Jute ( Halfa)</vt:lpstr>
      <vt:lpstr> Alphabétisation fonctionnelle </vt:lpstr>
      <vt:lpstr>Cours sur la gestion des coopératives 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  formation théorique sur la gestion d’une coopérative   et accompagnement 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</dc:creator>
  <cp:lastModifiedBy>toshiba</cp:lastModifiedBy>
  <cp:revision>62</cp:revision>
  <dcterms:created xsi:type="dcterms:W3CDTF">2011-01-23T18:35:35Z</dcterms:created>
  <dcterms:modified xsi:type="dcterms:W3CDTF">2013-08-29T19:09:26Z</dcterms:modified>
</cp:coreProperties>
</file>