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0"/>
  </p:notesMasterIdLst>
  <p:sldIdLst>
    <p:sldId id="256" r:id="rId2"/>
    <p:sldId id="279" r:id="rId3"/>
    <p:sldId id="284" r:id="rId4"/>
    <p:sldId id="257" r:id="rId5"/>
    <p:sldId id="258" r:id="rId6"/>
    <p:sldId id="259" r:id="rId7"/>
    <p:sldId id="260" r:id="rId8"/>
    <p:sldId id="261" r:id="rId9"/>
    <p:sldId id="262" r:id="rId10"/>
    <p:sldId id="285" r:id="rId11"/>
    <p:sldId id="263" r:id="rId12"/>
    <p:sldId id="264" r:id="rId13"/>
    <p:sldId id="265" r:id="rId14"/>
    <p:sldId id="266" r:id="rId15"/>
    <p:sldId id="267" r:id="rId16"/>
    <p:sldId id="268" r:id="rId17"/>
    <p:sldId id="283" r:id="rId18"/>
    <p:sldId id="286" r:id="rId19"/>
    <p:sldId id="269" r:id="rId20"/>
    <p:sldId id="270" r:id="rId21"/>
    <p:sldId id="272" r:id="rId22"/>
    <p:sldId id="282" r:id="rId23"/>
    <p:sldId id="275" r:id="rId24"/>
    <p:sldId id="281" r:id="rId25"/>
    <p:sldId id="278" r:id="rId26"/>
    <p:sldId id="276" r:id="rId27"/>
    <p:sldId id="274" r:id="rId28"/>
    <p:sldId id="280"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8EB27-0126-4EE5-8583-886D9E2B2A0E}" type="datetimeFigureOut">
              <a:rPr lang="fr-FR" smtClean="0"/>
              <a:pPr/>
              <a:t>30/07/2013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00BC6-A6FC-4078-ABF8-CE46A51CAEF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E600BC6-A6FC-4078-ABF8-CE46A51CAEFF}"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7779CE-F6A2-46F0-9A22-95559CBA37F1}"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25D0828-81D0-4E27-B34F-3F7FF9D4E5F3}" type="datetimeFigureOut">
              <a:rPr lang="fr-FR" smtClean="0"/>
              <a:pPr/>
              <a:t>30/07/2013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07779CE-F6A2-46F0-9A22-95559CBA37F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5D0828-81D0-4E27-B34F-3F7FF9D4E5F3}" type="datetimeFigureOut">
              <a:rPr lang="fr-FR" smtClean="0"/>
              <a:pPr/>
              <a:t>30/07/2013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07779CE-F6A2-46F0-9A22-95559CBA37F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00100" y="500042"/>
            <a:ext cx="7429552" cy="5786478"/>
          </a:xfrm>
        </p:spPr>
        <p:txBody>
          <a:bodyPr>
            <a:normAutofit/>
          </a:bodyPr>
          <a:lstStyle/>
          <a:p>
            <a:endParaRPr lang="fr-FR" sz="2000" dirty="0" smtClean="0">
              <a:latin typeface="Times New Roman"/>
              <a:ea typeface="Times New Roman"/>
            </a:endParaRPr>
          </a:p>
          <a:p>
            <a:pPr algn="ctr"/>
            <a:r>
              <a:rPr lang="ar-MA" sz="3600" dirty="0" smtClean="0">
                <a:latin typeface="Times New Roman"/>
                <a:ea typeface="Times New Roman"/>
              </a:rPr>
              <a:t> </a:t>
            </a:r>
            <a:endParaRPr lang="fr-FR" sz="3600" dirty="0" smtClean="0">
              <a:latin typeface="Times New Roman"/>
              <a:ea typeface="Times New Roman"/>
            </a:endParaRPr>
          </a:p>
          <a:p>
            <a:pPr algn="ctr"/>
            <a:r>
              <a:rPr lang="fr-FR" sz="3600" b="1" dirty="0" smtClean="0">
                <a:solidFill>
                  <a:srgbClr val="0000FF"/>
                </a:solidFill>
                <a:latin typeface="Times New Roman"/>
                <a:ea typeface="Times New Roman"/>
                <a:cs typeface="Arial"/>
              </a:rPr>
              <a:t> </a:t>
            </a:r>
          </a:p>
          <a:p>
            <a:pPr algn="ctr"/>
            <a:r>
              <a:rPr lang="fr-FR" sz="4400" b="1" dirty="0" smtClean="0">
                <a:solidFill>
                  <a:schemeClr val="accent5"/>
                </a:solidFill>
                <a:latin typeface="Comic Sans MS"/>
                <a:ea typeface="Times New Roman"/>
                <a:cs typeface="Arial"/>
              </a:rPr>
              <a:t>ACODEC</a:t>
            </a:r>
            <a:endParaRPr lang="fr-FR" sz="4400" dirty="0" smtClean="0">
              <a:solidFill>
                <a:schemeClr val="accent5"/>
              </a:solidFill>
              <a:latin typeface="Times New Roman"/>
              <a:ea typeface="Times New Roman"/>
            </a:endParaRPr>
          </a:p>
          <a:p>
            <a:pPr algn="ctr"/>
            <a:r>
              <a:rPr lang="ar-SA" sz="3600" b="1" dirty="0" smtClean="0">
                <a:solidFill>
                  <a:schemeClr val="accent2">
                    <a:lumMod val="40000"/>
                    <a:lumOff val="60000"/>
                  </a:schemeClr>
                </a:solidFill>
                <a:latin typeface="Comic Sans MS"/>
                <a:ea typeface="Times New Roman"/>
              </a:rPr>
              <a:t>جمعية التعاون للتنمية والثقافة للجهة الشرقية</a:t>
            </a:r>
            <a:r>
              <a:rPr lang="ar-SA" sz="3600" b="1" dirty="0" smtClean="0">
                <a:solidFill>
                  <a:schemeClr val="accent2">
                    <a:lumMod val="40000"/>
                    <a:lumOff val="60000"/>
                  </a:schemeClr>
                </a:solidFill>
                <a:latin typeface="Times New Roman"/>
                <a:ea typeface="Times New Roman"/>
                <a:cs typeface="Comic Sans MS"/>
              </a:rPr>
              <a:t> </a:t>
            </a:r>
            <a:endParaRPr lang="fr-FR" sz="3600" dirty="0" smtClean="0">
              <a:solidFill>
                <a:schemeClr val="accent2">
                  <a:lumMod val="40000"/>
                  <a:lumOff val="60000"/>
                </a:schemeClr>
              </a:solidFill>
              <a:latin typeface="Times New Roman"/>
              <a:ea typeface="Times New Roman"/>
            </a:endParaRPr>
          </a:p>
          <a:p>
            <a:pPr algn="ctr"/>
            <a:r>
              <a:rPr lang="fr-FR" sz="3600" b="1" dirty="0" smtClean="0">
                <a:latin typeface="Comic Sans MS"/>
                <a:ea typeface="Times New Roman"/>
                <a:cs typeface="Arial"/>
              </a:rPr>
              <a:t>Association de Coopération pour le Développement et la Culture</a:t>
            </a:r>
            <a:endParaRPr lang="fr-FR" sz="3600" dirty="0" smtClean="0">
              <a:latin typeface="Times New Roman"/>
              <a:ea typeface="Times New Roman"/>
            </a:endParaRPr>
          </a:p>
          <a:p>
            <a:pPr algn="ctr"/>
            <a:r>
              <a:rPr lang="fr-FR" sz="3600" dirty="0" smtClean="0">
                <a:solidFill>
                  <a:schemeClr val="accent5"/>
                </a:solidFill>
                <a:latin typeface="Times New Roman"/>
                <a:ea typeface="Times New Roman"/>
              </a:rPr>
              <a:t>Région  orientale du Maroc</a:t>
            </a:r>
          </a:p>
          <a:p>
            <a:endParaRPr lang="fr-FR" dirty="0"/>
          </a:p>
        </p:txBody>
      </p:sp>
      <p:pic>
        <p:nvPicPr>
          <p:cNvPr id="1026" name="Picture 2" descr="C:\Users\ab\Desktop\IMG_2269.JPG"/>
          <p:cNvPicPr>
            <a:picLocks noChangeAspect="1" noChangeArrowheads="1"/>
          </p:cNvPicPr>
          <p:nvPr/>
        </p:nvPicPr>
        <p:blipFill>
          <a:blip r:embed="rId2" cstate="print"/>
          <a:srcRect/>
          <a:stretch>
            <a:fillRect/>
          </a:stretch>
        </p:blipFill>
        <p:spPr bwMode="auto">
          <a:xfrm>
            <a:off x="3786182" y="857232"/>
            <a:ext cx="1872000" cy="140400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538806"/>
          </a:xfrm>
        </p:spPr>
        <p:txBody>
          <a:bodyPr/>
          <a:lstStyle/>
          <a:p>
            <a:r>
              <a:rPr lang="fr-FR" dirty="0" smtClean="0"/>
              <a:t> </a:t>
            </a:r>
            <a:r>
              <a:rPr lang="fr-FR" sz="4400" b="1" dirty="0" smtClean="0"/>
              <a:t>Notre projet à </a:t>
            </a:r>
            <a:r>
              <a:rPr lang="fr-FR" sz="4400" b="1" dirty="0" err="1" smtClean="0"/>
              <a:t>Taourirt</a:t>
            </a:r>
            <a:r>
              <a:rPr lang="fr-FR" sz="4400" b="1" dirty="0" smtClean="0"/>
              <a:t> vise à résoudre des problèmes vécus par des coopératives marocaines et particulièrement des coopératives en métiers d’artisanat .</a:t>
            </a:r>
          </a:p>
          <a:p>
            <a:endParaRPr lang="fr-FR" sz="4400"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a:bodyPr>
          <a:lstStyle/>
          <a:p>
            <a:pPr algn="ctr"/>
            <a:r>
              <a:rPr lang="fr-FR" sz="4000" b="1" u="sng" dirty="0"/>
              <a:t>Problèmes et Atouts des coopératives en métiers </a:t>
            </a:r>
            <a:r>
              <a:rPr lang="fr-FR" sz="4000" b="1" u="sng" dirty="0" smtClean="0"/>
              <a:t>d’artisanat</a:t>
            </a:r>
            <a:endParaRPr lang="fr-FR" sz="4000" dirty="0"/>
          </a:p>
          <a:p>
            <a:r>
              <a:rPr lang="fr-FR" sz="4000" dirty="0"/>
              <a:t>Faible commercialisation au  marché  local et national </a:t>
            </a:r>
            <a:endParaRPr lang="fr-FR" sz="4000" dirty="0" smtClean="0"/>
          </a:p>
          <a:p>
            <a:r>
              <a:rPr lang="fr-FR" sz="4000" dirty="0"/>
              <a:t>Faible commercialisation extérieure </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fontScale="85000" lnSpcReduction="20000"/>
          </a:bodyPr>
          <a:lstStyle/>
          <a:p>
            <a:endParaRPr lang="fr-FR" sz="4400" u="sng" dirty="0" smtClean="0"/>
          </a:p>
          <a:p>
            <a:r>
              <a:rPr lang="fr-FR" sz="4700" b="1" u="sng" dirty="0" smtClean="0"/>
              <a:t>Contraintes </a:t>
            </a:r>
            <a:r>
              <a:rPr lang="fr-FR" sz="4700" b="1" u="sng" dirty="0"/>
              <a:t>internes</a:t>
            </a:r>
            <a:r>
              <a:rPr lang="fr-FR" sz="4400" u="sng" dirty="0"/>
              <a:t>:</a:t>
            </a:r>
            <a:endParaRPr lang="fr-FR" sz="4400" dirty="0"/>
          </a:p>
          <a:p>
            <a:r>
              <a:rPr lang="fr-FR" sz="4400" dirty="0"/>
              <a:t>. Analphabétisme des adhérents   </a:t>
            </a:r>
          </a:p>
          <a:p>
            <a:r>
              <a:rPr lang="fr-FR" sz="4400" dirty="0"/>
              <a:t>. Défaillance gestionnaire</a:t>
            </a:r>
          </a:p>
          <a:p>
            <a:r>
              <a:rPr lang="fr-FR" sz="4400" dirty="0"/>
              <a:t>. Ignorance des lois (droits et obligations)</a:t>
            </a:r>
          </a:p>
          <a:p>
            <a:r>
              <a:rPr lang="fr-FR" sz="4400" dirty="0"/>
              <a:t>. Capitaux propres limités insuffisants  ,manque de moyens d’investissement</a:t>
            </a:r>
          </a:p>
          <a:p>
            <a:r>
              <a:rPr lang="fr-FR" sz="4400" dirty="0"/>
              <a:t>. Non perfectionnement des produits fabriqués </a:t>
            </a:r>
          </a:p>
          <a:p>
            <a:endParaRPr lang="fr-FR" dirty="0" smtClean="0"/>
          </a:p>
          <a:p>
            <a:endParaRPr lang="fr-F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a:bodyPr>
          <a:lstStyle/>
          <a:p>
            <a:endParaRPr lang="fr-FR" sz="4000" u="sng" dirty="0" smtClean="0"/>
          </a:p>
          <a:p>
            <a:r>
              <a:rPr lang="fr-FR" sz="4000" b="1" u="sng" dirty="0" smtClean="0"/>
              <a:t>Contraintes </a:t>
            </a:r>
            <a:r>
              <a:rPr lang="fr-FR" sz="4000" b="1" u="sng" dirty="0"/>
              <a:t>externes</a:t>
            </a:r>
            <a:r>
              <a:rPr lang="fr-FR" sz="4000" dirty="0"/>
              <a:t>:</a:t>
            </a:r>
          </a:p>
          <a:p>
            <a:r>
              <a:rPr lang="fr-FR" sz="4000" dirty="0"/>
              <a:t>-  Accès difficile aux crédits bancaires,</a:t>
            </a:r>
          </a:p>
          <a:p>
            <a:r>
              <a:rPr lang="fr-FR" sz="4000" dirty="0"/>
              <a:t>-  Accès difficile aux marchés : (approvisionnement et commercialisation)</a:t>
            </a:r>
          </a:p>
          <a:p>
            <a:pPr>
              <a:buNone/>
            </a:pPr>
            <a:endParaRPr lang="fr-FR" sz="4000" dirty="0"/>
          </a:p>
          <a:p>
            <a:endParaRPr lang="fr-F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428604"/>
            <a:ext cx="8572560" cy="5697559"/>
          </a:xfrm>
        </p:spPr>
        <p:txBody>
          <a:bodyPr/>
          <a:lstStyle/>
          <a:p>
            <a:endParaRPr lang="fr-FR" dirty="0" smtClean="0"/>
          </a:p>
          <a:p>
            <a:endParaRPr lang="fr-FR" dirty="0"/>
          </a:p>
          <a:p>
            <a:endParaRPr lang="fr-FR" dirty="0" smtClean="0"/>
          </a:p>
          <a:p>
            <a:r>
              <a:rPr lang="fr-FR" sz="4000" b="1" dirty="0" smtClean="0"/>
              <a:t>Expériences de l’association ACODEC dans l’apprentissage aux métiers d’artisanat et la création des AGR </a:t>
            </a:r>
            <a:endParaRPr lang="fr-FR" sz="4000" b="1"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lnSpcReduction="10000"/>
          </a:bodyPr>
          <a:lstStyle/>
          <a:p>
            <a:endParaRPr lang="fr-FR" sz="4000" dirty="0" smtClean="0"/>
          </a:p>
          <a:p>
            <a:r>
              <a:rPr lang="fr-FR" sz="4000" dirty="0" smtClean="0"/>
              <a:t>Notre association ACODEC à construit un centre d’insertion de la fille rurale à SII HAZEM, C.R de </a:t>
            </a:r>
            <a:r>
              <a:rPr lang="fr-FR" sz="4000" dirty="0" err="1" smtClean="0"/>
              <a:t>Beni</a:t>
            </a:r>
            <a:r>
              <a:rPr lang="fr-FR" sz="4000" dirty="0" smtClean="0"/>
              <a:t> Khaled -  préfecture d’</a:t>
            </a:r>
            <a:r>
              <a:rPr lang="fr-FR" sz="4000" dirty="0" err="1" smtClean="0"/>
              <a:t>OujdaAngad</a:t>
            </a:r>
            <a:r>
              <a:rPr lang="fr-FR" sz="4000" dirty="0" smtClean="0"/>
              <a:t> .</a:t>
            </a:r>
          </a:p>
          <a:p>
            <a:r>
              <a:rPr lang="fr-FR" sz="4000" dirty="0" smtClean="0"/>
              <a:t>Ce centre  inauguré le 6 novembre 2007 et, est opérationnel depuis cette date.</a:t>
            </a:r>
          </a:p>
          <a:p>
            <a:endParaRPr lang="fr-FR" sz="40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642918"/>
            <a:ext cx="8229600" cy="5483245"/>
          </a:xfrm>
        </p:spPr>
        <p:txBody>
          <a:bodyPr/>
          <a:lstStyle/>
          <a:p>
            <a:r>
              <a:rPr lang="fr-FR" dirty="0" smtClean="0"/>
              <a:t>Inauguration du centre le O6 Novembre 2007</a:t>
            </a:r>
            <a:endParaRPr lang="fr-FR" dirty="0"/>
          </a:p>
        </p:txBody>
      </p:sp>
      <p:pic>
        <p:nvPicPr>
          <p:cNvPr id="6" name="Espace réservé du contenu 3" descr="IMG_0467.JPG"/>
          <p:cNvPicPr>
            <a:picLocks noChangeAspect="1"/>
          </p:cNvPicPr>
          <p:nvPr/>
        </p:nvPicPr>
        <p:blipFill>
          <a:blip r:embed="rId2"/>
          <a:stretch>
            <a:fillRect/>
          </a:stretch>
        </p:blipFill>
        <p:spPr>
          <a:xfrm>
            <a:off x="642910" y="1285836"/>
            <a:ext cx="8072494" cy="5357874"/>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35480"/>
            <a:ext cx="8229600" cy="3779536"/>
          </a:xfrm>
        </p:spPr>
        <p:txBody>
          <a:bodyPr>
            <a:normAutofit/>
          </a:bodyPr>
          <a:lstStyle/>
          <a:p>
            <a:r>
              <a:rPr lang="fr-FR" sz="4000" dirty="0" smtClean="0"/>
              <a:t>Dans ce centre ,on fait apprendre aux filles et jeunes femmes des métiers de couture et de tissage </a:t>
            </a:r>
          </a:p>
          <a:p>
            <a:r>
              <a:rPr lang="fr-FR" sz="4000" dirty="0" smtClean="0"/>
              <a:t>Acticité transversale :alpha…</a:t>
            </a:r>
          </a:p>
          <a:p>
            <a:r>
              <a:rPr lang="fr-FR" sz="4000" dirty="0" smtClean="0"/>
              <a:t>Préscolaire   </a:t>
            </a:r>
            <a:endParaRPr lang="fr-FR" sz="40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Préscolaire – Sidi </a:t>
            </a:r>
            <a:r>
              <a:rPr lang="fr-FR" dirty="0" err="1" smtClean="0"/>
              <a:t>Hazem</a:t>
            </a:r>
            <a:endParaRPr lang="fr-FR" dirty="0"/>
          </a:p>
        </p:txBody>
      </p:sp>
      <p:pic>
        <p:nvPicPr>
          <p:cNvPr id="9" name="Espace réservé du contenu 8" descr="LIEU ACCUEIL (4).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7200" y="285728"/>
            <a:ext cx="8229600" cy="5840435"/>
          </a:xfrm>
        </p:spPr>
        <p:txBody>
          <a:bodyPr/>
          <a:lstStyle/>
          <a:p>
            <a:r>
              <a:rPr lang="fr-FR" dirty="0" smtClean="0"/>
              <a:t>Apprentissage de métier de tissage au centre</a:t>
            </a:r>
          </a:p>
          <a:p>
            <a:endParaRPr lang="fr-FR" dirty="0"/>
          </a:p>
        </p:txBody>
      </p:sp>
      <p:pic>
        <p:nvPicPr>
          <p:cNvPr id="8" name="Espace réservé du contenu 5" descr="IMG_1803.JPG"/>
          <p:cNvPicPr>
            <a:picLocks noChangeAspect="1"/>
          </p:cNvPicPr>
          <p:nvPr/>
        </p:nvPicPr>
        <p:blipFill>
          <a:blip r:embed="rId2" cstate="print"/>
          <a:stretch>
            <a:fillRect/>
          </a:stretch>
        </p:blipFill>
        <p:spPr>
          <a:xfrm>
            <a:off x="726016" y="928670"/>
            <a:ext cx="7917950" cy="5197493"/>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357166"/>
            <a:ext cx="8786874" cy="5768997"/>
          </a:xfrm>
        </p:spPr>
        <p:txBody>
          <a:bodyPr>
            <a:normAutofit/>
          </a:bodyPr>
          <a:lstStyle/>
          <a:p>
            <a:pPr>
              <a:buNone/>
            </a:pPr>
            <a:endParaRPr lang="fr-FR" b="1" dirty="0" smtClean="0"/>
          </a:p>
          <a:p>
            <a:pPr algn="ctr">
              <a:buNone/>
            </a:pPr>
            <a:r>
              <a:rPr lang="fr-FR" sz="2800" b="1" dirty="0" smtClean="0">
                <a:solidFill>
                  <a:schemeClr val="accent4"/>
                </a:solidFill>
              </a:rPr>
              <a:t>« </a:t>
            </a:r>
            <a:r>
              <a:rPr lang="fr-FR" sz="2800" b="1" dirty="0">
                <a:solidFill>
                  <a:schemeClr val="accent4"/>
                </a:solidFill>
              </a:rPr>
              <a:t>Initiatives Citoyennes Euro-méditerranéennes </a:t>
            </a:r>
            <a:r>
              <a:rPr lang="fr-FR" sz="2800" b="1" dirty="0" smtClean="0">
                <a:solidFill>
                  <a:schemeClr val="accent4"/>
                </a:solidFill>
              </a:rPr>
              <a:t>»</a:t>
            </a:r>
          </a:p>
          <a:p>
            <a:pPr>
              <a:buNone/>
            </a:pPr>
            <a:endParaRPr lang="fr-FR" b="1" dirty="0"/>
          </a:p>
          <a:p>
            <a:pPr algn="ctr">
              <a:buNone/>
            </a:pPr>
            <a:r>
              <a:rPr lang="fr-FR" b="1" dirty="0"/>
              <a:t>Les 3èmes Rencontres </a:t>
            </a:r>
            <a:r>
              <a:rPr lang="fr-FR" b="1" dirty="0" smtClean="0"/>
              <a:t>ICEM</a:t>
            </a:r>
          </a:p>
          <a:p>
            <a:pPr algn="ctr">
              <a:buNone/>
            </a:pPr>
            <a:endParaRPr lang="fr-FR" b="1" dirty="0" smtClean="0"/>
          </a:p>
          <a:p>
            <a:pPr algn="ctr">
              <a:buNone/>
            </a:pPr>
            <a:endParaRPr lang="fr-FR" b="1" dirty="0"/>
          </a:p>
          <a:p>
            <a:pPr algn="ctr"/>
            <a:r>
              <a:rPr lang="fr-FR" sz="4000" b="1" dirty="0" smtClean="0">
                <a:solidFill>
                  <a:schemeClr val="tx2"/>
                </a:solidFill>
              </a:rPr>
              <a:t>La </a:t>
            </a:r>
            <a:r>
              <a:rPr lang="fr-FR" sz="4000" b="1" dirty="0">
                <a:solidFill>
                  <a:schemeClr val="tx2"/>
                </a:solidFill>
              </a:rPr>
              <a:t>coopérative, actrice économique du </a:t>
            </a:r>
            <a:r>
              <a:rPr lang="fr-FR" sz="4000" b="1" dirty="0" smtClean="0">
                <a:solidFill>
                  <a:schemeClr val="tx2"/>
                </a:solidFill>
              </a:rPr>
              <a:t>territoire</a:t>
            </a:r>
          </a:p>
          <a:p>
            <a:pPr algn="ctr">
              <a:buNone/>
            </a:pPr>
            <a:r>
              <a:rPr lang="fr-FR" dirty="0" smtClean="0">
                <a:solidFill>
                  <a:schemeClr val="accent4"/>
                </a:solidFill>
              </a:rPr>
              <a:t>Salle </a:t>
            </a:r>
            <a:r>
              <a:rPr lang="fr-FR" dirty="0">
                <a:solidFill>
                  <a:schemeClr val="accent4"/>
                </a:solidFill>
              </a:rPr>
              <a:t>de la </a:t>
            </a:r>
            <a:r>
              <a:rPr lang="fr-FR" dirty="0" smtClean="0">
                <a:solidFill>
                  <a:schemeClr val="accent4"/>
                </a:solidFill>
              </a:rPr>
              <a:t>Préfecture </a:t>
            </a:r>
            <a:r>
              <a:rPr lang="fr-FR" dirty="0">
                <a:solidFill>
                  <a:schemeClr val="accent4"/>
                </a:solidFill>
              </a:rPr>
              <a:t>d’El </a:t>
            </a:r>
            <a:r>
              <a:rPr lang="fr-FR" dirty="0" smtClean="0">
                <a:solidFill>
                  <a:schemeClr val="accent4"/>
                </a:solidFill>
              </a:rPr>
              <a:t>Jadida</a:t>
            </a:r>
          </a:p>
          <a:p>
            <a:pPr algn="ctr">
              <a:buNone/>
            </a:pPr>
            <a:r>
              <a:rPr lang="fr-FR" b="1" dirty="0" smtClean="0"/>
              <a:t>26 janvier 2007</a:t>
            </a:r>
          </a:p>
          <a:p>
            <a:pPr algn="ctr">
              <a:buNone/>
            </a:pPr>
            <a:endParaRPr lang="fr-F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Tissage et couture</a:t>
            </a:r>
            <a:endParaRPr lang="fr-FR" dirty="0"/>
          </a:p>
        </p:txBody>
      </p:sp>
      <p:pic>
        <p:nvPicPr>
          <p:cNvPr id="5" name="Espace réservé du contenu 4" descr="IMG_2037.JPG"/>
          <p:cNvPicPr>
            <a:picLocks noGrp="1" noChangeAspect="1"/>
          </p:cNvPicPr>
          <p:nvPr>
            <p:ph idx="1"/>
          </p:nvPr>
        </p:nvPicPr>
        <p:blipFill>
          <a:blip r:embed="rId2" cstate="print"/>
          <a:stretch>
            <a:fillRect/>
          </a:stretch>
        </p:blipFill>
        <p:spPr>
          <a:xfrm>
            <a:off x="1645920" y="1935321"/>
            <a:ext cx="5852160" cy="4389120"/>
          </a:xfrm>
        </p:spPr>
      </p:pic>
      <p:pic>
        <p:nvPicPr>
          <p:cNvPr id="6" name="Espace réservé du contenu 5" descr="IMG_1799.JPG"/>
          <p:cNvPicPr>
            <a:picLocks noChangeAspect="1"/>
          </p:cNvPicPr>
          <p:nvPr/>
        </p:nvPicPr>
        <p:blipFill>
          <a:blip r:embed="rId3" cstate="print"/>
          <a:stretch>
            <a:fillRect/>
          </a:stretch>
        </p:blipFill>
        <p:spPr>
          <a:xfrm>
            <a:off x="785786" y="1142984"/>
            <a:ext cx="7858179" cy="5286412"/>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357166"/>
            <a:ext cx="8572560" cy="5768997"/>
          </a:xfrm>
        </p:spPr>
        <p:txBody>
          <a:bodyPr>
            <a:normAutofit/>
          </a:bodyPr>
          <a:lstStyle/>
          <a:p>
            <a:endParaRPr lang="fr-FR" dirty="0" smtClean="0"/>
          </a:p>
          <a:p>
            <a:r>
              <a:rPr lang="fr-FR" sz="4000" dirty="0" smtClean="0"/>
              <a:t>A </a:t>
            </a:r>
            <a:r>
              <a:rPr lang="fr-FR" sz="4000" dirty="0" err="1" smtClean="0"/>
              <a:t>Taourirt</a:t>
            </a:r>
            <a:r>
              <a:rPr lang="fr-FR" sz="4000" dirty="0" smtClean="0"/>
              <a:t> ,c’est autrement</a:t>
            </a:r>
          </a:p>
          <a:p>
            <a:r>
              <a:rPr lang="fr-FR" sz="4000" dirty="0"/>
              <a:t>Après sept mois d’apprentissage théoriques en métiers d’artisanat                       </a:t>
            </a:r>
          </a:p>
          <a:p>
            <a:pPr lvl="0"/>
            <a:r>
              <a:rPr lang="fr-FR" sz="4000" dirty="0"/>
              <a:t> Broderie et couture </a:t>
            </a:r>
            <a:r>
              <a:rPr lang="fr-FR" sz="3600" dirty="0" smtClean="0"/>
              <a:t>:(20 bénéficiaires</a:t>
            </a:r>
            <a:r>
              <a:rPr lang="fr-FR" sz="3600" dirty="0"/>
              <a:t>)</a:t>
            </a:r>
          </a:p>
          <a:p>
            <a:pPr lvl="0"/>
            <a:r>
              <a:rPr lang="fr-FR" sz="4000" dirty="0"/>
              <a:t>Céramique et peinture sur le tissu : (20 bénéficiaires)   </a:t>
            </a:r>
          </a:p>
          <a:p>
            <a:pPr lvl="0"/>
            <a:r>
              <a:rPr lang="fr-FR" sz="4000" dirty="0"/>
              <a:t> Jute (</a:t>
            </a:r>
            <a:r>
              <a:rPr lang="fr-FR" sz="4000" dirty="0" err="1"/>
              <a:t>Halfa</a:t>
            </a:r>
            <a:r>
              <a:rPr lang="fr-FR" sz="4000" dirty="0"/>
              <a:t>): (20 bénéficiaires</a:t>
            </a:r>
            <a:r>
              <a:rPr lang="fr-FR" sz="4000" dirty="0" smtClean="0"/>
              <a:t>)</a:t>
            </a:r>
            <a:endParaRPr lang="fr-FR" sz="4000"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753120"/>
          </a:xfrm>
        </p:spPr>
        <p:txBody>
          <a:bodyPr/>
          <a:lstStyle/>
          <a:p>
            <a:r>
              <a:rPr lang="fr-FR" sz="3600" dirty="0" smtClean="0"/>
              <a:t>Les bénéficiaires vont  apprendre la procédure de création et la gestion d’une coopérative  ( 4 mois).                                                                                                               - un accompagnement de huit mois sur la création  et la gestion de deux coopératives créées après la formation théorique  qui sera assuré  par notre association ACODEC en partenariat avec notre partenaire local EN et notre partenaire français ABELIA</a:t>
            </a:r>
          </a:p>
          <a:p>
            <a:endParaRPr lang="fr-F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571480"/>
            <a:ext cx="8229600" cy="5554683"/>
          </a:xfrm>
        </p:spPr>
        <p:txBody>
          <a:bodyPr/>
          <a:lstStyle/>
          <a:p>
            <a:r>
              <a:rPr lang="fr-FR" dirty="0" smtClean="0"/>
              <a:t>Comité de pilotage  du projet</a:t>
            </a:r>
          </a:p>
          <a:p>
            <a:endParaRPr lang="fr-FR" dirty="0"/>
          </a:p>
        </p:txBody>
      </p:sp>
      <p:pic>
        <p:nvPicPr>
          <p:cNvPr id="6" name="Espace réservé du contenu 3" descr="IMG_1870.JPG"/>
          <p:cNvPicPr>
            <a:picLocks noChangeAspect="1"/>
          </p:cNvPicPr>
          <p:nvPr/>
        </p:nvPicPr>
        <p:blipFill>
          <a:blip r:embed="rId2" cstate="print"/>
          <a:stretch>
            <a:fillRect/>
          </a:stretch>
        </p:blipFill>
        <p:spPr>
          <a:xfrm>
            <a:off x="821266" y="1071545"/>
            <a:ext cx="7501467" cy="5054617"/>
          </a:xfrm>
          <a:prstGeom prst="rect">
            <a:avLst/>
          </a:prstGeo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8229600" cy="1143000"/>
          </a:xfrm>
        </p:spPr>
        <p:txBody>
          <a:bodyPr>
            <a:normAutofit fontScale="90000"/>
          </a:bodyPr>
          <a:lstStyle/>
          <a:p>
            <a:pPr algn="ctr"/>
            <a:r>
              <a:rPr lang="fr-FR" sz="4000" dirty="0" smtClean="0"/>
              <a:t>Lancement officiel  des formations du projet            8 Novembre 2010</a:t>
            </a:r>
            <a:endParaRPr lang="fr-FR" sz="4000" dirty="0"/>
          </a:p>
        </p:txBody>
      </p:sp>
      <p:pic>
        <p:nvPicPr>
          <p:cNvPr id="11" name="Espace réservé du contenu 10" descr="lancement cours des formations.JPG"/>
          <p:cNvPicPr>
            <a:picLocks noGrp="1" noChangeAspect="1"/>
          </p:cNvPicPr>
          <p:nvPr>
            <p:ph idx="1"/>
          </p:nvPr>
        </p:nvPicPr>
        <p:blipFill>
          <a:blip r:embed="rId2" cstate="print"/>
          <a:stretch>
            <a:fillRect/>
          </a:stretch>
        </p:blipFill>
        <p:spPr>
          <a:xfrm>
            <a:off x="857225" y="1142984"/>
            <a:ext cx="7358114" cy="5286412"/>
          </a:xfr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r>
              <a:rPr lang="fr-FR" dirty="0" smtClean="0"/>
              <a:t>Atelier de Couture et broderie</a:t>
            </a:r>
            <a:endParaRPr lang="fr-FR" dirty="0"/>
          </a:p>
        </p:txBody>
      </p:sp>
      <p:pic>
        <p:nvPicPr>
          <p:cNvPr id="12" name="Espace réservé du contenu 11" descr="atelier couture.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sz="3600" dirty="0" smtClean="0"/>
              <a:t>Atelier de céramique et peinture sur le tissu</a:t>
            </a:r>
            <a:endParaRPr lang="fr-FR" sz="3600" dirty="0"/>
          </a:p>
        </p:txBody>
      </p:sp>
      <p:pic>
        <p:nvPicPr>
          <p:cNvPr id="10" name="Espace réservé du contenu 9" descr="IMG_2035.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fontScale="90000"/>
          </a:bodyPr>
          <a:lstStyle/>
          <a:p>
            <a:r>
              <a:rPr lang="fr-FR" dirty="0" smtClean="0"/>
              <a:t>Une formation théorique sur la gestion d’une coopérative  </a:t>
            </a:r>
            <a:endParaRPr lang="fr-FR" dirty="0"/>
          </a:p>
        </p:txBody>
      </p:sp>
      <p:sp>
        <p:nvSpPr>
          <p:cNvPr id="3" name="Espace réservé du contenu 2"/>
          <p:cNvSpPr>
            <a:spLocks noGrp="1"/>
          </p:cNvSpPr>
          <p:nvPr>
            <p:ph idx="1"/>
          </p:nvPr>
        </p:nvSpPr>
        <p:spPr>
          <a:xfrm>
            <a:off x="214282" y="1600200"/>
            <a:ext cx="8715436" cy="4525963"/>
          </a:xfrm>
        </p:spPr>
        <p:txBody>
          <a:bodyPr>
            <a:normAutofit lnSpcReduction="10000"/>
          </a:bodyPr>
          <a:lstStyle/>
          <a:p>
            <a:pPr algn="ctr">
              <a:buNone/>
            </a:pPr>
            <a:r>
              <a:rPr lang="fr-FR" b="1" u="sng" dirty="0"/>
              <a:t>Modules</a:t>
            </a:r>
            <a:r>
              <a:rPr lang="fr-FR" dirty="0"/>
              <a:t> </a:t>
            </a:r>
            <a:endParaRPr lang="fr-FR" dirty="0" smtClean="0"/>
          </a:p>
          <a:p>
            <a:pPr lvl="0"/>
            <a:r>
              <a:rPr lang="fr-FR" dirty="0"/>
              <a:t>Organisation d’une coopérative</a:t>
            </a:r>
          </a:p>
          <a:p>
            <a:pPr lvl="0"/>
            <a:r>
              <a:rPr lang="fr-FR" dirty="0"/>
              <a:t>Gestion des ressources Humaines d’une </a:t>
            </a:r>
            <a:r>
              <a:rPr lang="fr-FR" dirty="0" smtClean="0"/>
              <a:t>coopérative</a:t>
            </a:r>
            <a:r>
              <a:rPr lang="fr-FR" dirty="0"/>
              <a:t> </a:t>
            </a:r>
          </a:p>
          <a:p>
            <a:pPr lvl="0"/>
            <a:r>
              <a:rPr lang="fr-FR" dirty="0"/>
              <a:t>Gestion Financière d’une </a:t>
            </a:r>
            <a:r>
              <a:rPr lang="fr-FR" dirty="0" smtClean="0"/>
              <a:t>coopérative</a:t>
            </a:r>
          </a:p>
          <a:p>
            <a:r>
              <a:rPr lang="fr-FR" dirty="0"/>
              <a:t>Gestion de projet </a:t>
            </a:r>
          </a:p>
          <a:p>
            <a:r>
              <a:rPr lang="fr-FR" dirty="0"/>
              <a:t>Gestion du </a:t>
            </a:r>
            <a:r>
              <a:rPr lang="fr-FR" dirty="0" smtClean="0"/>
              <a:t>partenariat</a:t>
            </a:r>
            <a:r>
              <a:rPr lang="fr-FR" dirty="0"/>
              <a:t> </a:t>
            </a:r>
          </a:p>
          <a:p>
            <a:pPr lvl="0"/>
            <a:r>
              <a:rPr lang="fr-FR" dirty="0"/>
              <a:t>La communication des coopératives.</a:t>
            </a:r>
          </a:p>
          <a:p>
            <a:r>
              <a:rPr lang="fr-FR" dirty="0"/>
              <a:t>Relation des coopératives avec leur environnement institutionnel </a:t>
            </a:r>
          </a:p>
          <a:p>
            <a:pPr lvl="0">
              <a:buNone/>
            </a:pPr>
            <a:r>
              <a:rPr lang="fr-FR" dirty="0" smtClean="0"/>
              <a:t> </a:t>
            </a:r>
            <a:endParaRPr lang="fr-FR" dirty="0"/>
          </a:p>
          <a:p>
            <a:endParaRPr lang="fr-FR"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126055"/>
          </a:xfrm>
        </p:spPr>
        <p:txBody>
          <a:bodyPr>
            <a:normAutofit fontScale="92500"/>
          </a:bodyPr>
          <a:lstStyle/>
          <a:p>
            <a:pPr algn="ctr"/>
            <a:endParaRPr lang="fr-FR" sz="3600" dirty="0" smtClean="0"/>
          </a:p>
          <a:p>
            <a:pPr algn="ctr"/>
            <a:r>
              <a:rPr lang="fr-FR" sz="3600" dirty="0" err="1" smtClean="0"/>
              <a:t>Rezzouki</a:t>
            </a:r>
            <a:r>
              <a:rPr lang="fr-FR" sz="3600" dirty="0" smtClean="0"/>
              <a:t> el </a:t>
            </a:r>
            <a:r>
              <a:rPr lang="fr-FR" sz="3600" dirty="0" err="1" smtClean="0"/>
              <a:t>miloud</a:t>
            </a:r>
            <a:r>
              <a:rPr lang="fr-FR" sz="3600" dirty="0" smtClean="0"/>
              <a:t> </a:t>
            </a:r>
          </a:p>
          <a:p>
            <a:pPr algn="ctr">
              <a:buNone/>
            </a:pPr>
            <a:r>
              <a:rPr lang="fr-FR" sz="3600" dirty="0" smtClean="0"/>
              <a:t>Président de l’association ACODEC</a:t>
            </a:r>
          </a:p>
          <a:p>
            <a:pPr algn="ctr">
              <a:buNone/>
            </a:pPr>
            <a:r>
              <a:rPr lang="fr-FR" sz="3600" dirty="0" smtClean="0"/>
              <a:t>E-mail:                  </a:t>
            </a:r>
            <a:r>
              <a:rPr lang="fr-FR" sz="3600" dirty="0" smtClean="0">
                <a:solidFill>
                  <a:schemeClr val="tx2"/>
                </a:solidFill>
              </a:rPr>
              <a:t> acodec_oujda@yahoo.fr</a:t>
            </a:r>
          </a:p>
          <a:p>
            <a:pPr algn="ctr">
              <a:buNone/>
            </a:pPr>
            <a:r>
              <a:rPr lang="fr-FR" sz="3600" dirty="0" smtClean="0"/>
              <a:t>Site web:      </a:t>
            </a:r>
            <a:r>
              <a:rPr lang="fr-FR" sz="3600" dirty="0" smtClean="0">
                <a:solidFill>
                  <a:schemeClr val="tx2"/>
                </a:solidFill>
              </a:rPr>
              <a:t>http://acodec.e-monsite.com </a:t>
            </a:r>
          </a:p>
          <a:p>
            <a:pPr algn="ctr">
              <a:buNone/>
            </a:pPr>
            <a:r>
              <a:rPr lang="fr-FR" sz="3600" dirty="0" smtClean="0">
                <a:solidFill>
                  <a:schemeClr val="tx2"/>
                </a:solidFill>
              </a:rPr>
              <a:t> ----------------------------------------------------</a:t>
            </a:r>
            <a:r>
              <a:rPr lang="fr-FR" sz="5400" dirty="0" smtClean="0">
                <a:solidFill>
                  <a:schemeClr val="tx2"/>
                </a:solidFill>
              </a:rPr>
              <a:t>Merci de votre attention</a:t>
            </a:r>
            <a:endParaRPr lang="fr-FR" sz="5400" dirty="0">
              <a:solidFill>
                <a:schemeClr val="tx2"/>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538806"/>
          </a:xfrm>
        </p:spPr>
        <p:txBody>
          <a:bodyPr>
            <a:normAutofit/>
          </a:bodyPr>
          <a:lstStyle/>
          <a:p>
            <a:pPr algn="ctr"/>
            <a:endParaRPr lang="fr-FR" sz="4000" dirty="0" smtClean="0"/>
          </a:p>
          <a:p>
            <a:pPr algn="ctr"/>
            <a:endParaRPr lang="fr-FR" sz="4000" dirty="0" smtClean="0"/>
          </a:p>
          <a:p>
            <a:pPr algn="ctr"/>
            <a:r>
              <a:rPr lang="fr-FR" sz="4000" dirty="0" smtClean="0"/>
              <a:t>Expériences de l’association ACODEC dans l’apprentissage  aux métiers d’artisanat et la création des AGR</a:t>
            </a:r>
            <a:endParaRPr lang="fr-FR" sz="4000"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42852"/>
            <a:ext cx="8715436" cy="6500858"/>
          </a:xfrm>
        </p:spPr>
        <p:txBody>
          <a:bodyPr>
            <a:normAutofit fontScale="25000" lnSpcReduction="20000"/>
          </a:bodyPr>
          <a:lstStyle/>
          <a:p>
            <a:endParaRPr lang="fr-FR" sz="5600" b="1" u="sng" dirty="0" smtClean="0"/>
          </a:p>
          <a:p>
            <a:pPr>
              <a:buNone/>
            </a:pPr>
            <a:r>
              <a:rPr lang="fr-FR" sz="5600" b="1" u="sng" dirty="0" smtClean="0"/>
              <a:t>Vision</a:t>
            </a:r>
            <a:endParaRPr lang="fr-FR" sz="5600" dirty="0"/>
          </a:p>
          <a:p>
            <a:r>
              <a:rPr lang="fr-FR" sz="8000" b="1" dirty="0">
                <a:solidFill>
                  <a:schemeClr val="accent1"/>
                </a:solidFill>
              </a:rPr>
              <a:t>Pour le développement social, culturel et l’amélioration de la situation de la population de la région orientale du Maroc.</a:t>
            </a:r>
          </a:p>
          <a:p>
            <a:pPr>
              <a:buNone/>
            </a:pPr>
            <a:r>
              <a:rPr lang="fr-FR" sz="5600" b="1" u="sng" dirty="0" smtClean="0"/>
              <a:t>Missions</a:t>
            </a:r>
            <a:endParaRPr lang="fr-FR" sz="5600" dirty="0"/>
          </a:p>
          <a:p>
            <a:r>
              <a:rPr lang="fr-FR" sz="4800" dirty="0"/>
              <a:t>1- Réduire les effets de la pauvreté, de la précarité et de l’exclusion sociale ;</a:t>
            </a:r>
          </a:p>
          <a:p>
            <a:r>
              <a:rPr lang="fr-FR" sz="8000" dirty="0">
                <a:solidFill>
                  <a:schemeClr val="accent1"/>
                </a:solidFill>
              </a:rPr>
              <a:t>2- </a:t>
            </a:r>
            <a:r>
              <a:rPr lang="fr-FR" sz="8000" b="1" dirty="0">
                <a:solidFill>
                  <a:schemeClr val="accent1"/>
                </a:solidFill>
              </a:rPr>
              <a:t>Améliorer la situation de la population, et en particulier celle des quartiers périphériques et du milieu rural ;</a:t>
            </a:r>
          </a:p>
          <a:p>
            <a:r>
              <a:rPr lang="fr-FR" sz="4800" dirty="0"/>
              <a:t>3- Responsabiliser les citoyens en renforçant leurs connaissances et leurs compétences ;</a:t>
            </a:r>
          </a:p>
          <a:p>
            <a:r>
              <a:rPr lang="fr-FR" sz="4800" dirty="0"/>
              <a:t>4- Promouvoir les droits de l’Homme en particulier ceux de la femme et de l’enfant ;</a:t>
            </a:r>
          </a:p>
          <a:p>
            <a:r>
              <a:rPr lang="fr-FR" sz="4800" dirty="0"/>
              <a:t>5- Valoriser le patrimoine régional.</a:t>
            </a:r>
          </a:p>
          <a:p>
            <a:pPr>
              <a:buNone/>
            </a:pPr>
            <a:r>
              <a:rPr lang="fr-FR" sz="5600" b="1" u="sng" dirty="0" smtClean="0"/>
              <a:t>Objectifs</a:t>
            </a:r>
            <a:endParaRPr lang="fr-FR" sz="5600" dirty="0"/>
          </a:p>
          <a:p>
            <a:r>
              <a:rPr lang="fr-FR" sz="4800" dirty="0"/>
              <a:t>1- Promouvoir les relations sociales et culturelles ;</a:t>
            </a:r>
          </a:p>
          <a:p>
            <a:r>
              <a:rPr lang="fr-FR" sz="4800" dirty="0"/>
              <a:t>2- Etablir des relations de coopération et de partenariat avec des associations ayant des objectifs communs, et avec des organisations gouvernementales et des organisations non gouvernementales ;</a:t>
            </a:r>
          </a:p>
          <a:p>
            <a:r>
              <a:rPr lang="fr-FR" sz="4800" dirty="0"/>
              <a:t>3- Participer à la réduction des effets de la pauvreté, de la précarité et de l’exclusion sociale ;</a:t>
            </a:r>
          </a:p>
          <a:p>
            <a:r>
              <a:rPr lang="fr-FR" sz="4800" dirty="0"/>
              <a:t>4- </a:t>
            </a:r>
            <a:r>
              <a:rPr lang="fr-FR" sz="8000" b="1" dirty="0">
                <a:solidFill>
                  <a:schemeClr val="accent1"/>
                </a:solidFill>
              </a:rPr>
              <a:t>Participer à l’amélioration des conditions de vie des familles rurales et péri urbaines les plus démunies </a:t>
            </a:r>
          </a:p>
          <a:p>
            <a:r>
              <a:rPr lang="fr-FR" sz="4800" dirty="0"/>
              <a:t>5- Encadrer et renforcer les capacités des ressources humaines </a:t>
            </a:r>
            <a:r>
              <a:rPr lang="fr-FR" sz="4800" dirty="0" smtClean="0"/>
              <a:t>associatives</a:t>
            </a:r>
          </a:p>
          <a:p>
            <a:pPr>
              <a:buNone/>
            </a:pPr>
            <a:r>
              <a:rPr lang="fr-FR" sz="4800" dirty="0"/>
              <a:t> </a:t>
            </a:r>
            <a:r>
              <a:rPr lang="fr-FR" sz="5600" b="1" u="sng" dirty="0" smtClean="0"/>
              <a:t>Activités </a:t>
            </a:r>
            <a:r>
              <a:rPr lang="fr-FR" sz="5600" b="1" u="sng" dirty="0"/>
              <a:t>principales :</a:t>
            </a:r>
            <a:endParaRPr lang="fr-FR" sz="5600" dirty="0"/>
          </a:p>
          <a:p>
            <a:r>
              <a:rPr lang="fr-FR" sz="4800" dirty="0"/>
              <a:t>- </a:t>
            </a:r>
            <a:r>
              <a:rPr lang="fr-FR" sz="8000" b="1" dirty="0">
                <a:solidFill>
                  <a:schemeClr val="accent1"/>
                </a:solidFill>
              </a:rPr>
              <a:t>Réalisation  des  projets de développement local et humain</a:t>
            </a:r>
          </a:p>
          <a:p>
            <a:r>
              <a:rPr lang="fr-FR" sz="4800" dirty="0"/>
              <a:t>- Organisation des activités culturelles et des cours   d’alphabétisation</a:t>
            </a:r>
          </a:p>
          <a:p>
            <a:r>
              <a:rPr lang="fr-FR" sz="4800" dirty="0"/>
              <a:t>- Organisation des journées  d’études  et de formation  dans  le  domaine    associatif</a:t>
            </a:r>
          </a:p>
          <a:p>
            <a:r>
              <a:rPr lang="fr-FR" sz="4800" dirty="0"/>
              <a:t>- Organisation des expositions  du  patrimoine   culturel.</a:t>
            </a:r>
          </a:p>
          <a:p>
            <a:r>
              <a:rPr lang="fr-FR" sz="4800" dirty="0"/>
              <a:t>- Participation aux    campagnes sanitaires et a la sauvegarde  de l’environnement.</a:t>
            </a:r>
          </a:p>
          <a:p>
            <a:r>
              <a:rPr lang="fr-FR" sz="4800" dirty="0"/>
              <a:t>- </a:t>
            </a:r>
            <a:r>
              <a:rPr lang="fr-FR" sz="8000" b="1" dirty="0">
                <a:solidFill>
                  <a:schemeClr val="accent1"/>
                </a:solidFill>
              </a:rPr>
              <a:t>Réalisation des projets  pour l’amélioration de  la situation de la   femme et des démunis</a:t>
            </a:r>
          </a:p>
          <a:p>
            <a:r>
              <a:rPr lang="fr-FR" sz="4800" dirty="0"/>
              <a:t>- sensibilisations aux droits de l’homme, de la femme et de l’enfant</a:t>
            </a:r>
          </a:p>
          <a:p>
            <a:r>
              <a:rPr lang="fr-FR" sz="4800" dirty="0"/>
              <a:t>- sensibilisation à une culture de la non violence</a:t>
            </a:r>
          </a:p>
          <a:p>
            <a:r>
              <a:rPr lang="fr-FR" dirty="0"/>
              <a:t> </a:t>
            </a:r>
          </a:p>
          <a:p>
            <a:endParaRPr lang="fr-F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6000792"/>
          </a:xfrm>
        </p:spPr>
        <p:txBody>
          <a:bodyPr>
            <a:normAutofit/>
          </a:bodyPr>
          <a:lstStyle/>
          <a:p>
            <a:pPr lvl="0">
              <a:buNone/>
            </a:pPr>
            <a:endParaRPr lang="fr-FR" dirty="0"/>
          </a:p>
          <a:p>
            <a:pPr lvl="0"/>
            <a:r>
              <a:rPr lang="fr-FR" sz="4000" dirty="0" smtClean="0"/>
              <a:t>Amélioration  </a:t>
            </a:r>
            <a:r>
              <a:rPr lang="fr-FR" sz="4000" dirty="0"/>
              <a:t>de la situation de la femme en situation précaire est un parmi les objectifs de notre </a:t>
            </a:r>
            <a:r>
              <a:rPr lang="fr-FR" sz="4000" dirty="0" smtClean="0"/>
              <a:t>association</a:t>
            </a:r>
            <a:endParaRPr lang="fr-FR" sz="4000" dirty="0"/>
          </a:p>
          <a:p>
            <a:pPr lvl="0"/>
            <a:r>
              <a:rPr lang="fr-FR" sz="4000" dirty="0"/>
              <a:t>Participation à la création des AGR est l’une des interventions citées dans les statuts de notre association </a:t>
            </a:r>
          </a:p>
          <a:p>
            <a:endParaRPr lang="fr-F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a:bodyPr>
          <a:lstStyle/>
          <a:p>
            <a:pPr>
              <a:buNone/>
            </a:pPr>
            <a:endParaRPr lang="fr-FR" dirty="0"/>
          </a:p>
          <a:p>
            <a:r>
              <a:rPr lang="fr-FR" sz="4000" dirty="0" smtClean="0"/>
              <a:t>Notre  </a:t>
            </a:r>
            <a:r>
              <a:rPr lang="fr-FR" sz="4000" dirty="0"/>
              <a:t>projet en cours  intitulé : formation et insertion des jeunes à </a:t>
            </a:r>
            <a:r>
              <a:rPr lang="fr-FR" sz="4000" dirty="0" err="1"/>
              <a:t>Taourirt</a:t>
            </a:r>
            <a:r>
              <a:rPr lang="fr-FR" sz="4000" dirty="0"/>
              <a:t> (région d’Oujda) s’inscrit dans le cadre de création des </a:t>
            </a:r>
            <a:r>
              <a:rPr lang="fr-FR" sz="4000" dirty="0" smtClean="0"/>
              <a:t>AGR</a:t>
            </a:r>
          </a:p>
          <a:p>
            <a:pPr>
              <a:buNone/>
            </a:pPr>
            <a:endParaRPr lang="fr-FR" sz="4000" dirty="0"/>
          </a:p>
          <a:p>
            <a:r>
              <a:rPr lang="fr-FR" sz="4000" dirty="0"/>
              <a:t>Exercer des AGR ,Par qui ? et comment ?</a:t>
            </a:r>
          </a:p>
          <a:p>
            <a:endParaRPr lang="fr-F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857916"/>
          </a:xfrm>
        </p:spPr>
        <p:txBody>
          <a:bodyPr>
            <a:noAutofit/>
          </a:bodyPr>
          <a:lstStyle/>
          <a:p>
            <a:endParaRPr lang="fr-FR" sz="4000" dirty="0" smtClean="0"/>
          </a:p>
          <a:p>
            <a:r>
              <a:rPr lang="fr-FR" sz="4000" dirty="0" smtClean="0"/>
              <a:t>Notre </a:t>
            </a:r>
            <a:r>
              <a:rPr lang="fr-FR" sz="4000" dirty="0"/>
              <a:t>projet en partenariat avec la Fondation de France  , la  SCOP coopérative ABELIA de Lille et l’entraide nationale consiste à former des filles et jeunes femmes en métiers d’artisanat dont le but </a:t>
            </a:r>
            <a:r>
              <a:rPr lang="fr-FR" sz="4000" dirty="0" smtClean="0"/>
              <a:t>est la </a:t>
            </a:r>
            <a:r>
              <a:rPr lang="fr-FR" sz="4000" dirty="0"/>
              <a:t>création des AGR en se groupant dans deux coopératives. </a:t>
            </a:r>
            <a:r>
              <a:rPr lang="fr-FR" sz="4000" dirty="0" smtClean="0"/>
              <a:t> </a:t>
            </a:r>
            <a:endParaRPr lang="fr-FR" sz="40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143668"/>
          </a:xfrm>
        </p:spPr>
        <p:txBody>
          <a:bodyPr>
            <a:normAutofit fontScale="92500" lnSpcReduction="20000"/>
          </a:bodyPr>
          <a:lstStyle/>
          <a:p>
            <a:pPr>
              <a:buNone/>
            </a:pPr>
            <a:r>
              <a:rPr lang="fr-FR" dirty="0" smtClean="0"/>
              <a:t> </a:t>
            </a:r>
          </a:p>
          <a:p>
            <a:r>
              <a:rPr lang="fr-FR" sz="4000" dirty="0" smtClean="0"/>
              <a:t>La </a:t>
            </a:r>
            <a:r>
              <a:rPr lang="fr-FR" sz="4000" dirty="0"/>
              <a:t>coopérative est un groupement de personnes physiques   qui conviennent de se réunir pour créer une entreprise chargée de fournir, pour leur satisfaction exclusive, le produit et le service dont ils ont besoin et pour la faire fonctionner et la gérer en appliquant les principes fondamentaux (les principes coopératifs) dont le but est d’améliorer la situation socio-économique de ses membres.</a:t>
            </a:r>
          </a:p>
          <a:p>
            <a:endParaRPr lang="fr-FR"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500726"/>
          </a:xfrm>
        </p:spPr>
        <p:txBody>
          <a:bodyPr>
            <a:normAutofit/>
          </a:bodyPr>
          <a:lstStyle/>
          <a:p>
            <a:endParaRPr lang="fr-FR" sz="4000" b="1" dirty="0" smtClean="0"/>
          </a:p>
          <a:p>
            <a:endParaRPr lang="fr-FR" sz="4000" b="1" dirty="0" smtClean="0"/>
          </a:p>
          <a:p>
            <a:r>
              <a:rPr lang="fr-FR" sz="4000" b="1" dirty="0" smtClean="0"/>
              <a:t>Conscience </a:t>
            </a:r>
            <a:r>
              <a:rPr lang="fr-FR" sz="4000" b="1" dirty="0"/>
              <a:t>des bénéficiaires à la nécessité de travailler en groupe  dans une </a:t>
            </a:r>
            <a:r>
              <a:rPr lang="fr-FR" sz="4000" b="1" dirty="0" smtClean="0"/>
              <a:t>coopérative</a:t>
            </a:r>
          </a:p>
          <a:p>
            <a:pPr>
              <a:buNone/>
            </a:pPr>
            <a:r>
              <a:rPr lang="fr-FR" sz="4000" b="1" dirty="0" smtClean="0"/>
              <a:t>                                    …</a:t>
            </a:r>
            <a:endParaRPr lang="fr-FR" sz="4000" dirty="0"/>
          </a:p>
          <a:p>
            <a:endParaRPr lang="fr-FR"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235</TotalTime>
  <Words>596</Words>
  <Application>Microsoft Office PowerPoint</Application>
  <PresentationFormat>Affichage à l'écran (4:3)</PresentationFormat>
  <Paragraphs>116</Paragraphs>
  <Slides>28</Slides>
  <Notes>1</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Préscolaire – Sidi Hazem</vt:lpstr>
      <vt:lpstr>Diapositive 19</vt:lpstr>
      <vt:lpstr>Tissage et couture</vt:lpstr>
      <vt:lpstr>Diapositive 21</vt:lpstr>
      <vt:lpstr>Diapositive 22</vt:lpstr>
      <vt:lpstr>Diapositive 23</vt:lpstr>
      <vt:lpstr>Lancement officiel  des formations du projet            8 Novembre 2010</vt:lpstr>
      <vt:lpstr>Atelier de Couture et broderie</vt:lpstr>
      <vt:lpstr>Atelier de céramique et peinture sur le tissu</vt:lpstr>
      <vt:lpstr>Une formation théorique sur la gestion d’une coopérative  </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ab</dc:creator>
  <cp:lastModifiedBy>toshiba</cp:lastModifiedBy>
  <cp:revision>25</cp:revision>
  <dcterms:created xsi:type="dcterms:W3CDTF">2011-01-23T18:35:35Z</dcterms:created>
  <dcterms:modified xsi:type="dcterms:W3CDTF">2013-07-30T14:02:48Z</dcterms:modified>
</cp:coreProperties>
</file>