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9" r:id="rId3"/>
    <p:sldId id="270" r:id="rId4"/>
    <p:sldId id="264" r:id="rId5"/>
    <p:sldId id="266" r:id="rId6"/>
    <p:sldId id="268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7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09376-E1C7-4E53-A0EB-D9692B7B613D}" type="datetimeFigureOut">
              <a:rPr lang="fr-FR" smtClean="0"/>
              <a:pPr/>
              <a:t>26/09/2016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8D2C92-620B-4495-AC64-5F089A3C3BF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8D2C92-620B-4495-AC64-5F089A3C3BF2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6D5DC-7D58-43A2-8BF8-DD59E5BD1249}" type="datetimeFigureOut">
              <a:rPr lang="fr-FR" smtClean="0"/>
              <a:pPr/>
              <a:t>26/09/2016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F1CC-0066-4EA4-BEF1-BC80F4C67A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6D5DC-7D58-43A2-8BF8-DD59E5BD1249}" type="datetimeFigureOut">
              <a:rPr lang="fr-FR" smtClean="0"/>
              <a:pPr/>
              <a:t>26/09/2016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F1CC-0066-4EA4-BEF1-BC80F4C67A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6D5DC-7D58-43A2-8BF8-DD59E5BD1249}" type="datetimeFigureOut">
              <a:rPr lang="fr-FR" smtClean="0"/>
              <a:pPr/>
              <a:t>26/09/2016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F1CC-0066-4EA4-BEF1-BC80F4C67A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6D5DC-7D58-43A2-8BF8-DD59E5BD1249}" type="datetimeFigureOut">
              <a:rPr lang="fr-FR" smtClean="0"/>
              <a:pPr/>
              <a:t>26/09/2016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F1CC-0066-4EA4-BEF1-BC80F4C67A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6D5DC-7D58-43A2-8BF8-DD59E5BD1249}" type="datetimeFigureOut">
              <a:rPr lang="fr-FR" smtClean="0"/>
              <a:pPr/>
              <a:t>26/09/2016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F1CC-0066-4EA4-BEF1-BC80F4C67A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6D5DC-7D58-43A2-8BF8-DD59E5BD1249}" type="datetimeFigureOut">
              <a:rPr lang="fr-FR" smtClean="0"/>
              <a:pPr/>
              <a:t>26/09/2016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F1CC-0066-4EA4-BEF1-BC80F4C67A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6D5DC-7D58-43A2-8BF8-DD59E5BD1249}" type="datetimeFigureOut">
              <a:rPr lang="fr-FR" smtClean="0"/>
              <a:pPr/>
              <a:t>26/09/2016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F1CC-0066-4EA4-BEF1-BC80F4C67A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6D5DC-7D58-43A2-8BF8-DD59E5BD1249}" type="datetimeFigureOut">
              <a:rPr lang="fr-FR" smtClean="0"/>
              <a:pPr/>
              <a:t>26/09/2016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F1CC-0066-4EA4-BEF1-BC80F4C67A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6D5DC-7D58-43A2-8BF8-DD59E5BD1249}" type="datetimeFigureOut">
              <a:rPr lang="fr-FR" smtClean="0"/>
              <a:pPr/>
              <a:t>26/09/2016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F1CC-0066-4EA4-BEF1-BC80F4C67A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6D5DC-7D58-43A2-8BF8-DD59E5BD1249}" type="datetimeFigureOut">
              <a:rPr lang="fr-FR" smtClean="0"/>
              <a:pPr/>
              <a:t>26/09/2016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F1CC-0066-4EA4-BEF1-BC80F4C67A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6D5DC-7D58-43A2-8BF8-DD59E5BD1249}" type="datetimeFigureOut">
              <a:rPr lang="fr-FR" smtClean="0"/>
              <a:pPr/>
              <a:t>26/09/2016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7F1CC-0066-4EA4-BEF1-BC80F4C67A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76D5DC-7D58-43A2-8BF8-DD59E5BD1249}" type="datetimeFigureOut">
              <a:rPr lang="fr-FR" smtClean="0"/>
              <a:pPr/>
              <a:t>26/09/2016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7F1CC-0066-4EA4-BEF1-BC80F4C67A3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501122" cy="6357982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rtl="1"/>
            <a:r>
              <a:rPr lang="fr-FR" sz="8000" b="1" dirty="0" smtClean="0">
                <a:solidFill>
                  <a:srgbClr val="0070C0"/>
                </a:solidFill>
                <a:latin typeface="Comic Sans MS"/>
                <a:ea typeface="Times New Roman"/>
                <a:cs typeface="Arial"/>
              </a:rPr>
              <a:t> </a:t>
            </a:r>
            <a:endParaRPr lang="fr-FR" sz="8000" dirty="0" smtClean="0"/>
          </a:p>
          <a:p>
            <a:pPr rtl="1"/>
            <a:r>
              <a:rPr lang="ar-MA" sz="28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جمعية التعاون للتنمية والثقافة</a:t>
            </a:r>
            <a:endParaRPr lang="ar-MA" sz="2800" b="1" u="sng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rtl="1"/>
            <a:r>
              <a:rPr lang="fr-FR" sz="2800" b="1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Association de coopération pour</a:t>
            </a:r>
          </a:p>
          <a:p>
            <a:pPr rtl="1"/>
            <a:r>
              <a:rPr lang="fr-FR" sz="2800" b="1" u="sng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Développement et la culture </a:t>
            </a:r>
          </a:p>
          <a:p>
            <a:pPr algn="ctr" rtl="1"/>
            <a:r>
              <a:rPr lang="fr-FR" sz="2600" b="1" u="sng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ACODEC</a:t>
            </a:r>
            <a:endParaRPr lang="ar-MA" sz="4600" b="1" u="sng" dirty="0" smtClean="0">
              <a:solidFill>
                <a:srgbClr val="0070C0"/>
              </a:solidFill>
              <a:latin typeface="Andalus" pitchFamily="18" charset="-78"/>
              <a:cs typeface="Andalus" pitchFamily="18" charset="-78"/>
            </a:endParaRPr>
          </a:p>
          <a:p>
            <a:pPr algn="ctr" rtl="1"/>
            <a:r>
              <a:rPr lang="fr-FR" sz="8000" b="1" dirty="0" smtClean="0">
                <a:solidFill>
                  <a:schemeClr val="bg1"/>
                </a:solidFill>
              </a:rPr>
              <a:t> </a:t>
            </a:r>
            <a:endParaRPr lang="ar-MA" sz="8000" b="1" dirty="0" smtClean="0">
              <a:solidFill>
                <a:schemeClr val="bg1"/>
              </a:solidFill>
            </a:endParaRPr>
          </a:p>
          <a:p>
            <a:pPr algn="ctr" rtl="1"/>
            <a:endParaRPr lang="fr-FR" sz="8000" b="1" dirty="0" smtClean="0">
              <a:solidFill>
                <a:schemeClr val="bg1"/>
              </a:solidFill>
            </a:endParaRPr>
          </a:p>
          <a:p>
            <a:pPr algn="ctr" rtl="1"/>
            <a:r>
              <a:rPr lang="ar-MA" sz="4300" b="1" dirty="0" smtClean="0">
                <a:latin typeface="Andalus" pitchFamily="18" charset="-78"/>
                <a:cs typeface="Andalus" pitchFamily="18" charset="-78"/>
              </a:rPr>
              <a:t>     </a:t>
            </a:r>
            <a:endParaRPr lang="ar-MA" sz="4300" b="1" dirty="0" smtClean="0">
              <a:solidFill>
                <a:srgbClr val="0099CC"/>
              </a:solidFill>
              <a:latin typeface="Andalus" pitchFamily="18" charset="-78"/>
              <a:cs typeface="Andalus" pitchFamily="18" charset="-78"/>
            </a:endParaRPr>
          </a:p>
          <a:p>
            <a:pPr algn="ctr" rtl="1"/>
            <a:r>
              <a:rPr lang="fr-FR" sz="4600" b="1" dirty="0" smtClean="0">
                <a:solidFill>
                  <a:srgbClr val="0099CC"/>
                </a:solidFill>
                <a:latin typeface="Andalus" pitchFamily="18" charset="-78"/>
                <a:cs typeface="Andalus" pitchFamily="18" charset="-78"/>
              </a:rPr>
              <a:t> </a:t>
            </a:r>
            <a:endParaRPr lang="ar-MA" sz="4600" b="1" dirty="0" smtClean="0">
              <a:solidFill>
                <a:srgbClr val="0099CC"/>
              </a:solidFill>
              <a:latin typeface="Andalus" pitchFamily="18" charset="-78"/>
              <a:cs typeface="Andalus" pitchFamily="18" charset="-78"/>
            </a:endParaRPr>
          </a:p>
          <a:p>
            <a:pPr algn="ctr" rtl="1"/>
            <a:endParaRPr lang="ar-MA" sz="8000" b="1" dirty="0" smtClean="0">
              <a:solidFill>
                <a:srgbClr val="0099CC"/>
              </a:solidFill>
            </a:endParaRPr>
          </a:p>
        </p:txBody>
      </p:sp>
      <p:pic>
        <p:nvPicPr>
          <p:cNvPr id="4" name="Imag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428604"/>
            <a:ext cx="76200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571472" y="2786058"/>
          <a:ext cx="8143932" cy="3643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3932"/>
              </a:tblGrid>
              <a:tr h="3643338">
                <a:tc>
                  <a:txBody>
                    <a:bodyPr/>
                    <a:lstStyle/>
                    <a:p>
                      <a:pPr algn="r" rtl="1"/>
                      <a:r>
                        <a:rPr lang="ar-MA" sz="3600" b="1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     </a:t>
                      </a:r>
                      <a:r>
                        <a:rPr lang="ar-MA" sz="36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ar-MA" sz="4000" b="1" dirty="0" smtClean="0">
                          <a:solidFill>
                            <a:schemeClr val="accent3"/>
                          </a:solidFill>
                        </a:rPr>
                        <a:t>الملاحظة المستقلة </a:t>
                      </a:r>
                      <a:r>
                        <a:rPr lang="ar-MA" sz="4000" b="1" dirty="0" err="1" smtClean="0">
                          <a:solidFill>
                            <a:schemeClr val="accent3"/>
                          </a:solidFill>
                        </a:rPr>
                        <a:t>و</a:t>
                      </a:r>
                      <a:r>
                        <a:rPr lang="ar-MA" sz="4000" b="1" dirty="0" smtClean="0">
                          <a:solidFill>
                            <a:schemeClr val="accent3"/>
                          </a:solidFill>
                        </a:rPr>
                        <a:t> المحايدة للانتخابات </a:t>
                      </a:r>
                      <a:r>
                        <a:rPr lang="fr-FR" sz="4000" b="1" dirty="0" smtClean="0">
                          <a:solidFill>
                            <a:schemeClr val="accent3"/>
                          </a:solidFill>
                          <a:latin typeface="Andalus" pitchFamily="18" charset="-78"/>
                          <a:cs typeface="Andalus" pitchFamily="18" charset="-78"/>
                        </a:rPr>
                        <a:t> </a:t>
                      </a:r>
                      <a:endParaRPr lang="fr-FR" sz="3600" b="1" dirty="0" smtClean="0">
                        <a:solidFill>
                          <a:schemeClr val="accent3"/>
                        </a:solidFill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MA" sz="2800" b="1" dirty="0" smtClean="0">
                          <a:solidFill>
                            <a:schemeClr val="tx1"/>
                          </a:solidFill>
                        </a:rPr>
                        <a:t>الفصل 11 من الدستور: ......يحدد القانون شروط </a:t>
                      </a:r>
                      <a:r>
                        <a:rPr lang="ar-MA" sz="2800" b="1" dirty="0" err="1" smtClean="0">
                          <a:solidFill>
                            <a:schemeClr val="tx1"/>
                          </a:solidFill>
                        </a:rPr>
                        <a:t>و</a:t>
                      </a:r>
                      <a:r>
                        <a:rPr lang="ar-MA" sz="2800" b="1" dirty="0" smtClean="0">
                          <a:solidFill>
                            <a:schemeClr val="tx1"/>
                          </a:solidFill>
                        </a:rPr>
                        <a:t> كيفية الملاحظة المستقلة </a:t>
                      </a:r>
                      <a:r>
                        <a:rPr lang="ar-MA" sz="2800" b="1" dirty="0" err="1" smtClean="0">
                          <a:solidFill>
                            <a:schemeClr val="tx1"/>
                          </a:solidFill>
                        </a:rPr>
                        <a:t>و</a:t>
                      </a:r>
                      <a:r>
                        <a:rPr lang="ar-MA" sz="2800" b="1" dirty="0" smtClean="0">
                          <a:solidFill>
                            <a:schemeClr val="tx1"/>
                          </a:solidFill>
                        </a:rPr>
                        <a:t> المحايدة للانتخابات.....   </a:t>
                      </a:r>
                    </a:p>
                    <a:p>
                      <a:pPr algn="r" rtl="1"/>
                      <a:r>
                        <a:rPr lang="ar-MA" sz="2800" b="1" dirty="0" smtClean="0">
                          <a:solidFill>
                            <a:schemeClr val="tx1"/>
                          </a:solidFill>
                        </a:rPr>
                        <a:t>       ( قانون رقم  30.11 ) </a:t>
                      </a:r>
                      <a:endParaRPr lang="fr-FR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r>
                        <a:rPr lang="ar-MA" sz="2800" b="1" dirty="0" smtClean="0">
                          <a:solidFill>
                            <a:schemeClr val="tx1"/>
                          </a:solidFill>
                        </a:rPr>
                        <a:t>         -  حقوق </a:t>
                      </a:r>
                      <a:r>
                        <a:rPr lang="ar-MA" sz="2800" b="1" dirty="0" smtClean="0">
                          <a:solidFill>
                            <a:schemeClr val="tx1"/>
                          </a:solidFill>
                        </a:rPr>
                        <a:t>ملاحظ(ة)الانتخابات</a:t>
                      </a:r>
                      <a:endParaRPr lang="fr-FR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r>
                        <a:rPr lang="ar-MA" sz="2800" b="1" dirty="0" smtClean="0">
                          <a:solidFill>
                            <a:schemeClr val="tx1"/>
                          </a:solidFill>
                        </a:rPr>
                        <a:t>         - التزامات ملاحظ(ة)الانتخابات</a:t>
                      </a:r>
                      <a:endParaRPr lang="fr-FR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fr-FR" sz="28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1026" name="Picture 2" descr="C:\Users\toshiba\Desktop\téléchargemen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5500702"/>
            <a:ext cx="1143000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501122" cy="6357982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rtl="1"/>
            <a:r>
              <a:rPr lang="fr-FR" sz="8000" b="1" dirty="0" smtClean="0">
                <a:solidFill>
                  <a:srgbClr val="0070C0"/>
                </a:solidFill>
                <a:latin typeface="Comic Sans MS"/>
                <a:ea typeface="Times New Roman"/>
                <a:cs typeface="Arial"/>
              </a:rPr>
              <a:t> </a:t>
            </a:r>
            <a:endParaRPr lang="fr-FR" sz="8000" dirty="0" smtClean="0"/>
          </a:p>
          <a:p>
            <a:pPr rtl="1"/>
            <a:r>
              <a:rPr lang="ar-MA" sz="26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جمعية التعاون للتنمية والثقافة</a:t>
            </a:r>
            <a:endParaRPr lang="ar-MA" sz="2600" b="1" u="sng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rtl="1"/>
            <a:r>
              <a:rPr lang="fr-FR" sz="2400" b="1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Association de coopération pour</a:t>
            </a:r>
          </a:p>
          <a:p>
            <a:pPr rtl="1"/>
            <a:r>
              <a:rPr lang="fr-FR" sz="2400" b="1" u="sng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Développement et la culture </a:t>
            </a:r>
          </a:p>
          <a:p>
            <a:pPr rtl="1"/>
            <a:r>
              <a:rPr lang="fr-FR" sz="2600" b="1" u="sng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ACODEC</a:t>
            </a:r>
            <a:endParaRPr lang="ar-MA" sz="4600" b="1" u="sng" dirty="0" smtClean="0">
              <a:solidFill>
                <a:srgbClr val="0070C0"/>
              </a:solidFill>
              <a:latin typeface="Andalus" pitchFamily="18" charset="-78"/>
              <a:cs typeface="Andalus" pitchFamily="18" charset="-78"/>
            </a:endParaRPr>
          </a:p>
          <a:p>
            <a:pPr algn="ctr" rtl="1"/>
            <a:r>
              <a:rPr lang="fr-FR" sz="8000" b="1" dirty="0" smtClean="0">
                <a:solidFill>
                  <a:schemeClr val="bg1"/>
                </a:solidFill>
              </a:rPr>
              <a:t> </a:t>
            </a:r>
            <a:endParaRPr lang="ar-MA" sz="8000" b="1" dirty="0" smtClean="0">
              <a:solidFill>
                <a:schemeClr val="bg1"/>
              </a:solidFill>
            </a:endParaRPr>
          </a:p>
          <a:p>
            <a:pPr algn="ctr" rtl="1"/>
            <a:endParaRPr lang="fr-FR" sz="8000" b="1" dirty="0" smtClean="0">
              <a:solidFill>
                <a:schemeClr val="bg1"/>
              </a:solidFill>
            </a:endParaRPr>
          </a:p>
          <a:p>
            <a:pPr algn="ctr" rtl="1"/>
            <a:r>
              <a:rPr lang="ar-MA" sz="4300" b="1" dirty="0" smtClean="0">
                <a:latin typeface="Andalus" pitchFamily="18" charset="-78"/>
                <a:cs typeface="Andalus" pitchFamily="18" charset="-78"/>
              </a:rPr>
              <a:t>     </a:t>
            </a:r>
            <a:endParaRPr lang="ar-MA" sz="4300" b="1" dirty="0" smtClean="0">
              <a:solidFill>
                <a:srgbClr val="0099CC"/>
              </a:solidFill>
              <a:latin typeface="Andalus" pitchFamily="18" charset="-78"/>
              <a:cs typeface="Andalus" pitchFamily="18" charset="-78"/>
            </a:endParaRPr>
          </a:p>
          <a:p>
            <a:pPr algn="ctr" rtl="1"/>
            <a:r>
              <a:rPr lang="fr-FR" sz="4600" b="1" dirty="0" smtClean="0">
                <a:solidFill>
                  <a:srgbClr val="0099CC"/>
                </a:solidFill>
                <a:latin typeface="Andalus" pitchFamily="18" charset="-78"/>
                <a:cs typeface="Andalus" pitchFamily="18" charset="-78"/>
              </a:rPr>
              <a:t> </a:t>
            </a:r>
            <a:endParaRPr lang="ar-MA" sz="4600" b="1" dirty="0" smtClean="0">
              <a:solidFill>
                <a:srgbClr val="0099CC"/>
              </a:solidFill>
              <a:latin typeface="Andalus" pitchFamily="18" charset="-78"/>
              <a:cs typeface="Andalus" pitchFamily="18" charset="-78"/>
            </a:endParaRPr>
          </a:p>
          <a:p>
            <a:pPr algn="ctr" rtl="1"/>
            <a:endParaRPr lang="ar-MA" sz="8000" b="1" dirty="0" smtClean="0">
              <a:solidFill>
                <a:srgbClr val="0099CC"/>
              </a:solidFill>
            </a:endParaRPr>
          </a:p>
        </p:txBody>
      </p:sp>
      <p:pic>
        <p:nvPicPr>
          <p:cNvPr id="4" name="Imag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428604"/>
            <a:ext cx="76200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571472" y="2571744"/>
          <a:ext cx="8143932" cy="405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3932"/>
              </a:tblGrid>
              <a:tr h="3714776">
                <a:tc>
                  <a:txBody>
                    <a:bodyPr/>
                    <a:lstStyle/>
                    <a:p>
                      <a:pPr algn="r" rtl="1" fontAlgn="t"/>
                      <a:r>
                        <a:rPr lang="ar-MA" sz="3600" b="1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ar-MA" sz="2400" b="1" dirty="0" smtClean="0">
                          <a:solidFill>
                            <a:schemeClr val="tx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تعريف </a:t>
                      </a:r>
                      <a:r>
                        <a:rPr lang="ar-MA" sz="2400" b="1" dirty="0" smtClean="0">
                          <a:solidFill>
                            <a:schemeClr val="accent3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الملاحظة المستقلة </a:t>
                      </a:r>
                      <a:r>
                        <a:rPr lang="ar-MA" sz="2400" b="1" dirty="0" err="1" smtClean="0">
                          <a:solidFill>
                            <a:schemeClr val="accent3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و</a:t>
                      </a:r>
                      <a:r>
                        <a:rPr lang="ar-MA" sz="2400" b="1" dirty="0" smtClean="0">
                          <a:solidFill>
                            <a:schemeClr val="accent3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المحايدة للانتخابات </a:t>
                      </a:r>
                      <a:r>
                        <a:rPr lang="ar-MA" sz="2400" b="1" dirty="0" smtClean="0">
                          <a:solidFill>
                            <a:schemeClr val="tx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(المادة1 من القانون 30.11)</a:t>
                      </a:r>
                      <a:endParaRPr lang="fr-FR" sz="2400" b="1" dirty="0" smtClean="0">
                        <a:solidFill>
                          <a:schemeClr val="tx1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  <a:p>
                      <a:pPr algn="r" rtl="1" fontAlgn="t"/>
                      <a:r>
                        <a:rPr lang="fr-FR" sz="24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ar-MA" sz="2800" b="1" dirty="0" smtClean="0">
                          <a:solidFill>
                            <a:schemeClr val="tx1"/>
                          </a:solidFill>
                          <a:cs typeface="+mn-cs"/>
                        </a:rPr>
                        <a:t>-</a:t>
                      </a:r>
                      <a:r>
                        <a:rPr lang="ar-MA" sz="2800" b="1" u="sng" dirty="0" smtClean="0">
                          <a:solidFill>
                            <a:schemeClr val="tx1"/>
                          </a:solidFill>
                          <a:cs typeface="+mn-cs"/>
                        </a:rPr>
                        <a:t> التتبع </a:t>
                      </a:r>
                      <a:r>
                        <a:rPr lang="ar-MA" sz="2800" b="1" dirty="0" smtClean="0">
                          <a:solidFill>
                            <a:schemeClr val="tx1"/>
                          </a:solidFill>
                          <a:cs typeface="+mn-cs"/>
                        </a:rPr>
                        <a:t>الميداني </a:t>
                      </a:r>
                      <a:r>
                        <a:rPr lang="ar-MA" sz="2800" b="0" dirty="0" smtClean="0">
                          <a:solidFill>
                            <a:schemeClr val="tx1"/>
                          </a:solidFill>
                          <a:cs typeface="+mn-cs"/>
                        </a:rPr>
                        <a:t>لسير العمليات الانتخابية</a:t>
                      </a:r>
                      <a:endParaRPr lang="fr-FR" sz="2800" b="0" dirty="0" smtClean="0">
                        <a:solidFill>
                          <a:schemeClr val="tx1"/>
                        </a:solidFill>
                        <a:cs typeface="+mn-cs"/>
                      </a:endParaRPr>
                    </a:p>
                    <a:p>
                      <a:pPr algn="r" rtl="1" fontAlgn="t"/>
                      <a:r>
                        <a:rPr lang="fr-FR" sz="2800" b="1" dirty="0" smtClean="0">
                          <a:solidFill>
                            <a:schemeClr val="tx1"/>
                          </a:solidFill>
                          <a:cs typeface="+mn-cs"/>
                        </a:rPr>
                        <a:t> -2</a:t>
                      </a:r>
                      <a:r>
                        <a:rPr lang="ar-MA" sz="2800" b="1" u="sng" dirty="0" smtClean="0">
                          <a:solidFill>
                            <a:schemeClr val="tx1"/>
                          </a:solidFill>
                          <a:cs typeface="+mn-cs"/>
                        </a:rPr>
                        <a:t>تجميع </a:t>
                      </a:r>
                      <a:r>
                        <a:rPr lang="ar-MA" sz="2800" b="1" u="none" dirty="0" smtClean="0">
                          <a:solidFill>
                            <a:schemeClr val="tx1"/>
                          </a:solidFill>
                          <a:cs typeface="+mn-cs"/>
                        </a:rPr>
                        <a:t>المعطيات</a:t>
                      </a:r>
                      <a:r>
                        <a:rPr lang="ar-MA" sz="2800" b="0" u="none" dirty="0" smtClean="0">
                          <a:solidFill>
                            <a:schemeClr val="tx1"/>
                          </a:solidFill>
                          <a:cs typeface="+mn-cs"/>
                        </a:rPr>
                        <a:t> المتعلقة بسير الانتخابات</a:t>
                      </a:r>
                      <a:r>
                        <a:rPr lang="ar-MA" sz="2400" b="0" u="none" dirty="0" smtClean="0">
                          <a:solidFill>
                            <a:schemeClr val="tx1"/>
                          </a:solidFill>
                          <a:cs typeface="+mn-cs"/>
                        </a:rPr>
                        <a:t> </a:t>
                      </a:r>
                      <a:r>
                        <a:rPr lang="ar-MA" sz="2800" b="1" u="sng" dirty="0" smtClean="0">
                          <a:solidFill>
                            <a:schemeClr val="tx1"/>
                          </a:solidFill>
                          <a:cs typeface="+mn-cs"/>
                        </a:rPr>
                        <a:t>بموضوعية و</a:t>
                      </a:r>
                      <a:r>
                        <a:rPr lang="ar-MA" sz="2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تجرد وحياد</a:t>
                      </a:r>
                      <a:endParaRPr lang="fr-FR" sz="2400" b="1" u="sng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r" rtl="1" fontAlgn="t">
                        <a:buFontTx/>
                        <a:buNone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cs typeface="+mn-cs"/>
                        </a:rPr>
                        <a:t>-3</a:t>
                      </a:r>
                      <a:r>
                        <a:rPr lang="ar-MA" sz="2800" b="1" dirty="0" smtClean="0">
                          <a:solidFill>
                            <a:schemeClr val="tx1"/>
                          </a:solidFill>
                          <a:cs typeface="+mn-cs"/>
                        </a:rPr>
                        <a:t> </a:t>
                      </a:r>
                      <a:r>
                        <a:rPr lang="ar-MA" sz="2800" b="1" u="sng" dirty="0" smtClean="0">
                          <a:solidFill>
                            <a:schemeClr val="tx1"/>
                          </a:solidFill>
                          <a:cs typeface="+mn-cs"/>
                        </a:rPr>
                        <a:t>تقييم</a:t>
                      </a:r>
                      <a:r>
                        <a:rPr lang="ar-MA" sz="2800" b="1" dirty="0" smtClean="0">
                          <a:solidFill>
                            <a:schemeClr val="tx1"/>
                          </a:solidFill>
                          <a:cs typeface="+mn-cs"/>
                        </a:rPr>
                        <a:t> ظروف تنظيمها  وإجرائها </a:t>
                      </a:r>
                      <a:r>
                        <a:rPr lang="ar-MA" sz="2800" b="0" dirty="0" smtClean="0">
                          <a:solidFill>
                            <a:schemeClr val="tx1"/>
                          </a:solidFill>
                          <a:cs typeface="+mn-cs"/>
                        </a:rPr>
                        <a:t>ومدى احترامها للقواعد الدستورية</a:t>
                      </a:r>
                      <a:r>
                        <a:rPr lang="fr-FR" sz="2800" b="0" baseline="0" dirty="0" smtClean="0">
                          <a:solidFill>
                            <a:schemeClr val="tx1"/>
                          </a:solidFill>
                          <a:cs typeface="+mn-cs"/>
                        </a:rPr>
                        <a:t> </a:t>
                      </a:r>
                      <a:r>
                        <a:rPr lang="ar-MA" sz="2800" b="0" dirty="0" smtClean="0">
                          <a:solidFill>
                            <a:schemeClr val="tx1"/>
                          </a:solidFill>
                          <a:cs typeface="+mn-cs"/>
                        </a:rPr>
                        <a:t>و النصوص التشريعية </a:t>
                      </a:r>
                      <a:r>
                        <a:rPr lang="ar-MA" sz="2800" b="0" dirty="0" err="1" smtClean="0">
                          <a:solidFill>
                            <a:schemeClr val="tx1"/>
                          </a:solidFill>
                          <a:cs typeface="+mn-cs"/>
                        </a:rPr>
                        <a:t>و</a:t>
                      </a:r>
                      <a:r>
                        <a:rPr lang="ar-MA" sz="2800" b="0" dirty="0" smtClean="0">
                          <a:solidFill>
                            <a:schemeClr val="tx1"/>
                          </a:solidFill>
                          <a:cs typeface="+mn-cs"/>
                        </a:rPr>
                        <a:t> التنظيمية المتعلقة  بالانتخابات والمعايير الدولية</a:t>
                      </a:r>
                      <a:endParaRPr lang="fr-FR" sz="2800" b="0" dirty="0" smtClean="0">
                        <a:solidFill>
                          <a:schemeClr val="tx1"/>
                        </a:solidFill>
                        <a:cs typeface="+mn-cs"/>
                      </a:endParaRPr>
                    </a:p>
                    <a:p>
                      <a:pPr algn="r" rtl="1" fontAlgn="t"/>
                      <a:r>
                        <a:rPr lang="ar-MA" sz="2800" b="1" dirty="0" smtClean="0">
                          <a:solidFill>
                            <a:schemeClr val="tx1"/>
                          </a:solidFill>
                          <a:cs typeface="+mn-cs"/>
                        </a:rPr>
                        <a:t>  4- </a:t>
                      </a:r>
                      <a:r>
                        <a:rPr lang="ar-MA" sz="2800" b="1" u="sng" dirty="0" smtClean="0">
                          <a:solidFill>
                            <a:schemeClr val="tx1"/>
                          </a:solidFill>
                          <a:cs typeface="+mn-cs"/>
                        </a:rPr>
                        <a:t>إعداد تقارير </a:t>
                      </a:r>
                      <a:r>
                        <a:rPr lang="ar-MA" sz="2800" b="0" dirty="0" smtClean="0">
                          <a:solidFill>
                            <a:schemeClr val="tx1"/>
                          </a:solidFill>
                          <a:cs typeface="+mn-cs"/>
                        </a:rPr>
                        <a:t>بشأنها تتضمن ملاحظات الجهات المعدة لهذه التقارير وعند الاقتضاء توصياتها التي ترفعها إلى السلطات</a:t>
                      </a:r>
                      <a:endParaRPr lang="fr-FR" sz="2800" b="0" dirty="0" smtClean="0">
                        <a:solidFill>
                          <a:schemeClr val="tx1"/>
                        </a:solidFill>
                        <a:cs typeface="+mn-cs"/>
                      </a:endParaRPr>
                    </a:p>
                    <a:p>
                      <a:pPr algn="r" rtl="1" fontAlgn="t"/>
                      <a:r>
                        <a:rPr lang="ar-MA" sz="2800" b="0" dirty="0" smtClean="0">
                          <a:solidFill>
                            <a:schemeClr val="tx1"/>
                          </a:solidFill>
                          <a:cs typeface="+mn-cs"/>
                        </a:rPr>
                        <a:t> المعنية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 descr="C:\Users\toshiba\Desktop\téléchargemen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5643578"/>
            <a:ext cx="1143000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501122" cy="6357982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rtl="1"/>
            <a:r>
              <a:rPr lang="fr-FR" sz="8000" b="1" dirty="0" smtClean="0">
                <a:solidFill>
                  <a:srgbClr val="0070C0"/>
                </a:solidFill>
                <a:latin typeface="Comic Sans MS"/>
                <a:ea typeface="Times New Roman"/>
                <a:cs typeface="Arial"/>
              </a:rPr>
              <a:t> </a:t>
            </a:r>
            <a:endParaRPr lang="fr-FR" sz="8000" dirty="0" smtClean="0"/>
          </a:p>
          <a:p>
            <a:pPr rtl="1"/>
            <a:r>
              <a:rPr lang="ar-MA" sz="26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جمعية التعاون للتنمية والثقافة</a:t>
            </a:r>
            <a:endParaRPr lang="ar-MA" sz="2600" b="1" u="sng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rtl="1"/>
            <a:r>
              <a:rPr lang="fr-FR" sz="2400" b="1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Association de coopération pour</a:t>
            </a:r>
          </a:p>
          <a:p>
            <a:pPr rtl="1"/>
            <a:r>
              <a:rPr lang="fr-FR" sz="2400" b="1" u="sng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Développement et la culture </a:t>
            </a:r>
          </a:p>
          <a:p>
            <a:pPr rtl="1"/>
            <a:r>
              <a:rPr lang="fr-FR" sz="2600" b="1" u="sng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ACODEC</a:t>
            </a:r>
            <a:endParaRPr lang="ar-MA" sz="4600" b="1" u="sng" dirty="0" smtClean="0">
              <a:solidFill>
                <a:srgbClr val="0070C0"/>
              </a:solidFill>
              <a:latin typeface="Andalus" pitchFamily="18" charset="-78"/>
              <a:cs typeface="Andalus" pitchFamily="18" charset="-78"/>
            </a:endParaRPr>
          </a:p>
          <a:p>
            <a:pPr algn="ctr" rtl="1"/>
            <a:r>
              <a:rPr lang="fr-FR" sz="8000" b="1" dirty="0" smtClean="0">
                <a:solidFill>
                  <a:schemeClr val="bg1"/>
                </a:solidFill>
              </a:rPr>
              <a:t> </a:t>
            </a:r>
            <a:endParaRPr lang="ar-MA" sz="8000" b="1" dirty="0" smtClean="0">
              <a:solidFill>
                <a:schemeClr val="bg1"/>
              </a:solidFill>
            </a:endParaRPr>
          </a:p>
          <a:p>
            <a:pPr algn="ctr" rtl="1"/>
            <a:endParaRPr lang="fr-FR" sz="8000" b="1" dirty="0" smtClean="0">
              <a:solidFill>
                <a:schemeClr val="bg1"/>
              </a:solidFill>
            </a:endParaRPr>
          </a:p>
          <a:p>
            <a:pPr algn="ctr" rtl="1"/>
            <a:r>
              <a:rPr lang="ar-MA" sz="4300" b="1" dirty="0" smtClean="0">
                <a:latin typeface="Andalus" pitchFamily="18" charset="-78"/>
                <a:cs typeface="Andalus" pitchFamily="18" charset="-78"/>
              </a:rPr>
              <a:t>     </a:t>
            </a:r>
            <a:endParaRPr lang="ar-MA" sz="4300" b="1" dirty="0" smtClean="0">
              <a:solidFill>
                <a:srgbClr val="0099CC"/>
              </a:solidFill>
              <a:latin typeface="Andalus" pitchFamily="18" charset="-78"/>
              <a:cs typeface="Andalus" pitchFamily="18" charset="-78"/>
            </a:endParaRPr>
          </a:p>
          <a:p>
            <a:pPr algn="ctr" rtl="1"/>
            <a:r>
              <a:rPr lang="fr-FR" sz="4600" b="1" dirty="0" smtClean="0">
                <a:solidFill>
                  <a:srgbClr val="0099CC"/>
                </a:solidFill>
                <a:latin typeface="Andalus" pitchFamily="18" charset="-78"/>
                <a:cs typeface="Andalus" pitchFamily="18" charset="-78"/>
              </a:rPr>
              <a:t> </a:t>
            </a:r>
            <a:endParaRPr lang="ar-MA" sz="4600" b="1" dirty="0" smtClean="0">
              <a:solidFill>
                <a:srgbClr val="0099CC"/>
              </a:solidFill>
              <a:latin typeface="Andalus" pitchFamily="18" charset="-78"/>
              <a:cs typeface="Andalus" pitchFamily="18" charset="-78"/>
            </a:endParaRPr>
          </a:p>
          <a:p>
            <a:pPr algn="ctr" rtl="1"/>
            <a:endParaRPr lang="ar-MA" sz="8000" b="1" dirty="0" smtClean="0">
              <a:solidFill>
                <a:srgbClr val="0099CC"/>
              </a:solidFill>
            </a:endParaRPr>
          </a:p>
        </p:txBody>
      </p:sp>
      <p:pic>
        <p:nvPicPr>
          <p:cNvPr id="4" name="Imag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428604"/>
            <a:ext cx="76200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571472" y="2571744"/>
          <a:ext cx="8143932" cy="3786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3932"/>
              </a:tblGrid>
              <a:tr h="3786214">
                <a:tc>
                  <a:txBody>
                    <a:bodyPr/>
                    <a:lstStyle/>
                    <a:p>
                      <a:pPr algn="ctr" rtl="1"/>
                      <a:r>
                        <a:rPr lang="ar-MA" sz="2800" b="1" u="sng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 </a:t>
                      </a:r>
                      <a:r>
                        <a:rPr lang="ar-MA" sz="2800" b="1" u="sng" dirty="0" smtClean="0">
                          <a:solidFill>
                            <a:schemeClr val="tx1"/>
                          </a:solidFill>
                        </a:rPr>
                        <a:t>حقوق ملاحظ</a:t>
                      </a:r>
                      <a:r>
                        <a:rPr lang="fr-FR" sz="2800" b="1" u="sng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MA" sz="2800" b="1" u="sng" dirty="0" smtClean="0">
                          <a:solidFill>
                            <a:schemeClr val="tx1"/>
                          </a:solidFill>
                        </a:rPr>
                        <a:t>(ة) الانتخابات </a:t>
                      </a:r>
                      <a:endParaRPr lang="fr-FR" sz="2800" b="1" u="sng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r>
                        <a:rPr lang="fr-FR" sz="2400" b="1" u="sng" dirty="0" smtClean="0"/>
                        <a:t>-</a:t>
                      </a:r>
                      <a:r>
                        <a:rPr lang="ar-MA" sz="24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MA" sz="2400" b="1" u="sng" dirty="0" smtClean="0">
                          <a:solidFill>
                            <a:schemeClr val="tx1"/>
                          </a:solidFill>
                        </a:rPr>
                        <a:t>حرية التنقل </a:t>
                      </a:r>
                      <a:r>
                        <a:rPr lang="ar-MA" sz="2400" u="none" dirty="0" smtClean="0">
                          <a:solidFill>
                            <a:schemeClr val="tx1"/>
                          </a:solidFill>
                        </a:rPr>
                        <a:t>بسائر أرجاء التراب الوطني للقيام بمهام الملاحظة </a:t>
                      </a:r>
                      <a:r>
                        <a:rPr lang="fr-FR" sz="2400" u="non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r" rtl="1">
                        <a:buFontTx/>
                        <a:buNone/>
                      </a:pPr>
                      <a:r>
                        <a:rPr lang="ar-MA" sz="2400" b="1" u="non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MA" sz="24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ar-MA" sz="2400" b="1" u="sng" dirty="0" smtClean="0">
                          <a:solidFill>
                            <a:schemeClr val="tx1"/>
                          </a:solidFill>
                        </a:rPr>
                        <a:t>الحصول على المعلومات </a:t>
                      </a:r>
                      <a:r>
                        <a:rPr lang="ar-MA" sz="2400" u="sng" dirty="0" smtClean="0">
                          <a:solidFill>
                            <a:schemeClr val="tx1"/>
                          </a:solidFill>
                        </a:rPr>
                        <a:t>المتعلقة بسير العمليات </a:t>
                      </a:r>
                      <a:r>
                        <a:rPr lang="ar-MA" sz="2400" b="0" dirty="0" smtClean="0">
                          <a:solidFill>
                            <a:schemeClr val="tx1"/>
                          </a:solidFill>
                        </a:rPr>
                        <a:t>الانتخابية موضوع الملاحظة المعتمدة </a:t>
                      </a:r>
                      <a:r>
                        <a:rPr lang="ar-MA" sz="2400" b="0" dirty="0" err="1" smtClean="0">
                          <a:solidFill>
                            <a:schemeClr val="tx1"/>
                          </a:solidFill>
                        </a:rPr>
                        <a:t>و</a:t>
                      </a:r>
                      <a:r>
                        <a:rPr lang="ar-MA" sz="2400" b="0" dirty="0" smtClean="0">
                          <a:solidFill>
                            <a:schemeClr val="tx1"/>
                          </a:solidFill>
                        </a:rPr>
                        <a:t> إمكانية إجراء كل لقاء أو مقابلة مع المتدخلين فيها </a:t>
                      </a:r>
                      <a:r>
                        <a:rPr lang="ar-MA" sz="2400" dirty="0" smtClean="0">
                          <a:solidFill>
                            <a:schemeClr val="tx1"/>
                          </a:solidFill>
                        </a:rPr>
                        <a:t>،</a:t>
                      </a:r>
                      <a:endParaRPr lang="fr-FR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r>
                        <a:rPr lang="ar-MA" sz="24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MA" sz="2400" b="1" u="sng" dirty="0" smtClean="0">
                          <a:solidFill>
                            <a:schemeClr val="tx1"/>
                          </a:solidFill>
                        </a:rPr>
                        <a:t>حضور التظاهرات </a:t>
                      </a:r>
                      <a:r>
                        <a:rPr lang="ar-MA" sz="2400" b="1" u="sng" dirty="0" err="1" smtClean="0">
                          <a:solidFill>
                            <a:schemeClr val="tx1"/>
                          </a:solidFill>
                        </a:rPr>
                        <a:t>و</a:t>
                      </a:r>
                      <a:r>
                        <a:rPr lang="ar-MA" sz="2400" b="1" u="sng" dirty="0" smtClean="0">
                          <a:solidFill>
                            <a:schemeClr val="tx1"/>
                          </a:solidFill>
                        </a:rPr>
                        <a:t> التجمعات </a:t>
                      </a:r>
                      <a:r>
                        <a:rPr lang="ar-MA" sz="2400" u="sng" dirty="0" smtClean="0">
                          <a:solidFill>
                            <a:schemeClr val="tx1"/>
                          </a:solidFill>
                        </a:rPr>
                        <a:t>العمومية </a:t>
                      </a:r>
                      <a:r>
                        <a:rPr lang="ar-MA" sz="2400" u="none" dirty="0" smtClean="0">
                          <a:solidFill>
                            <a:schemeClr val="tx1"/>
                          </a:solidFill>
                        </a:rPr>
                        <a:t>المنظمة في إطار العمليات الانتخابية </a:t>
                      </a:r>
                      <a:r>
                        <a:rPr lang="ar-MA" sz="2400" dirty="0" smtClean="0">
                          <a:solidFill>
                            <a:schemeClr val="tx1"/>
                          </a:solidFill>
                        </a:rPr>
                        <a:t>، </a:t>
                      </a:r>
                      <a:r>
                        <a:rPr lang="ar-MA" sz="2400" b="1" u="sng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MA" sz="2400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ar-MA" sz="2400" b="1" u="sng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fr-FR" sz="2400" b="1" u="sng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MA" sz="2400" b="1" u="sng" dirty="0" smtClean="0">
                          <a:solidFill>
                            <a:schemeClr val="tx1"/>
                          </a:solidFill>
                        </a:rPr>
                        <a:t>ولوج مكاتب التصويت </a:t>
                      </a:r>
                      <a:r>
                        <a:rPr lang="ar-MA" sz="2400" b="1" u="sng" dirty="0" err="1" smtClean="0">
                          <a:solidFill>
                            <a:schemeClr val="tx1"/>
                          </a:solidFill>
                        </a:rPr>
                        <a:t>و</a:t>
                      </a:r>
                      <a:r>
                        <a:rPr lang="ar-MA" sz="2400" b="1" u="sng" dirty="0" smtClean="0">
                          <a:solidFill>
                            <a:schemeClr val="tx1"/>
                          </a:solidFill>
                        </a:rPr>
                        <a:t> مكاتب التصويت المركزية </a:t>
                      </a:r>
                      <a:r>
                        <a:rPr lang="ar-MA" sz="2400" b="1" u="sng" dirty="0" err="1" smtClean="0">
                          <a:solidFill>
                            <a:schemeClr val="tx1"/>
                          </a:solidFill>
                        </a:rPr>
                        <a:t>و</a:t>
                      </a:r>
                      <a:r>
                        <a:rPr lang="ar-MA" sz="2400" b="1" u="sng" dirty="0" smtClean="0">
                          <a:solidFill>
                            <a:schemeClr val="tx1"/>
                          </a:solidFill>
                        </a:rPr>
                        <a:t> لجان الإحصاء </a:t>
                      </a:r>
                      <a:r>
                        <a:rPr lang="ar-MA" sz="2400" b="0" u="none" dirty="0" smtClean="0">
                          <a:solidFill>
                            <a:schemeClr val="tx1"/>
                          </a:solidFill>
                        </a:rPr>
                        <a:t>للقيام</a:t>
                      </a:r>
                      <a:r>
                        <a:rPr lang="ar-MA" sz="2400" u="none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ar-MA" sz="2400" b="0" u="none" dirty="0" smtClean="0">
                          <a:solidFill>
                            <a:schemeClr val="tx1"/>
                          </a:solidFill>
                        </a:rPr>
                        <a:t>بمهام الملاحظة </a:t>
                      </a:r>
                      <a:r>
                        <a:rPr lang="ar-MA" sz="2400" b="0" u="none" dirty="0" err="1" smtClean="0">
                          <a:solidFill>
                            <a:schemeClr val="tx1"/>
                          </a:solidFill>
                        </a:rPr>
                        <a:t>و</a:t>
                      </a:r>
                      <a:r>
                        <a:rPr lang="ar-MA" sz="2400" b="0" u="none" dirty="0" smtClean="0">
                          <a:solidFill>
                            <a:schemeClr val="tx1"/>
                          </a:solidFill>
                        </a:rPr>
                        <a:t> التتبع لعملية الاقتراع </a:t>
                      </a:r>
                      <a:r>
                        <a:rPr lang="ar-MA" sz="2400" b="0" u="none" dirty="0" err="1" smtClean="0">
                          <a:solidFill>
                            <a:schemeClr val="tx1"/>
                          </a:solidFill>
                        </a:rPr>
                        <a:t>و</a:t>
                      </a:r>
                      <a:r>
                        <a:rPr lang="ar-MA" sz="2400" b="0" u="none" dirty="0" smtClean="0">
                          <a:solidFill>
                            <a:schemeClr val="tx1"/>
                          </a:solidFill>
                        </a:rPr>
                        <a:t> فرز الأصوات </a:t>
                      </a:r>
                      <a:r>
                        <a:rPr lang="ar-MA" sz="2400" b="0" u="none" dirty="0" err="1" smtClean="0">
                          <a:solidFill>
                            <a:schemeClr val="tx1"/>
                          </a:solidFill>
                        </a:rPr>
                        <a:t>و</a:t>
                      </a:r>
                      <a:r>
                        <a:rPr lang="ar-MA" sz="2400" b="0" u="none" dirty="0" smtClean="0">
                          <a:solidFill>
                            <a:schemeClr val="tx1"/>
                          </a:solidFill>
                        </a:rPr>
                        <a:t> الإعلان عن النتائج </a:t>
                      </a:r>
                      <a:r>
                        <a:rPr lang="ar-MA" sz="2400" dirty="0" smtClean="0">
                          <a:solidFill>
                            <a:schemeClr val="tx1"/>
                          </a:solidFill>
                        </a:rPr>
                        <a:t>، </a:t>
                      </a:r>
                      <a:endParaRPr lang="fr-FR" sz="2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MA" sz="2400" b="1" u="sng" dirty="0" smtClean="0">
                          <a:solidFill>
                            <a:schemeClr val="tx1"/>
                          </a:solidFill>
                        </a:rPr>
                        <a:t>إعداد تقارير </a:t>
                      </a:r>
                      <a:r>
                        <a:rPr lang="ar-MA" sz="2400" u="sng" dirty="0" smtClean="0">
                          <a:solidFill>
                            <a:schemeClr val="tx1"/>
                          </a:solidFill>
                        </a:rPr>
                        <a:t>لتقييم سير </a:t>
                      </a:r>
                      <a:r>
                        <a:rPr lang="ar-MA" sz="2400" dirty="0" smtClean="0">
                          <a:solidFill>
                            <a:schemeClr val="tx1"/>
                          </a:solidFill>
                        </a:rPr>
                        <a:t>العمليات الانتخابية </a:t>
                      </a:r>
                      <a:r>
                        <a:rPr lang="ar-MA" sz="2400" dirty="0" err="1" smtClean="0">
                          <a:solidFill>
                            <a:schemeClr val="tx1"/>
                          </a:solidFill>
                        </a:rPr>
                        <a:t>و</a:t>
                      </a:r>
                      <a:r>
                        <a:rPr lang="ar-MA" sz="2400" dirty="0" smtClean="0">
                          <a:solidFill>
                            <a:schemeClr val="tx1"/>
                          </a:solidFill>
                        </a:rPr>
                        <a:t> نتائجها </a:t>
                      </a:r>
                      <a:r>
                        <a:rPr lang="ar-MA" sz="2400" dirty="0" err="1" smtClean="0">
                          <a:solidFill>
                            <a:schemeClr val="tx1"/>
                          </a:solidFill>
                        </a:rPr>
                        <a:t>و</a:t>
                      </a:r>
                      <a:r>
                        <a:rPr lang="ar-MA" sz="2400" dirty="0" smtClean="0">
                          <a:solidFill>
                            <a:schemeClr val="tx1"/>
                          </a:solidFill>
                        </a:rPr>
                        <a:t> إحالتها على</a:t>
                      </a:r>
                    </a:p>
                    <a:p>
                      <a:pPr algn="r" rtl="1">
                        <a:buFontTx/>
                        <a:buChar char="-"/>
                      </a:pPr>
                      <a:r>
                        <a:rPr lang="ar-MA" sz="2400" dirty="0" smtClean="0">
                          <a:solidFill>
                            <a:schemeClr val="tx1"/>
                          </a:solidFill>
                        </a:rPr>
                        <a:t> الجهة المعتمدة</a:t>
                      </a:r>
                      <a:r>
                        <a:rPr lang="ar-MA" sz="2400" b="1" dirty="0" smtClean="0">
                          <a:solidFill>
                            <a:schemeClr val="tx1"/>
                          </a:solidFill>
                        </a:rPr>
                        <a:t>. </a:t>
                      </a:r>
                      <a:endParaRPr lang="fr-FR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 descr="C:\Users\toshiba\Desktop\téléchargemen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5357826"/>
            <a:ext cx="1143000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501122" cy="6357982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rtl="1"/>
            <a:r>
              <a:rPr lang="fr-FR" sz="8000" b="1" dirty="0" smtClean="0">
                <a:solidFill>
                  <a:srgbClr val="0070C0"/>
                </a:solidFill>
                <a:latin typeface="Comic Sans MS"/>
                <a:ea typeface="Times New Roman"/>
                <a:cs typeface="Arial"/>
              </a:rPr>
              <a:t> </a:t>
            </a:r>
            <a:endParaRPr lang="fr-FR" sz="8000" dirty="0" smtClean="0"/>
          </a:p>
          <a:p>
            <a:pPr rtl="1"/>
            <a:r>
              <a:rPr lang="ar-MA" sz="26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جمعية التعاون للتنمية والثقافة</a:t>
            </a:r>
            <a:endParaRPr lang="ar-MA" sz="2600" b="1" u="sng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rtl="1"/>
            <a:r>
              <a:rPr lang="fr-FR" sz="2400" b="1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Association de coopération pour</a:t>
            </a:r>
          </a:p>
          <a:p>
            <a:pPr rtl="1"/>
            <a:r>
              <a:rPr lang="fr-FR" sz="2400" b="1" u="sng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Développement et la culture </a:t>
            </a:r>
          </a:p>
          <a:p>
            <a:pPr rtl="1"/>
            <a:r>
              <a:rPr lang="fr-FR" sz="2600" b="1" u="sng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ACODEC</a:t>
            </a:r>
            <a:endParaRPr lang="ar-MA" sz="4600" b="1" u="sng" dirty="0" smtClean="0">
              <a:solidFill>
                <a:srgbClr val="0070C0"/>
              </a:solidFill>
              <a:latin typeface="Andalus" pitchFamily="18" charset="-78"/>
              <a:cs typeface="Andalus" pitchFamily="18" charset="-78"/>
            </a:endParaRPr>
          </a:p>
          <a:p>
            <a:pPr algn="ctr" rtl="1"/>
            <a:r>
              <a:rPr lang="fr-FR" sz="8000" b="1" dirty="0" smtClean="0">
                <a:solidFill>
                  <a:schemeClr val="bg1"/>
                </a:solidFill>
              </a:rPr>
              <a:t> </a:t>
            </a:r>
            <a:endParaRPr lang="ar-MA" sz="8000" b="1" dirty="0" smtClean="0">
              <a:solidFill>
                <a:schemeClr val="bg1"/>
              </a:solidFill>
            </a:endParaRPr>
          </a:p>
          <a:p>
            <a:pPr algn="ctr" rtl="1"/>
            <a:endParaRPr lang="fr-FR" sz="8000" b="1" dirty="0" smtClean="0">
              <a:solidFill>
                <a:schemeClr val="bg1"/>
              </a:solidFill>
            </a:endParaRPr>
          </a:p>
          <a:p>
            <a:pPr algn="ctr" rtl="1"/>
            <a:r>
              <a:rPr lang="ar-MA" sz="4300" b="1" dirty="0" smtClean="0">
                <a:latin typeface="Andalus" pitchFamily="18" charset="-78"/>
                <a:cs typeface="Andalus" pitchFamily="18" charset="-78"/>
              </a:rPr>
              <a:t>     </a:t>
            </a:r>
            <a:endParaRPr lang="ar-MA" sz="4300" b="1" dirty="0" smtClean="0">
              <a:solidFill>
                <a:srgbClr val="0099CC"/>
              </a:solidFill>
              <a:latin typeface="Andalus" pitchFamily="18" charset="-78"/>
              <a:cs typeface="Andalus" pitchFamily="18" charset="-78"/>
            </a:endParaRPr>
          </a:p>
          <a:p>
            <a:pPr algn="ctr" rtl="1"/>
            <a:r>
              <a:rPr lang="fr-FR" sz="4600" b="1" dirty="0" smtClean="0">
                <a:solidFill>
                  <a:srgbClr val="0099CC"/>
                </a:solidFill>
                <a:latin typeface="Andalus" pitchFamily="18" charset="-78"/>
                <a:cs typeface="Andalus" pitchFamily="18" charset="-78"/>
              </a:rPr>
              <a:t> </a:t>
            </a:r>
            <a:endParaRPr lang="ar-MA" sz="4600" b="1" dirty="0" smtClean="0">
              <a:solidFill>
                <a:srgbClr val="0099CC"/>
              </a:solidFill>
              <a:latin typeface="Andalus" pitchFamily="18" charset="-78"/>
              <a:cs typeface="Andalus" pitchFamily="18" charset="-78"/>
            </a:endParaRPr>
          </a:p>
          <a:p>
            <a:pPr algn="ctr" rtl="1"/>
            <a:endParaRPr lang="ar-MA" sz="8000" b="1" dirty="0" smtClean="0">
              <a:solidFill>
                <a:srgbClr val="0099CC"/>
              </a:solidFill>
            </a:endParaRPr>
          </a:p>
        </p:txBody>
      </p:sp>
      <p:pic>
        <p:nvPicPr>
          <p:cNvPr id="4" name="Image 3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14810" y="428604"/>
            <a:ext cx="76200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571472" y="2571744"/>
          <a:ext cx="8143932" cy="3857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3932"/>
              </a:tblGrid>
              <a:tr h="3857652">
                <a:tc>
                  <a:txBody>
                    <a:bodyPr/>
                    <a:lstStyle/>
                    <a:p>
                      <a:pPr lvl="0" algn="r" rtl="1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ar-MA" sz="3600" b="1" dirty="0" smtClean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</a:rPr>
                        <a:t>     </a:t>
                      </a:r>
                      <a:r>
                        <a:rPr lang="ar-MA" sz="3600" b="1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ar-MA" sz="4000" b="1" dirty="0" smtClean="0">
                          <a:solidFill>
                            <a:schemeClr val="bg1"/>
                          </a:solidFill>
                          <a:latin typeface="Andalus" pitchFamily="18" charset="-78"/>
                          <a:cs typeface="Andalus" pitchFamily="18" charset="-78"/>
                        </a:rPr>
                        <a:t> </a:t>
                      </a: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lvl="0" algn="r" rtl="1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Tx/>
                        <a:buChar char="•"/>
                      </a:pPr>
                      <a:endParaRPr kumimoji="0" lang="ar-MA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Sakkal Majalla" pitchFamily="2" charset="-78"/>
                        <a:ea typeface="Calibri" pitchFamily="34" charset="0"/>
                        <a:cs typeface="Sakkal Majalla" pitchFamily="2" charset="-78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42910" y="2500306"/>
            <a:ext cx="7715304" cy="3929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fr-FR" sz="3600" b="1" dirty="0" smtClean="0">
                <a:solidFill>
                  <a:srgbClr val="000000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 </a:t>
            </a:r>
            <a:r>
              <a:rPr lang="ar-MA" sz="3600" b="1" u="sng" dirty="0" smtClean="0">
                <a:solidFill>
                  <a:srgbClr val="000000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التزامات خاصة بالملاحظ (ة)</a:t>
            </a:r>
            <a:endParaRPr lang="fr-FR" sz="1600" dirty="0" smtClean="0">
              <a:latin typeface="Arial" pitchFamily="34" charset="0"/>
              <a:cs typeface="Arial" pitchFamily="34" charset="0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MA" sz="4000" b="1" dirty="0" smtClean="0">
                <a:solidFill>
                  <a:srgbClr val="000000"/>
                </a:solidFill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التقيد بحدود مهمة الملاحظة؛</a:t>
            </a: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MA" sz="4000" b="1" dirty="0" smtClean="0"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الالتزام بسلوك شخصي يتلاءم مع مبادئ الملاحظة المستقلة؛</a:t>
            </a:r>
            <a:endParaRPr lang="fr-FR" sz="1400" dirty="0" smtClean="0">
              <a:latin typeface="Arial" pitchFamily="34" charset="0"/>
              <a:cs typeface="Arial" pitchFamily="34" charset="0"/>
            </a:endParaRPr>
          </a:p>
          <a:p>
            <a:pPr lvl="0" algn="r" rtl="1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MA" sz="4000" b="1" u="sng" dirty="0" smtClean="0"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الالتزام بتوجيهات ومبادئ الهيئة المعتمدة التي ينتمي إليها</a:t>
            </a:r>
            <a:r>
              <a:rPr lang="ar-MA" sz="4400" b="1" dirty="0" smtClean="0">
                <a:latin typeface="Sakkal Majalla" pitchFamily="2" charset="-78"/>
                <a:ea typeface="Calibri" pitchFamily="34" charset="0"/>
                <a:cs typeface="Sakkal Majalla" pitchFamily="2" charset="-78"/>
              </a:rPr>
              <a:t>؛</a:t>
            </a:r>
            <a:endParaRPr lang="fr-FR" sz="16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2" descr="C:\Users\toshiba\Desktop\téléchargemen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5500702"/>
            <a:ext cx="1143000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501122" cy="6357982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rtl="1"/>
            <a:r>
              <a:rPr lang="fr-FR" sz="8000" b="1" dirty="0" smtClean="0">
                <a:solidFill>
                  <a:srgbClr val="0070C0"/>
                </a:solidFill>
                <a:latin typeface="Comic Sans MS"/>
                <a:ea typeface="Times New Roman"/>
                <a:cs typeface="Arial"/>
              </a:rPr>
              <a:t> </a:t>
            </a:r>
            <a:endParaRPr lang="fr-FR" sz="8000" dirty="0" smtClean="0"/>
          </a:p>
          <a:p>
            <a:pPr rtl="1"/>
            <a:r>
              <a:rPr lang="ar-MA" sz="26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جمعية التعاون للتنمية والثقافة</a:t>
            </a:r>
            <a:endParaRPr lang="ar-MA" sz="2600" b="1" u="sng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rtl="1"/>
            <a:r>
              <a:rPr lang="fr-FR" sz="2400" b="1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Association de coopération pour</a:t>
            </a:r>
          </a:p>
          <a:p>
            <a:pPr rtl="1"/>
            <a:r>
              <a:rPr lang="fr-FR" sz="2400" b="1" u="sng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Développement et la culture </a:t>
            </a:r>
          </a:p>
          <a:p>
            <a:pPr rtl="1"/>
            <a:r>
              <a:rPr lang="fr-FR" sz="2600" b="1" u="sng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ACODEC</a:t>
            </a:r>
            <a:endParaRPr lang="ar-MA" sz="4600" b="1" u="sng" dirty="0" smtClean="0">
              <a:solidFill>
                <a:srgbClr val="0070C0"/>
              </a:solidFill>
              <a:latin typeface="Andalus" pitchFamily="18" charset="-78"/>
              <a:cs typeface="Andalus" pitchFamily="18" charset="-78"/>
            </a:endParaRPr>
          </a:p>
          <a:p>
            <a:pPr algn="ctr" rtl="1"/>
            <a:r>
              <a:rPr lang="fr-FR" sz="8000" b="1" dirty="0" smtClean="0">
                <a:solidFill>
                  <a:schemeClr val="bg1"/>
                </a:solidFill>
              </a:rPr>
              <a:t> </a:t>
            </a:r>
            <a:endParaRPr lang="ar-MA" sz="8000" b="1" dirty="0" smtClean="0">
              <a:solidFill>
                <a:schemeClr val="bg1"/>
              </a:solidFill>
            </a:endParaRPr>
          </a:p>
          <a:p>
            <a:pPr algn="ctr" rtl="1"/>
            <a:endParaRPr lang="fr-FR" sz="8000" b="1" dirty="0" smtClean="0">
              <a:solidFill>
                <a:schemeClr val="bg1"/>
              </a:solidFill>
            </a:endParaRPr>
          </a:p>
          <a:p>
            <a:pPr algn="ctr" rtl="1"/>
            <a:r>
              <a:rPr lang="ar-MA" sz="4300" b="1" dirty="0" smtClean="0">
                <a:latin typeface="Andalus" pitchFamily="18" charset="-78"/>
                <a:cs typeface="Andalus" pitchFamily="18" charset="-78"/>
              </a:rPr>
              <a:t>     </a:t>
            </a:r>
            <a:endParaRPr lang="ar-MA" sz="4300" b="1" dirty="0" smtClean="0">
              <a:solidFill>
                <a:srgbClr val="0099CC"/>
              </a:solidFill>
              <a:latin typeface="Andalus" pitchFamily="18" charset="-78"/>
              <a:cs typeface="Andalus" pitchFamily="18" charset="-78"/>
            </a:endParaRPr>
          </a:p>
          <a:p>
            <a:pPr algn="ctr" rtl="1"/>
            <a:r>
              <a:rPr lang="fr-FR" sz="4600" b="1" dirty="0" smtClean="0">
                <a:solidFill>
                  <a:srgbClr val="0099CC"/>
                </a:solidFill>
                <a:latin typeface="Andalus" pitchFamily="18" charset="-78"/>
                <a:cs typeface="Andalus" pitchFamily="18" charset="-78"/>
              </a:rPr>
              <a:t> </a:t>
            </a:r>
            <a:endParaRPr lang="ar-MA" sz="4600" b="1" dirty="0" smtClean="0">
              <a:solidFill>
                <a:srgbClr val="0099CC"/>
              </a:solidFill>
              <a:latin typeface="Andalus" pitchFamily="18" charset="-78"/>
              <a:cs typeface="Andalus" pitchFamily="18" charset="-78"/>
            </a:endParaRPr>
          </a:p>
          <a:p>
            <a:pPr algn="ctr" rtl="1"/>
            <a:endParaRPr lang="ar-MA" sz="8000" b="1" dirty="0" smtClean="0">
              <a:solidFill>
                <a:srgbClr val="0099CC"/>
              </a:solidFill>
            </a:endParaRPr>
          </a:p>
        </p:txBody>
      </p:sp>
      <p:pic>
        <p:nvPicPr>
          <p:cNvPr id="4" name="Imag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428604"/>
            <a:ext cx="76200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571472" y="2571744"/>
          <a:ext cx="8143932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43932"/>
              </a:tblGrid>
              <a:tr h="3857652">
                <a:tc>
                  <a:txBody>
                    <a:bodyPr/>
                    <a:lstStyle/>
                    <a:p>
                      <a:pPr lvl="0" algn="r" rtl="1"/>
                      <a:r>
                        <a:rPr lang="ar-MA" sz="24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MA" sz="2800" b="1" u="sng" dirty="0" smtClean="0">
                          <a:solidFill>
                            <a:schemeClr val="tx1"/>
                          </a:solidFill>
                        </a:rPr>
                        <a:t>عدم القيام بأي نشاط أو فعل قد يعتبر تحيزا </a:t>
                      </a:r>
                      <a:r>
                        <a:rPr lang="ar-MA" sz="2800" b="1" dirty="0" smtClean="0">
                          <a:solidFill>
                            <a:schemeClr val="tx1"/>
                          </a:solidFill>
                        </a:rPr>
                        <a:t>لصالح أي </a:t>
                      </a:r>
                      <a:r>
                        <a:rPr lang="ar-MA" sz="2800" b="1" dirty="0" err="1" smtClean="0">
                          <a:solidFill>
                            <a:schemeClr val="tx1"/>
                          </a:solidFill>
                        </a:rPr>
                        <a:t>مترشح</a:t>
                      </a:r>
                      <a:r>
                        <a:rPr lang="ar-MA" sz="2800" b="1" dirty="0" smtClean="0">
                          <a:solidFill>
                            <a:schemeClr val="tx1"/>
                          </a:solidFill>
                        </a:rPr>
                        <a:t> أو لصالح الإدارة أو أي متدخل آخر؛</a:t>
                      </a:r>
                      <a:endParaRPr lang="fr-FR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 algn="r" rtl="1"/>
                      <a:r>
                        <a:rPr lang="ar-MA" sz="28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ar-MA" sz="2800" b="1" u="sng" dirty="0" smtClean="0">
                          <a:solidFill>
                            <a:schemeClr val="tx1"/>
                          </a:solidFill>
                        </a:rPr>
                        <a:t>احترام النظام العام أثناء التجمعات والتظاهرات </a:t>
                      </a:r>
                      <a:r>
                        <a:rPr lang="ar-MA" sz="2800" b="1" dirty="0" smtClean="0">
                          <a:solidFill>
                            <a:schemeClr val="tx1"/>
                          </a:solidFill>
                        </a:rPr>
                        <a:t>العمومية المنظمة بمناسبة الحملات الانتخابية؛</a:t>
                      </a:r>
                      <a:endParaRPr lang="fr-FR" sz="2800" dirty="0" smtClean="0">
                        <a:solidFill>
                          <a:schemeClr val="tx1"/>
                        </a:solidFill>
                      </a:endParaRPr>
                    </a:p>
                    <a:p>
                      <a:pPr lvl="0" algn="r" rtl="1"/>
                      <a:r>
                        <a:rPr lang="ar-MA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ar-MA" sz="2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عدم الإخلال بالنظام </a:t>
                      </a:r>
                      <a:r>
                        <a:rPr lang="ar-MA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داخل مكاتب التصويت؛</a:t>
                      </a:r>
                      <a:endParaRPr lang="fr-FR" sz="2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r" rtl="1"/>
                      <a:r>
                        <a:rPr lang="fr-FR" sz="2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ar-MA" sz="2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عدم التدخل في سير العمليات الانتخابية </a:t>
                      </a:r>
                      <a:r>
                        <a:rPr lang="ar-MA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واحترام سرية التصويت، </a:t>
                      </a:r>
                    </a:p>
                    <a:p>
                      <a:pPr lvl="0" algn="r" rtl="1"/>
                      <a:r>
                        <a:rPr lang="ar-MA" sz="2800" b="1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MA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ar-MA" sz="2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عدم التأثير على حرية الاختيار </a:t>
                      </a:r>
                      <a:r>
                        <a:rPr lang="ar-MA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عند الناخبين؛</a:t>
                      </a:r>
                      <a:endParaRPr lang="fr-FR" sz="2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MA" sz="2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الالتزام بالعمل </a:t>
                      </a:r>
                      <a:r>
                        <a:rPr lang="ar-MA" sz="2800" b="1" u="sng" kern="1200" dirty="0" err="1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حصرياً</a:t>
                      </a:r>
                      <a:r>
                        <a:rPr lang="ar-MA" sz="2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لصالح الهيئة </a:t>
                      </a:r>
                      <a:r>
                        <a:rPr lang="ar-MA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التي حصل في إطارها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MA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على الاعتماد </a:t>
                      </a:r>
                      <a:r>
                        <a:rPr lang="fr-FR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 descr="C:\Users\toshiba\Desktop\téléchargemen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48" y="5572140"/>
            <a:ext cx="1143000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214290"/>
            <a:ext cx="8501122" cy="6357982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rtl="1"/>
            <a:r>
              <a:rPr lang="fr-FR" sz="8000" b="1" dirty="0" smtClean="0">
                <a:solidFill>
                  <a:srgbClr val="0070C0"/>
                </a:solidFill>
                <a:latin typeface="Comic Sans MS"/>
                <a:ea typeface="Times New Roman"/>
                <a:cs typeface="Arial"/>
              </a:rPr>
              <a:t> </a:t>
            </a:r>
            <a:endParaRPr lang="fr-FR" sz="8000" dirty="0" smtClean="0"/>
          </a:p>
          <a:p>
            <a:pPr rtl="1"/>
            <a:r>
              <a:rPr lang="fr-FR" sz="26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 </a:t>
            </a:r>
            <a:r>
              <a:rPr lang="ar-MA" sz="2600" b="1" dirty="0" smtClean="0">
                <a:solidFill>
                  <a:schemeClr val="tx1"/>
                </a:solidFill>
                <a:latin typeface="Andalus" pitchFamily="18" charset="-78"/>
                <a:cs typeface="Andalus" pitchFamily="18" charset="-78"/>
              </a:rPr>
              <a:t>جمعية التعاون للتنمية والثقافة</a:t>
            </a:r>
            <a:endParaRPr lang="ar-MA" sz="2600" b="1" u="sng" dirty="0" smtClean="0">
              <a:solidFill>
                <a:schemeClr val="tx1"/>
              </a:solidFill>
              <a:latin typeface="Andalus" pitchFamily="18" charset="-78"/>
              <a:cs typeface="Andalus" pitchFamily="18" charset="-78"/>
            </a:endParaRPr>
          </a:p>
          <a:p>
            <a:pPr rtl="1"/>
            <a:r>
              <a:rPr lang="fr-FR" sz="2400" b="1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Association de coopération pour</a:t>
            </a:r>
          </a:p>
          <a:p>
            <a:pPr rtl="1"/>
            <a:r>
              <a:rPr lang="fr-FR" sz="2400" b="1" u="sng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Développement et la culture </a:t>
            </a:r>
          </a:p>
          <a:p>
            <a:pPr rtl="1"/>
            <a:r>
              <a:rPr lang="fr-FR" sz="2600" b="1" u="sng" dirty="0" smtClean="0">
                <a:solidFill>
                  <a:srgbClr val="0070C0"/>
                </a:solidFill>
                <a:latin typeface="Andalus" pitchFamily="18" charset="-78"/>
                <a:cs typeface="Andalus" pitchFamily="18" charset="-78"/>
              </a:rPr>
              <a:t>ACODEC</a:t>
            </a:r>
            <a:endParaRPr lang="fr-FR" sz="2400" b="1" u="sng" dirty="0" smtClean="0">
              <a:solidFill>
                <a:srgbClr val="0070C0"/>
              </a:solidFill>
              <a:latin typeface="Andalus" pitchFamily="18" charset="-78"/>
              <a:cs typeface="Andalus" pitchFamily="18" charset="-78"/>
            </a:endParaRPr>
          </a:p>
          <a:p>
            <a:pPr rtl="1"/>
            <a:endParaRPr lang="ar-MA" sz="8000" b="1" dirty="0" smtClean="0">
              <a:solidFill>
                <a:schemeClr val="bg1"/>
              </a:solidFill>
            </a:endParaRPr>
          </a:p>
          <a:p>
            <a:pPr rtl="1"/>
            <a:endParaRPr lang="fr-FR" sz="8000" b="1" dirty="0" smtClean="0">
              <a:solidFill>
                <a:schemeClr val="bg1"/>
              </a:solidFill>
            </a:endParaRPr>
          </a:p>
          <a:p>
            <a:pPr algn="ctr" rtl="1"/>
            <a:r>
              <a:rPr lang="ar-MA" sz="4300" b="1" dirty="0" smtClean="0">
                <a:latin typeface="Andalus" pitchFamily="18" charset="-78"/>
                <a:cs typeface="Andalus" pitchFamily="18" charset="-78"/>
              </a:rPr>
              <a:t>     </a:t>
            </a:r>
            <a:endParaRPr lang="ar-MA" sz="4300" b="1" dirty="0" smtClean="0">
              <a:solidFill>
                <a:srgbClr val="0099CC"/>
              </a:solidFill>
              <a:latin typeface="Andalus" pitchFamily="18" charset="-78"/>
              <a:cs typeface="Andalus" pitchFamily="18" charset="-78"/>
            </a:endParaRPr>
          </a:p>
          <a:p>
            <a:pPr algn="ctr" rtl="1"/>
            <a:r>
              <a:rPr lang="fr-FR" sz="4600" b="1" dirty="0" smtClean="0">
                <a:solidFill>
                  <a:srgbClr val="0099CC"/>
                </a:solidFill>
                <a:latin typeface="Andalus" pitchFamily="18" charset="-78"/>
                <a:cs typeface="Andalus" pitchFamily="18" charset="-78"/>
              </a:rPr>
              <a:t> </a:t>
            </a:r>
            <a:endParaRPr lang="ar-MA" sz="4600" b="1" dirty="0" smtClean="0">
              <a:solidFill>
                <a:srgbClr val="0099CC"/>
              </a:solidFill>
              <a:latin typeface="Andalus" pitchFamily="18" charset="-78"/>
              <a:cs typeface="Andalus" pitchFamily="18" charset="-78"/>
            </a:endParaRPr>
          </a:p>
          <a:p>
            <a:pPr algn="ctr" rtl="1"/>
            <a:endParaRPr lang="ar-MA" sz="8000" b="1" dirty="0" smtClean="0">
              <a:solidFill>
                <a:srgbClr val="0099CC"/>
              </a:solidFill>
            </a:endParaRPr>
          </a:p>
        </p:txBody>
      </p:sp>
      <p:pic>
        <p:nvPicPr>
          <p:cNvPr id="4" name="Imag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810" y="428604"/>
            <a:ext cx="76200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642910" y="2643182"/>
          <a:ext cx="8072494" cy="37862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2494"/>
              </a:tblGrid>
              <a:tr h="3786214">
                <a:tc>
                  <a:txBody>
                    <a:bodyPr/>
                    <a:lstStyle/>
                    <a:p>
                      <a:pPr lvl="0" algn="r" rtl="1"/>
                      <a:r>
                        <a:rPr lang="ar-MA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ar-MA" sz="2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الإدلاء ببطاقة الاعتماد </a:t>
                      </a:r>
                      <a:r>
                        <a:rPr lang="ar-MA" sz="2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للسلطات العمومية ولرؤساء مكاتب </a:t>
                      </a:r>
                      <a:r>
                        <a:rPr lang="ar-MA" sz="2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التصويت كلما طلب منه ذلك وحمل الشارة التي تعدها اللجنة المكلفة بالاعتماد؛</a:t>
                      </a:r>
                      <a:endParaRPr lang="fr-FR" sz="2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r" rtl="1"/>
                      <a:r>
                        <a:rPr lang="fr-FR" sz="2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ar-MA" sz="2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عدم الإدلاء بأية معلومات أو بيانات </a:t>
                      </a:r>
                      <a:r>
                        <a:rPr lang="ar-MA" sz="28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يتم </a:t>
                      </a:r>
                      <a:r>
                        <a:rPr lang="ar-MA" sz="24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الحصول عليها لجهات أخرى؛</a:t>
                      </a:r>
                      <a:endParaRPr lang="fr-FR" sz="2800" b="1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r" rtl="1"/>
                      <a:r>
                        <a:rPr lang="ar-MA" sz="2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عدم إصدار أي بيان أو بلاغ أو تعليق أو تصريح </a:t>
                      </a:r>
                      <a:r>
                        <a:rPr lang="ar-MA" sz="28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لوسائل الإعلام المكتوبة أو السمعية أو البصرية أو الالكترونية؛</a:t>
                      </a:r>
                      <a:endParaRPr lang="fr-FR" sz="2800" b="1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r" rtl="1"/>
                      <a:r>
                        <a:rPr lang="ar-MA" sz="2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- عدم استعمال بطاقة وشارة الاعتماد </a:t>
                      </a:r>
                      <a:r>
                        <a:rPr lang="ar-MA" sz="28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بمجرد أن يصدر قرار بسحبها؛</a:t>
                      </a:r>
                      <a:r>
                        <a:rPr lang="ar-MA" sz="2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fr-FR" sz="2800" b="1" u="sng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 algn="r" rtl="1">
                        <a:buFontTx/>
                        <a:buChar char="-"/>
                      </a:pPr>
                      <a:r>
                        <a:rPr lang="ar-MA" sz="2800" b="1" u="sng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إعادة البطاقة والشارة </a:t>
                      </a:r>
                      <a:r>
                        <a:rPr lang="ar-MA" sz="28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مباشرة بعد سحب الاعتماد إلى الهيئة</a:t>
                      </a:r>
                      <a:r>
                        <a:rPr lang="ar-MA" sz="2800" b="1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ar-MA" sz="28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المعتمدة </a:t>
                      </a:r>
                      <a:r>
                        <a:rPr lang="fr-FR" sz="2800" b="1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lvl="0" algn="r" rtl="1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kumimoji="0" lang="fr-F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 descr="C:\Users\toshiba\Desktop\téléchargemen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5500702"/>
            <a:ext cx="1143000" cy="8572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488</Words>
  <Application>Microsoft Office PowerPoint</Application>
  <PresentationFormat>Affichage à l'écran (4:3)</PresentationFormat>
  <Paragraphs>89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toshiba</dc:creator>
  <cp:lastModifiedBy>toshiba</cp:lastModifiedBy>
  <cp:revision>17</cp:revision>
  <dcterms:created xsi:type="dcterms:W3CDTF">2016-09-25T16:13:18Z</dcterms:created>
  <dcterms:modified xsi:type="dcterms:W3CDTF">2016-09-26T10:51:17Z</dcterms:modified>
</cp:coreProperties>
</file>