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8" r:id="rId2"/>
    <p:sldId id="285" r:id="rId3"/>
    <p:sldId id="282" r:id="rId4"/>
    <p:sldId id="283" r:id="rId5"/>
    <p:sldId id="286" r:id="rId6"/>
    <p:sldId id="271" r:id="rId7"/>
    <p:sldId id="273" r:id="rId8"/>
    <p:sldId id="279" r:id="rId9"/>
    <p:sldId id="280" r:id="rId10"/>
    <p:sldId id="281" r:id="rId11"/>
    <p:sldId id="289" r:id="rId12"/>
    <p:sldId id="275" r:id="rId13"/>
    <p:sldId id="300" r:id="rId14"/>
    <p:sldId id="299" r:id="rId15"/>
    <p:sldId id="298" r:id="rId16"/>
    <p:sldId id="297" r:id="rId17"/>
    <p:sldId id="295" r:id="rId18"/>
    <p:sldId id="291" r:id="rId19"/>
    <p:sldId id="288" r:id="rId20"/>
    <p:sldId id="290" r:id="rId21"/>
    <p:sldId id="292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05EBED-3CAC-43CF-80E0-84BF5BCF7DB9}" type="datetimeFigureOut">
              <a:rPr lang="fr-FR" smtClean="0"/>
              <a:pPr/>
              <a:t>29/08/2013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CDF9E4-77DE-43E5-A57D-5532EB645A0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ode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143668"/>
          </a:xfrm>
        </p:spPr>
        <p:txBody>
          <a:bodyPr>
            <a:normAutofit fontScale="85000" lnSpcReduction="20000"/>
          </a:bodyPr>
          <a:lstStyle/>
          <a:p>
            <a:pPr algn="r">
              <a:buNone/>
            </a:pPr>
            <a:endParaRPr lang="fr-FR" sz="3600" b="1" dirty="0" smtClean="0"/>
          </a:p>
          <a:p>
            <a:pPr algn="r"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  <a:p>
            <a:pPr>
              <a:buNone/>
            </a:pPr>
            <a:endParaRPr lang="fr-FR" sz="3600" b="1" dirty="0" smtClean="0"/>
          </a:p>
          <a:p>
            <a:pPr algn="ctr">
              <a:buNone/>
            </a:pPr>
            <a:r>
              <a:rPr lang="fr-FR" sz="3600" b="1" dirty="0" smtClean="0"/>
              <a:t>------------------------------</a:t>
            </a:r>
          </a:p>
          <a:p>
            <a:pPr algn="ctr">
              <a:buNone/>
            </a:pPr>
            <a:r>
              <a:rPr lang="fr-FR" sz="3600" b="1" dirty="0" smtClean="0"/>
              <a:t>Projet </a:t>
            </a:r>
            <a:r>
              <a:rPr lang="fr-FR" sz="3600" b="1" dirty="0"/>
              <a:t>n° </a:t>
            </a:r>
            <a:r>
              <a:rPr lang="fr-FR" sz="3600" b="1" dirty="0">
                <a:solidFill>
                  <a:srgbClr val="FF0000"/>
                </a:solidFill>
              </a:rPr>
              <a:t>:[</a:t>
            </a:r>
            <a:r>
              <a:rPr lang="fr-FR" sz="3600" b="1" dirty="0" smtClean="0">
                <a:solidFill>
                  <a:srgbClr val="FF0000"/>
                </a:solidFill>
              </a:rPr>
              <a:t>2012]M382 </a:t>
            </a:r>
            <a:r>
              <a:rPr lang="fr-FR" sz="3600" dirty="0" smtClean="0">
                <a:solidFill>
                  <a:srgbClr val="FF0000"/>
                </a:solidFill>
              </a:rPr>
              <a:t>« </a:t>
            </a:r>
            <a:r>
              <a:rPr lang="fr-FR" sz="3600" b="1" dirty="0">
                <a:solidFill>
                  <a:srgbClr val="FF0000"/>
                </a:solidFill>
              </a:rPr>
              <a:t>Méditerranée, d’une rive à l’autre </a:t>
            </a:r>
            <a:r>
              <a:rPr lang="fr-FR" sz="3600" b="1" dirty="0" smtClean="0">
                <a:solidFill>
                  <a:srgbClr val="FF0000"/>
                </a:solidFill>
              </a:rPr>
              <a:t>-2012»  </a:t>
            </a:r>
            <a:endParaRPr lang="fr-FR" sz="36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3600" dirty="0"/>
              <a:t> </a:t>
            </a:r>
            <a:r>
              <a:rPr lang="fr-FR" sz="3600" dirty="0" smtClean="0"/>
              <a:t>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F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ormation </a:t>
            </a:r>
            <a:r>
              <a:rPr lang="fr-FR" sz="3600" b="1" dirty="0">
                <a:solidFill>
                  <a:schemeClr val="accent4">
                    <a:lumMod val="75000"/>
                  </a:schemeClr>
                </a:solidFill>
              </a:rPr>
              <a:t>et insertion des jeunes ruraux en arboriculture </a:t>
            </a:r>
            <a:r>
              <a:rPr lang="fr-FR" sz="3600" b="1" dirty="0" smtClean="0">
                <a:solidFill>
                  <a:schemeClr val="accent4">
                    <a:lumMod val="75000"/>
                  </a:schemeClr>
                </a:solidFill>
              </a:rPr>
              <a:t>fruitière </a:t>
            </a:r>
            <a:endParaRPr lang="fr-FR" sz="3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fr-FR" sz="3600" dirty="0" smtClean="0"/>
              <a:t> </a:t>
            </a:r>
            <a:endParaRPr lang="fr-FR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3600" dirty="0" smtClean="0">
                <a:solidFill>
                  <a:srgbClr val="00B050"/>
                </a:solidFill>
              </a:rPr>
              <a:t>Centre de qualification Agricole de </a:t>
            </a:r>
            <a:r>
              <a:rPr lang="fr-FR" sz="3600" dirty="0" err="1" smtClean="0">
                <a:solidFill>
                  <a:srgbClr val="00B050"/>
                </a:solidFill>
              </a:rPr>
              <a:t>Taourirt</a:t>
            </a:r>
            <a:endParaRPr lang="fr-FR" sz="36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fr-FR" sz="3600" dirty="0" smtClean="0"/>
              <a:t>---------------------------</a:t>
            </a:r>
          </a:p>
          <a:p>
            <a:pPr algn="ctr">
              <a:buNone/>
            </a:pPr>
            <a:r>
              <a:rPr lang="fr-FR" sz="3600" dirty="0" smtClean="0"/>
              <a:t>07 Aout  2013</a:t>
            </a:r>
            <a:endParaRPr lang="fr-FR" sz="1200" dirty="0"/>
          </a:p>
        </p:txBody>
      </p:sp>
      <p:pic>
        <p:nvPicPr>
          <p:cNvPr id="5" name="Image 4" descr="Photo agricul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7166"/>
            <a:ext cx="857256" cy="77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857232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57166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14290"/>
            <a:ext cx="1143008" cy="97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357950" y="1142984"/>
          <a:ext cx="250033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</a:tblGrid>
              <a:tr h="785818">
                <a:tc>
                  <a:txBody>
                    <a:bodyPr/>
                    <a:lstStyle/>
                    <a:p>
                      <a:pPr algn="ctr" rtl="1"/>
                      <a:r>
                        <a:rPr lang="ar-MA" sz="18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وزارة الفلاحة </a:t>
                      </a:r>
                      <a:r>
                        <a:rPr lang="ar-MA" sz="18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</a:t>
                      </a:r>
                      <a:r>
                        <a:rPr lang="ar-MA" sz="18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الصيد البحري    المديرية </a:t>
                      </a:r>
                      <a:r>
                        <a:rPr lang="ar-MA" sz="1800" b="1" i="1" kern="12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الجهوية</a:t>
                      </a:r>
                      <a:r>
                        <a:rPr lang="ar-MA" sz="1800" b="1" i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للفلاحة              </a:t>
                      </a:r>
                      <a:r>
                        <a:rPr lang="ar-MA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مركز التأهيل </a:t>
                      </a:r>
                      <a:r>
                        <a:rPr lang="ar-MA" sz="18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الفلاحي</a:t>
                      </a:r>
                      <a:r>
                        <a:rPr lang="ar-MA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MA" sz="18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بتاوريرت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357554" y="1857364"/>
          <a:ext cx="235745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357190">
                <a:tc>
                  <a:txBody>
                    <a:bodyPr/>
                    <a:lstStyle/>
                    <a:p>
                      <a:r>
                        <a:rPr lang="ar-MA" dirty="0" smtClean="0">
                          <a:solidFill>
                            <a:schemeClr val="bg1"/>
                          </a:solidFill>
                        </a:rPr>
                        <a:t>المندوبية الإقليمية </a:t>
                      </a:r>
                      <a:r>
                        <a:rPr lang="ar-MA" dirty="0" err="1" smtClean="0">
                          <a:solidFill>
                            <a:schemeClr val="bg1"/>
                          </a:solidFill>
                        </a:rPr>
                        <a:t>بتاوريرت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14282" y="1214422"/>
          <a:ext cx="1928794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</a:tblGrid>
              <a:tr h="928694">
                <a:tc>
                  <a:txBody>
                    <a:bodyPr/>
                    <a:lstStyle/>
                    <a:p>
                      <a:pPr algn="ctr" rtl="1"/>
                      <a:r>
                        <a:rPr lang="fr-FR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ACODEC</a:t>
                      </a:r>
                    </a:p>
                    <a:p>
                      <a:pPr algn="ctr" rtl="1"/>
                      <a:r>
                        <a:rPr lang="ar-MA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جمعية التعاون للتنمية والثقافة للجهة الشرقية</a:t>
                      </a:r>
                      <a:endParaRPr lang="fr-F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85728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143800" cy="5578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ICT0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571480"/>
            <a:ext cx="7572428" cy="5435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* </a:t>
            </a:r>
            <a:r>
              <a:rPr lang="fr-FR" b="1" dirty="0" smtClean="0"/>
              <a:t>formation théorique sur la création  et gestion d'une coopérative de service</a:t>
            </a:r>
          </a:p>
          <a:p>
            <a:pPr>
              <a:buNone/>
            </a:pPr>
            <a:r>
              <a:rPr lang="fr-FR" dirty="0" smtClean="0"/>
              <a:t>   formation réalisée par notre partenaire : Association Amal </a:t>
            </a:r>
            <a:r>
              <a:rPr lang="fr-FR" dirty="0" err="1" smtClean="0"/>
              <a:t>Tandrara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La formation en ce module s’est déroulé au centre </a:t>
            </a:r>
          </a:p>
          <a:p>
            <a:r>
              <a:rPr lang="fr-FR" dirty="0" smtClean="0"/>
              <a:t>15 séances (journées) faites pour le premier groupes : formation achevée</a:t>
            </a:r>
          </a:p>
          <a:p>
            <a:r>
              <a:rPr lang="fr-FR" dirty="0" smtClean="0"/>
              <a:t>Pour le deuxième groupe: La formation est en cours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DSC047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7358114" cy="517923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49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7929618" cy="55784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48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71480"/>
            <a:ext cx="7143800" cy="54356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DSC049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72493" cy="5357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501122" cy="56436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400" dirty="0" smtClean="0"/>
              <a:t>-création d’une coopérative en arboriculture pour le premier groupe</a:t>
            </a:r>
          </a:p>
          <a:p>
            <a:pPr>
              <a:buNone/>
            </a:pPr>
            <a:endParaRPr lang="fr-FR" sz="4400" dirty="0" smtClean="0"/>
          </a:p>
          <a:p>
            <a:pPr>
              <a:buNone/>
            </a:pPr>
            <a:r>
              <a:rPr lang="fr-FR" sz="4400" dirty="0" smtClean="0"/>
              <a:t>-accompagnement de cette coopérative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</a:t>
            </a:r>
            <a:endParaRPr lang="fr-FR" dirty="0"/>
          </a:p>
        </p:txBody>
      </p:sp>
      <p:pic>
        <p:nvPicPr>
          <p:cNvPr id="1026" name="Picture 2" descr="DSC047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2152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 descr="PICT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85794"/>
            <a:ext cx="7143800" cy="52213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481328"/>
            <a:ext cx="8501122" cy="46623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le projet consiste à former des jeunes ruraux dans le domaine d'arboriculture fruitière en vue de création et accompagnement  de deux coopératives de service afin de contribuer à la promotion de l'auto-emploi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 du projet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04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357298"/>
            <a:ext cx="6929486" cy="478634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comité de suivi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428604"/>
            <a:ext cx="8858280" cy="61436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400" dirty="0" smtClean="0"/>
              <a:t>association ACODEC</a:t>
            </a:r>
          </a:p>
          <a:p>
            <a:pPr algn="ctr">
              <a:buNone/>
            </a:pPr>
            <a:r>
              <a:rPr lang="fr-FR" sz="4000" dirty="0" smtClean="0"/>
              <a:t>E-mail:  </a:t>
            </a:r>
            <a:r>
              <a:rPr lang="fr-FR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acodec_oujda@yahoo.fr</a:t>
            </a:r>
          </a:p>
          <a:p>
            <a:pPr algn="ctr">
              <a:buNone/>
            </a:pPr>
            <a:r>
              <a:rPr lang="fr-FR" sz="4400" dirty="0" smtClean="0"/>
              <a:t>Site web:      </a:t>
            </a:r>
            <a:r>
              <a:rPr lang="fr-FR" sz="4400" dirty="0" smtClean="0">
                <a:solidFill>
                  <a:schemeClr val="tx2"/>
                </a:solidFill>
                <a:hlinkClick r:id="rId2"/>
              </a:rPr>
              <a:t>www.acodec.org</a:t>
            </a:r>
            <a:r>
              <a:rPr lang="fr-FR" sz="4400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buNone/>
            </a:pPr>
            <a:r>
              <a:rPr lang="fr-FR" sz="4400" dirty="0" smtClean="0">
                <a:solidFill>
                  <a:schemeClr val="tx2"/>
                </a:solidFill>
              </a:rPr>
              <a:t> -------------------------</a:t>
            </a:r>
          </a:p>
          <a:p>
            <a:pPr algn="ctr">
              <a:buNone/>
            </a:pPr>
            <a:r>
              <a:rPr lang="fr-FR" sz="2000" dirty="0" smtClean="0">
                <a:solidFill>
                  <a:schemeClr val="tx2"/>
                </a:solidFill>
              </a:rPr>
              <a:t>REZZOUKI EL MILOUD </a:t>
            </a:r>
          </a:p>
          <a:p>
            <a:pPr algn="ctr">
              <a:buNone/>
            </a:pPr>
            <a:r>
              <a:rPr lang="fr-FR" sz="4000" dirty="0" smtClean="0">
                <a:solidFill>
                  <a:schemeClr val="tx2"/>
                </a:solidFill>
              </a:rPr>
              <a:t>-------------------</a:t>
            </a:r>
          </a:p>
          <a:p>
            <a:pPr algn="ctr">
              <a:buNone/>
            </a:pPr>
            <a:r>
              <a:rPr lang="fr-FR" sz="4400" dirty="0" smtClean="0">
                <a:solidFill>
                  <a:schemeClr val="accent4">
                    <a:lumMod val="75000"/>
                  </a:schemeClr>
                </a:solidFill>
              </a:rPr>
              <a:t>Merci de votre attention</a:t>
            </a:r>
            <a:endParaRPr lang="fr-FR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N3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Lancement des cours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DSCN3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072494" cy="5435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hoto04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915318"/>
            <a:ext cx="7215238" cy="394257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Approvisionnement des fournitures </a:t>
            </a:r>
            <a:r>
              <a:rPr lang="fr-FR" b="0" dirty="0" smtClean="0"/>
              <a:t> </a:t>
            </a:r>
            <a:br>
              <a:rPr lang="fr-FR" b="0" dirty="0" smtClean="0"/>
            </a:br>
            <a:r>
              <a:rPr lang="fr-FR" b="0" dirty="0" smtClean="0"/>
              <a:t>Intrants nécessaires aux T.P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720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 </a:t>
            </a:r>
          </a:p>
          <a:p>
            <a:pPr>
              <a:buNone/>
            </a:pPr>
            <a:r>
              <a:rPr lang="fr-FR" dirty="0" smtClean="0"/>
              <a:t>   </a:t>
            </a:r>
            <a:r>
              <a:rPr lang="fr-FR" b="1" dirty="0" smtClean="0"/>
              <a:t>Groupe 1  </a:t>
            </a:r>
          </a:p>
          <a:p>
            <a:pPr>
              <a:buNone/>
            </a:pPr>
            <a:r>
              <a:rPr lang="fr-FR" dirty="0" smtClean="0"/>
              <a:t>- 26 jeunes bénéficiaires sont sélectionnés  en premier groupe </a:t>
            </a:r>
          </a:p>
          <a:p>
            <a:pPr>
              <a:buNone/>
            </a:pPr>
            <a:r>
              <a:rPr lang="fr-FR" dirty="0" smtClean="0"/>
              <a:t>Les cours ont commencé la première semaine de Novembre </a:t>
            </a:r>
          </a:p>
          <a:p>
            <a:pPr>
              <a:buNone/>
            </a:pPr>
            <a:r>
              <a:rPr lang="fr-FR" b="1" dirty="0" smtClean="0"/>
              <a:t>Groupe 2</a:t>
            </a:r>
          </a:p>
          <a:p>
            <a:pPr>
              <a:buNone/>
            </a:pPr>
            <a:r>
              <a:rPr lang="fr-FR" dirty="0" smtClean="0"/>
              <a:t>   -25 jeunes bénéficiaires en deuxième groupe </a:t>
            </a:r>
          </a:p>
          <a:p>
            <a:pPr>
              <a:buNone/>
            </a:pPr>
            <a:r>
              <a:rPr lang="fr-FR" dirty="0" smtClean="0"/>
              <a:t>     Total :51 au lieu de 40 prévu au projet</a:t>
            </a:r>
          </a:p>
          <a:p>
            <a:r>
              <a:rPr lang="fr-FR" dirty="0" smtClean="0"/>
              <a:t>Les cours ont commencé le 13/11/2012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/>
            </a:r>
            <a:br>
              <a:rPr lang="fr-FR" u="sng" dirty="0" smtClean="0"/>
            </a:br>
            <a:r>
              <a:rPr lang="fr-FR" u="sng" dirty="0" smtClean="0"/>
              <a:t>bénéficiaires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r-FR" b="1" dirty="0" smtClean="0"/>
              <a:t>Formation  achevée  </a:t>
            </a:r>
          </a:p>
          <a:p>
            <a:pPr>
              <a:buNone/>
            </a:pPr>
            <a:r>
              <a:rPr lang="fr-FR" dirty="0" smtClean="0"/>
              <a:t>formations théorique sur:</a:t>
            </a:r>
          </a:p>
          <a:p>
            <a:pPr>
              <a:buNone/>
            </a:pPr>
            <a:r>
              <a:rPr lang="fr-FR" dirty="0" smtClean="0"/>
              <a:t>   -  installation et conduite technique d'un verger</a:t>
            </a:r>
          </a:p>
          <a:p>
            <a:pPr>
              <a:buNone/>
            </a:pPr>
            <a:r>
              <a:rPr lang="fr-FR" dirty="0" smtClean="0"/>
              <a:t>    -  données nécessaires pour la création d'un verger</a:t>
            </a:r>
          </a:p>
          <a:p>
            <a:pPr>
              <a:buNone/>
            </a:pPr>
            <a:r>
              <a:rPr lang="fr-FR" dirty="0" smtClean="0"/>
              <a:t>    - création d'un verger</a:t>
            </a:r>
          </a:p>
          <a:p>
            <a:pPr>
              <a:buNone/>
            </a:pPr>
            <a:r>
              <a:rPr lang="fr-FR" dirty="0" smtClean="0"/>
              <a:t>    - conduite d'un verger adulte</a:t>
            </a:r>
          </a:p>
          <a:p>
            <a:pPr>
              <a:buNone/>
            </a:pPr>
            <a:r>
              <a:rPr lang="fr-FR" dirty="0" smtClean="0"/>
              <a:t>  - techniques d'organisation d'un chantier</a:t>
            </a:r>
          </a:p>
          <a:p>
            <a:pPr>
              <a:buNone/>
            </a:pPr>
            <a:r>
              <a:rPr lang="fr-FR" dirty="0" smtClean="0"/>
              <a:t>  - approvisionnement en intrants</a:t>
            </a:r>
          </a:p>
          <a:p>
            <a:pPr>
              <a:buNone/>
            </a:pPr>
            <a:r>
              <a:rPr lang="fr-FR" dirty="0" smtClean="0"/>
              <a:t>  - critères d'appréciation de la qualité de travail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Cette formation théorique et pratique est  sur une durée de 6 mois</a:t>
            </a:r>
          </a:p>
          <a:p>
            <a:pPr>
              <a:buNone/>
            </a:pPr>
            <a:r>
              <a:rPr lang="fr-FR" dirty="0" smtClean="0"/>
              <a:t> (théorie :2 mois; pratique:4mois) . </a:t>
            </a:r>
          </a:p>
          <a:p>
            <a:pPr>
              <a:buNone/>
            </a:pPr>
            <a:r>
              <a:rPr lang="fr-FR" dirty="0" smtClean="0"/>
              <a:t>c'est une formation de  qualification professionnelle pour acquérir des connaissances  novatrices en arboriculture fruitière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Formations théoriques et pratiques des jeunes bénéficiaires </a:t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IMG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7858180" cy="5435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_0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7358114" cy="5507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524</TotalTime>
  <Words>333</Words>
  <Application>Microsoft Office PowerPoint</Application>
  <PresentationFormat>Affichage à l'écran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Rotonde</vt:lpstr>
      <vt:lpstr>Diapositive 1</vt:lpstr>
      <vt:lpstr>Résumé du projet </vt:lpstr>
      <vt:lpstr>Lancement des cours </vt:lpstr>
      <vt:lpstr>Diapositive 4</vt:lpstr>
      <vt:lpstr>Approvisionnement des fournitures   Intrants nécessaires aux T.P </vt:lpstr>
      <vt:lpstr> bénéficiaires  </vt:lpstr>
      <vt:lpstr> Formations théoriques et pratiques des jeunes bénéficiaires  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 comité de suivi 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oliviti</dc:creator>
  <cp:lastModifiedBy>toshiba</cp:lastModifiedBy>
  <cp:revision>78</cp:revision>
  <dcterms:created xsi:type="dcterms:W3CDTF">2012-04-25T09:46:03Z</dcterms:created>
  <dcterms:modified xsi:type="dcterms:W3CDTF">2013-08-29T19:07:03Z</dcterms:modified>
</cp:coreProperties>
</file>