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6" r:id="rId2"/>
    <p:sldId id="265" r:id="rId3"/>
    <p:sldId id="264" r:id="rId4"/>
    <p:sldId id="257" r:id="rId5"/>
    <p:sldId id="263" r:id="rId6"/>
    <p:sldId id="262" r:id="rId7"/>
    <p:sldId id="259" r:id="rId8"/>
    <p:sldId id="270" r:id="rId9"/>
    <p:sldId id="269" r:id="rId10"/>
    <p:sldId id="268" r:id="rId11"/>
    <p:sldId id="278" r:id="rId12"/>
    <p:sldId id="277" r:id="rId13"/>
    <p:sldId id="272" r:id="rId14"/>
    <p:sldId id="279" r:id="rId15"/>
    <p:sldId id="280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641BD-AFA5-4C08-9C1B-324916731E5A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76CD0-47D0-4B98-A6F8-E4AC9723A96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76CD0-47D0-4B98-A6F8-E4AC9723A96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71C91-5F5C-46BE-BAEA-1D289ECE729E}" type="datetimeFigureOut">
              <a:rPr lang="fr-FR" smtClean="0"/>
              <a:pPr/>
              <a:t>12/11/2018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9226C-F624-4F8A-B131-2556D10E55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2071678"/>
            <a:ext cx="7572428" cy="3429024"/>
          </a:xfr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4000" b="1" dirty="0"/>
              <a:t>Insertion </a:t>
            </a:r>
            <a:r>
              <a:rPr lang="fr-FR" sz="4000" b="1" dirty="0" smtClean="0"/>
              <a:t>socioprofessionnelle </a:t>
            </a:r>
            <a:r>
              <a:rPr lang="fr-FR" sz="4000" b="1" dirty="0"/>
              <a:t>des jeunes filles et des garçons en situation précaire, à travers une formation par apprentissage, la création de coopératives et l’insertion directe</a:t>
            </a:r>
            <a:r>
              <a:rPr lang="fr-FR" b="1" dirty="0"/>
              <a:t>. </a:t>
            </a:r>
          </a:p>
          <a:p>
            <a:pPr>
              <a:buNone/>
            </a:pPr>
            <a:endParaRPr lang="fr-FR" b="1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429388" y="0"/>
            <a:ext cx="2428892" cy="1285860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285852" y="1428736"/>
            <a:ext cx="671517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</a:t>
            </a:r>
            <a:r>
              <a:rPr lang="fr-FR" sz="1600" dirty="0"/>
              <a:t>« </a:t>
            </a:r>
            <a:r>
              <a:rPr lang="fr-FR" sz="2000" b="1" dirty="0"/>
              <a:t>TAKWIYAT </a:t>
            </a:r>
            <a:r>
              <a:rPr lang="fr-FR" sz="2000" b="1" dirty="0" smtClean="0"/>
              <a:t>KODORATI LIIDMAJI</a:t>
            </a:r>
            <a:r>
              <a:rPr lang="fr-FR" sz="1600" dirty="0"/>
              <a:t> » </a:t>
            </a:r>
            <a:endParaRPr lang="fr-FR" dirty="0"/>
          </a:p>
        </p:txBody>
      </p:sp>
      <p:pic>
        <p:nvPicPr>
          <p:cNvPr id="8" name="Image 7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214290"/>
            <a:ext cx="128588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928803"/>
            <a:ext cx="8229600" cy="371477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71517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</a:t>
            </a:r>
            <a:r>
              <a:rPr lang="fr-FR" b="1" dirty="0"/>
              <a:t>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3306" y="2000240"/>
            <a:ext cx="187275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dirty="0"/>
              <a:t>PARTENAIRES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500166" y="2500306"/>
            <a:ext cx="592935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dirty="0"/>
              <a:t>Association AGEF Oriental (Association des Gestionnaires et Formateurs en </a:t>
            </a:r>
            <a:r>
              <a:rPr lang="fr-FR" sz="2000" b="1" dirty="0" smtClean="0"/>
              <a:t>Ressources Humaines</a:t>
            </a:r>
            <a:r>
              <a:rPr lang="fr-FR" sz="2000" b="1" dirty="0"/>
              <a:t>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472" y="3286124"/>
            <a:ext cx="8072494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Renforcer les capacités dans le domaine de la gestion et de </a:t>
            </a:r>
            <a:r>
              <a:rPr lang="fr-FR" sz="2000" b="1" dirty="0" smtClean="0"/>
              <a:t>la gouvernance des coopératives</a:t>
            </a:r>
            <a:r>
              <a:rPr lang="fr-FR" sz="2000" b="1" dirty="0"/>
              <a:t>. </a:t>
            </a:r>
            <a:endParaRPr lang="fr-FR" sz="2000" b="1" dirty="0" smtClean="0"/>
          </a:p>
          <a:p>
            <a:r>
              <a:rPr lang="fr-FR" sz="2000" b="1" dirty="0" smtClean="0"/>
              <a:t>Ces </a:t>
            </a:r>
            <a:r>
              <a:rPr lang="fr-FR" sz="2000" b="1" dirty="0"/>
              <a:t>formations </a:t>
            </a:r>
            <a:r>
              <a:rPr lang="fr-FR" sz="2000" b="1" dirty="0" smtClean="0"/>
              <a:t>porteront particulièrement </a:t>
            </a:r>
            <a:r>
              <a:rPr lang="fr-FR" sz="2000" b="1" dirty="0"/>
              <a:t>sur:</a:t>
            </a:r>
          </a:p>
          <a:p>
            <a:r>
              <a:rPr lang="fr-FR" sz="2000" b="1" dirty="0"/>
              <a:t>- La gestion et le management des coopératives notamment en matière de </a:t>
            </a:r>
            <a:r>
              <a:rPr lang="fr-FR" sz="2000" b="1" dirty="0" smtClean="0"/>
              <a:t>gouvernance , des </a:t>
            </a:r>
            <a:r>
              <a:rPr lang="fr-FR" sz="2000" b="1" dirty="0"/>
              <a:t>aspects juridiques, de comptabilité, de gestion des ressources, la création </a:t>
            </a:r>
            <a:r>
              <a:rPr lang="fr-FR" sz="2000" b="1" dirty="0" smtClean="0"/>
              <a:t>des coopératives</a:t>
            </a:r>
            <a:r>
              <a:rPr lang="fr-FR" sz="2000" b="1" dirty="0"/>
              <a:t>, préparation de l’assemblée de création des deux coopératives, </a:t>
            </a:r>
            <a:r>
              <a:rPr lang="fr-FR" sz="2000" b="1" dirty="0" err="1"/>
              <a:t>etc</a:t>
            </a:r>
            <a:r>
              <a:rPr lang="fr-FR" sz="2000" b="1" dirty="0"/>
              <a:t> ;</a:t>
            </a:r>
          </a:p>
          <a:p>
            <a:r>
              <a:rPr lang="fr-FR" sz="2000" b="1" dirty="0"/>
              <a:t>- Les techniques de marketing et de promotion commerciale.</a:t>
            </a:r>
          </a:p>
        </p:txBody>
      </p:sp>
      <p:pic>
        <p:nvPicPr>
          <p:cNvPr id="11" name="Image 10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1430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2071678"/>
            <a:ext cx="8229600" cy="364333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95699"/>
            <a:ext cx="6643734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sp>
        <p:nvSpPr>
          <p:cNvPr id="8" name="Rectangle 7"/>
          <p:cNvSpPr/>
          <p:nvPr/>
        </p:nvSpPr>
        <p:spPr>
          <a:xfrm>
            <a:off x="3643306" y="2000240"/>
            <a:ext cx="192264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b="1" dirty="0"/>
              <a:t>PARTENAIRES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00760" y="2285992"/>
            <a:ext cx="1928826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dirty="0" smtClean="0"/>
              <a:t>Coopérative </a:t>
            </a:r>
          </a:p>
          <a:p>
            <a:r>
              <a:rPr lang="fr-FR" sz="2000" b="1" dirty="0" smtClean="0"/>
              <a:t>professionnelle</a:t>
            </a:r>
          </a:p>
          <a:p>
            <a:r>
              <a:rPr lang="fr-FR" sz="2000" b="1" dirty="0" smtClean="0"/>
              <a:t> </a:t>
            </a:r>
            <a:r>
              <a:rPr lang="fr-FR" sz="2000" b="1" dirty="0" err="1" smtClean="0"/>
              <a:t>Chabiba</a:t>
            </a:r>
            <a:endParaRPr lang="fr-FR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5786446" y="3571876"/>
            <a:ext cx="2928958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Assurer des stages professionnels au sein </a:t>
            </a:r>
            <a:r>
              <a:rPr lang="fr-FR" sz="2000" b="1" dirty="0" smtClean="0"/>
              <a:t>de</a:t>
            </a:r>
          </a:p>
          <a:p>
            <a:r>
              <a:rPr lang="fr-FR" sz="2000" b="1" dirty="0" smtClean="0"/>
              <a:t> </a:t>
            </a:r>
            <a:r>
              <a:rPr lang="fr-FR" sz="2000" b="1" dirty="0"/>
              <a:t>la Coopérative à travers </a:t>
            </a:r>
            <a:endParaRPr lang="fr-FR" sz="2000" b="1" dirty="0" smtClean="0"/>
          </a:p>
          <a:p>
            <a:r>
              <a:rPr lang="fr-FR" sz="2000" b="1" dirty="0" smtClean="0"/>
              <a:t>un accompagnement </a:t>
            </a:r>
            <a:r>
              <a:rPr lang="fr-FR" sz="2000" b="1" dirty="0"/>
              <a:t>de proximité et un suivi personnalisé.</a:t>
            </a:r>
          </a:p>
        </p:txBody>
      </p:sp>
      <p:sp>
        <p:nvSpPr>
          <p:cNvPr id="13" name="Flèche vers le bas 12"/>
          <p:cNvSpPr/>
          <p:nvPr/>
        </p:nvSpPr>
        <p:spPr>
          <a:xfrm>
            <a:off x="7143768" y="3357562"/>
            <a:ext cx="14287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214678" y="2571744"/>
            <a:ext cx="2428892" cy="1631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/>
              <a:t>Association </a:t>
            </a:r>
            <a:r>
              <a:rPr lang="fr-FR" sz="2000" b="1" dirty="0" err="1"/>
              <a:t>Chabiba</a:t>
            </a:r>
            <a:r>
              <a:rPr lang="fr-FR" sz="2000" b="1" dirty="0"/>
              <a:t> pour les personnes à besoin </a:t>
            </a:r>
            <a:r>
              <a:rPr lang="fr-FR" sz="2000" b="1" dirty="0" smtClean="0"/>
              <a:t>spécifique </a:t>
            </a:r>
            <a:r>
              <a:rPr lang="fr-FR" sz="2000" b="1" dirty="0"/>
              <a:t>et leurs amis de la </a:t>
            </a:r>
            <a:r>
              <a:rPr lang="fr-FR" sz="2000" b="1" dirty="0" smtClean="0"/>
              <a:t>wilaya d’Oujda</a:t>
            </a:r>
            <a:endParaRPr lang="fr-FR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714348" y="3714752"/>
            <a:ext cx="2428892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Assurer des actions d’accompagnement </a:t>
            </a:r>
            <a:endParaRPr lang="fr-FR" sz="2000" b="1" dirty="0" smtClean="0"/>
          </a:p>
          <a:p>
            <a:r>
              <a:rPr lang="fr-FR" sz="2000" b="1" dirty="0" smtClean="0"/>
              <a:t>social </a:t>
            </a:r>
            <a:r>
              <a:rPr lang="fr-FR" sz="2000" b="1" dirty="0"/>
              <a:t>à fin de lever des freins sociaux </a:t>
            </a:r>
            <a:r>
              <a:rPr lang="fr-FR" sz="2000" b="1" dirty="0" smtClean="0"/>
              <a:t>pour l’accès à </a:t>
            </a:r>
            <a:r>
              <a:rPr lang="fr-FR" sz="2000" b="1" dirty="0"/>
              <a:t>l’emploi.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57224" y="2857496"/>
            <a:ext cx="174374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b="1" dirty="0" smtClean="0"/>
              <a:t>Association</a:t>
            </a:r>
          </a:p>
          <a:p>
            <a:r>
              <a:rPr lang="fr-FR" b="1" dirty="0" smtClean="0"/>
              <a:t> </a:t>
            </a:r>
            <a:r>
              <a:rPr lang="fr-FR" b="1" dirty="0" err="1"/>
              <a:t>Intilakat</a:t>
            </a:r>
            <a:r>
              <a:rPr lang="fr-FR" b="1" dirty="0"/>
              <a:t> </a:t>
            </a:r>
            <a:r>
              <a:rPr lang="fr-FR" b="1" dirty="0" err="1"/>
              <a:t>Achark</a:t>
            </a:r>
            <a:endParaRPr lang="fr-FR" b="1" dirty="0"/>
          </a:p>
        </p:txBody>
      </p:sp>
      <p:sp>
        <p:nvSpPr>
          <p:cNvPr id="17" name="Flèche vers le bas 16"/>
          <p:cNvSpPr/>
          <p:nvPr/>
        </p:nvSpPr>
        <p:spPr>
          <a:xfrm>
            <a:off x="1571604" y="350043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gauche 17"/>
          <p:cNvSpPr/>
          <p:nvPr/>
        </p:nvSpPr>
        <p:spPr>
          <a:xfrm>
            <a:off x="2928926" y="3714752"/>
            <a:ext cx="28575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1430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857365"/>
            <a:ext cx="8229600" cy="378621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143240" y="1785926"/>
            <a:ext cx="274293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dirty="0"/>
              <a:t>Activités principales 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2285992"/>
            <a:ext cx="821537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b="1" dirty="0" smtClean="0"/>
              <a:t>- </a:t>
            </a:r>
            <a:r>
              <a:rPr lang="fr-FR" sz="2000" b="1" dirty="0" smtClean="0"/>
              <a:t>Formation : par Apprentissage en métier de pâtisserie et de </a:t>
            </a:r>
            <a:r>
              <a:rPr lang="fr-FR" sz="2000" b="1" dirty="0" err="1" smtClean="0"/>
              <a:t>cuisinerie</a:t>
            </a:r>
            <a:endParaRPr lang="fr-FR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500034" y="2714620"/>
            <a:ext cx="821537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- Formation </a:t>
            </a:r>
            <a:r>
              <a:rPr lang="fr-FR" sz="2000" b="1" dirty="0"/>
              <a:t>: par Apprentissage en métier d'électricité de bâtiment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34" y="3143248"/>
            <a:ext cx="821537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- Formation théorique sur la création et la gestion d'une coopérative</a:t>
            </a:r>
            <a:endParaRPr lang="fr-FR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500034" y="3571876"/>
            <a:ext cx="8215370" cy="7694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/>
              <a:t>- Formation </a:t>
            </a:r>
            <a:r>
              <a:rPr lang="fr-FR" sz="2400" b="1" dirty="0"/>
              <a:t>Coaching</a:t>
            </a:r>
            <a:r>
              <a:rPr lang="fr-FR" sz="2000" b="1" dirty="0"/>
              <a:t>, Leadership positive, life </a:t>
            </a:r>
            <a:r>
              <a:rPr lang="fr-FR" sz="2000" b="1" dirty="0" err="1"/>
              <a:t>skills</a:t>
            </a:r>
            <a:r>
              <a:rPr lang="fr-FR" sz="2000" b="1" dirty="0"/>
              <a:t> (Communication et techniques </a:t>
            </a:r>
            <a:r>
              <a:rPr lang="fr-FR" sz="2000" b="1" dirty="0" smtClean="0"/>
              <a:t>d’</a:t>
            </a:r>
            <a:r>
              <a:rPr lang="fr-FR" sz="2000" b="1" dirty="0" err="1" smtClean="0"/>
              <a:t>entretiens,Esprit</a:t>
            </a:r>
            <a:r>
              <a:rPr lang="fr-FR" sz="2000" b="1" dirty="0" smtClean="0"/>
              <a:t> </a:t>
            </a:r>
            <a:r>
              <a:rPr lang="fr-FR" sz="2000" b="1" dirty="0"/>
              <a:t>positif et </a:t>
            </a:r>
            <a:r>
              <a:rPr lang="fr-FR" sz="2000" b="1" dirty="0" err="1"/>
              <a:t>innovatifs</a:t>
            </a:r>
            <a:r>
              <a:rPr lang="fr-FR" sz="2000" b="1" dirty="0"/>
              <a:t>, Estime et gestion de soi)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0034" y="4286256"/>
            <a:ext cx="821537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- Stage </a:t>
            </a:r>
            <a:r>
              <a:rPr lang="fr-FR" sz="2400" b="1" dirty="0"/>
              <a:t>d'insertion professionnelle</a:t>
            </a: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00034" y="4786322"/>
            <a:ext cx="821537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28650" algn="l"/>
              </a:tabLst>
            </a:pPr>
            <a:r>
              <a:rPr lang="fr-FR" sz="2000" b="1" dirty="0" smtClean="0"/>
              <a:t>- Création  </a:t>
            </a:r>
            <a:r>
              <a:rPr lang="fr-FR" sz="2000" b="1" dirty="0"/>
              <a:t>et </a:t>
            </a:r>
            <a:r>
              <a:rPr lang="fr-FR" sz="2000" b="1" dirty="0" smtClean="0"/>
              <a:t>accompagnement </a:t>
            </a:r>
            <a:r>
              <a:rPr lang="fr-FR" sz="2000" b="1" dirty="0"/>
              <a:t>d’une coopérative de service en électricité de bâtiment et une coopérative de production en pâtisserie   </a:t>
            </a:r>
          </a:p>
        </p:txBody>
      </p:sp>
      <p:pic>
        <p:nvPicPr>
          <p:cNvPr id="15" name="Image 14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14290"/>
            <a:ext cx="121444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14340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fr-FR" dirty="0" smtClean="0"/>
              <a:t>Résultats escomptés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57158" y="2214554"/>
          <a:ext cx="8429684" cy="3592153"/>
        </p:xfrm>
        <a:graphic>
          <a:graphicData uri="http://schemas.openxmlformats.org/drawingml/2006/table">
            <a:tbl>
              <a:tblPr/>
              <a:tblGrid>
                <a:gridCol w="8429684"/>
              </a:tblGrid>
              <a:tr h="582002">
                <a:tc>
                  <a:txBody>
                    <a:bodyPr/>
                    <a:lstStyle/>
                    <a:p>
                      <a:pPr marL="74295" marR="169545">
                        <a:lnSpc>
                          <a:spcPct val="12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R1 : Mécanismes de coordination pour la bonne marche du projet instaurés</a:t>
                      </a:r>
                      <a:endParaRPr lang="fr-FR" sz="3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  <a:tr h="864355">
                <a:tc>
                  <a:txBody>
                    <a:bodyPr/>
                    <a:lstStyle/>
                    <a:p>
                      <a:pPr marL="74295" marR="190500">
                        <a:lnSpc>
                          <a:spcPct val="122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R2 : Comp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étences de base renforcées pour une meilleure adéquation aux besoins du marché de l’emploi</a:t>
                      </a:r>
                      <a:endParaRPr lang="fr-FR" sz="3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  <a:tr h="814208">
                <a:tc>
                  <a:txBody>
                    <a:bodyPr/>
                    <a:lstStyle/>
                    <a:p>
                      <a:pPr marL="74295" marR="59690">
                        <a:lnSpc>
                          <a:spcPct val="1200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R3 : Mécanismes d’inclusion et de développement personnel des bénéficiaires instaurés</a:t>
                      </a:r>
                      <a:endParaRPr lang="fr-FR" sz="4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  <a:tr h="1239898">
                <a:tc>
                  <a:txBody>
                    <a:bodyPr/>
                    <a:lstStyle/>
                    <a:p>
                      <a:pPr marL="74295" marR="1905">
                        <a:lnSpc>
                          <a:spcPct val="12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R4 : </a:t>
                      </a:r>
                      <a:r>
                        <a:rPr lang="fr-FR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l'insertion </a:t>
                      </a:r>
                      <a:r>
                        <a:rPr lang="fr-FR" sz="2400" b="1" dirty="0">
                          <a:latin typeface="Times New Roman"/>
                          <a:ea typeface="Times New Roman"/>
                          <a:cs typeface="Arial"/>
                        </a:rPr>
                        <a:t>des jeunes sortants et sortantes dans le marché du travail </a:t>
                      </a:r>
                      <a:r>
                        <a:rPr lang="fr-FR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instaurée</a:t>
                      </a:r>
                      <a:endParaRPr lang="fr-FR" sz="40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</a:tbl>
          </a:graphicData>
        </a:graphic>
      </p:graphicFrame>
      <p:pic>
        <p:nvPicPr>
          <p:cNvPr id="9" name="Image 8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1430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14340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fr-FR" dirty="0" smtClean="0"/>
              <a:t>Résultats escomptés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57158" y="2214554"/>
          <a:ext cx="8429684" cy="3500463"/>
        </p:xfrm>
        <a:graphic>
          <a:graphicData uri="http://schemas.openxmlformats.org/drawingml/2006/table">
            <a:tbl>
              <a:tblPr/>
              <a:tblGrid>
                <a:gridCol w="8429684"/>
              </a:tblGrid>
              <a:tr h="582002">
                <a:tc>
                  <a:txBody>
                    <a:bodyPr/>
                    <a:lstStyle/>
                    <a:p>
                      <a:pPr marL="74295" marR="169545">
                        <a:lnSpc>
                          <a:spcPct val="12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latin typeface="Times New Roman"/>
                          <a:ea typeface="Times New Roman"/>
                          <a:cs typeface="Arial"/>
                        </a:rPr>
                        <a:t>R1 : Mécanismes de coordination pour la bonne marche du projet instaurés</a:t>
                      </a:r>
                      <a:endParaRPr lang="fr-FR" sz="3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  <a:tr h="2918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800" dirty="0"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Arial"/>
                        </a:rPr>
                        <a:t>ACODEC coordonne depuis la </a:t>
                      </a:r>
                      <a:r>
                        <a:rPr lang="fr-FR" sz="2800" dirty="0" smtClean="0"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Arial"/>
                        </a:rPr>
                        <a:t>formulation </a:t>
                      </a:r>
                      <a:r>
                        <a:rPr lang="fr-FR" sz="2800" baseline="0" dirty="0" smtClean="0">
                          <a:highlight>
                            <a:srgbClr val="C0C0C0"/>
                          </a:highlight>
                          <a:latin typeface="Calibri"/>
                          <a:ea typeface="Calibri"/>
                          <a:cs typeface="Arial"/>
                        </a:rPr>
                        <a:t>du projet</a:t>
                      </a: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</a:tbl>
          </a:graphicData>
        </a:graphic>
      </p:graphicFrame>
      <p:sp>
        <p:nvSpPr>
          <p:cNvPr id="9" name="Flèche droite 8"/>
          <p:cNvSpPr/>
          <p:nvPr/>
        </p:nvSpPr>
        <p:spPr>
          <a:xfrm rot="5400000">
            <a:off x="1321571" y="3393281"/>
            <a:ext cx="50006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 rot="5400000">
            <a:off x="3571868" y="3286124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 rot="5400000">
            <a:off x="6643702" y="3286124"/>
            <a:ext cx="57150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642910" y="3857628"/>
          <a:ext cx="2071702" cy="1714512"/>
        </p:xfrm>
        <a:graphic>
          <a:graphicData uri="http://schemas.openxmlformats.org/drawingml/2006/table">
            <a:tbl>
              <a:tblPr/>
              <a:tblGrid>
                <a:gridCol w="2071702"/>
              </a:tblGrid>
              <a:tr h="1714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800" b="1" dirty="0">
                          <a:latin typeface="Calibri"/>
                          <a:ea typeface="Calibri"/>
                          <a:cs typeface="Arial"/>
                        </a:rPr>
                        <a:t>Comité de pilotage mis en place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2857488" y="3714752"/>
          <a:ext cx="3071834" cy="1962912"/>
        </p:xfrm>
        <a:graphic>
          <a:graphicData uri="http://schemas.openxmlformats.org/drawingml/2006/table">
            <a:tbl>
              <a:tblPr/>
              <a:tblGrid>
                <a:gridCol w="3071834"/>
              </a:tblGrid>
              <a:tr h="1643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800" b="1" dirty="0">
                          <a:latin typeface="Calibri"/>
                          <a:ea typeface="Calibri"/>
                          <a:cs typeface="Arial"/>
                        </a:rPr>
                        <a:t>Montage du projet en collaboration avec nos </a:t>
                      </a:r>
                      <a:r>
                        <a:rPr lang="fr-FR" sz="2800" b="1" dirty="0" smtClean="0">
                          <a:latin typeface="Calibri"/>
                          <a:ea typeface="Calibri"/>
                          <a:cs typeface="Arial"/>
                        </a:rPr>
                        <a:t>partenaires </a:t>
                      </a:r>
                      <a:r>
                        <a:rPr lang="fr-FR" sz="2800" b="1" dirty="0">
                          <a:latin typeface="Calibri"/>
                          <a:ea typeface="Calibri"/>
                          <a:cs typeface="Arial"/>
                        </a:rPr>
                        <a:t>locaux 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6072198" y="3714752"/>
          <a:ext cx="2571768" cy="1682496"/>
        </p:xfrm>
        <a:graphic>
          <a:graphicData uri="http://schemas.openxmlformats.org/drawingml/2006/table">
            <a:tbl>
              <a:tblPr/>
              <a:tblGrid>
                <a:gridCol w="2571768"/>
              </a:tblGrid>
              <a:tr h="1643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3200" b="1" dirty="0">
                          <a:latin typeface="Calibri"/>
                          <a:ea typeface="Calibri"/>
                          <a:cs typeface="Arial"/>
                        </a:rPr>
                        <a:t>Comité de </a:t>
                      </a:r>
                      <a:r>
                        <a:rPr lang="fr-FR" sz="3200" b="1" dirty="0" smtClean="0">
                          <a:latin typeface="Calibri"/>
                          <a:ea typeface="Calibri"/>
                          <a:cs typeface="Arial"/>
                        </a:rPr>
                        <a:t>suivi</a:t>
                      </a:r>
                      <a:r>
                        <a:rPr lang="fr-FR" sz="3200" b="1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3200" b="1" dirty="0" smtClean="0">
                          <a:latin typeface="Calibri"/>
                          <a:ea typeface="Calibri"/>
                          <a:cs typeface="Arial"/>
                        </a:rPr>
                        <a:t>mis </a:t>
                      </a:r>
                      <a:r>
                        <a:rPr lang="fr-FR" sz="3200" b="1" dirty="0">
                          <a:latin typeface="Calibri"/>
                          <a:ea typeface="Calibri"/>
                          <a:cs typeface="Arial"/>
                        </a:rPr>
                        <a:t>en place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  <p:pic>
        <p:nvPicPr>
          <p:cNvPr id="16" name="Image 15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1430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14340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600" b="1" dirty="0" smtClean="0">
                <a:solidFill>
                  <a:schemeClr val="bg2">
                    <a:lumMod val="10000"/>
                  </a:schemeClr>
                </a:solidFill>
              </a:rPr>
              <a:t>Résultats escomptés  </a:t>
            </a:r>
            <a:endParaRPr lang="fr-FR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571472" y="2428867"/>
          <a:ext cx="8001056" cy="3370731"/>
        </p:xfrm>
        <a:graphic>
          <a:graphicData uri="http://schemas.openxmlformats.org/drawingml/2006/table">
            <a:tbl>
              <a:tblPr/>
              <a:tblGrid>
                <a:gridCol w="8001056"/>
              </a:tblGrid>
              <a:tr h="1643075">
                <a:tc>
                  <a:txBody>
                    <a:bodyPr/>
                    <a:lstStyle/>
                    <a:p>
                      <a:pPr marL="74295" marR="169545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R2 : Comp</a:t>
                      </a:r>
                      <a:r>
                        <a:rPr lang="fr-FR" sz="3200" b="1" dirty="0" smtClean="0">
                          <a:latin typeface="Times New Roman"/>
                          <a:ea typeface="Times New Roman"/>
                          <a:cs typeface="Arial"/>
                        </a:rPr>
                        <a:t>étences de base renforcées pour une meilleure adéquation aux besoins du marché de l’emploi</a:t>
                      </a:r>
                      <a:endParaRPr lang="fr-FR" sz="48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  <a:tr h="16150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r-FR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14348" y="4500570"/>
            <a:ext cx="7786742" cy="1143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spcAft>
                <a:spcPts val="1000"/>
              </a:spcAft>
              <a:defRPr/>
            </a:pPr>
            <a:r>
              <a:rPr lang="fr-FR" sz="3200" b="1" i="1" dirty="0" smtClean="0">
                <a:solidFill>
                  <a:schemeClr val="bg2">
                    <a:lumMod val="25000"/>
                  </a:schemeClr>
                </a:solidFill>
              </a:rPr>
              <a:t>formation professionnelle de qualité,</a:t>
            </a:r>
            <a:r>
              <a:rPr lang="ar-MA" sz="32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algn="ctr" rtl="1">
              <a:spcAft>
                <a:spcPts val="1000"/>
              </a:spcAft>
              <a:defRPr/>
            </a:pPr>
            <a:r>
              <a:rPr lang="fr-FR" sz="3200" b="1" i="1" dirty="0" smtClean="0">
                <a:solidFill>
                  <a:schemeClr val="bg2">
                    <a:lumMod val="25000"/>
                  </a:schemeClr>
                </a:solidFill>
              </a:rPr>
              <a:t>inclusif et axé sur le marché du travail</a:t>
            </a:r>
            <a:endParaRPr lang="fr-FR" sz="32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 rot="16200000">
            <a:off x="4036215" y="4036223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14290"/>
            <a:ext cx="128588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14340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fr-FR" dirty="0" smtClean="0"/>
              <a:t>Résultats escomptés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28596" y="2428866"/>
          <a:ext cx="8215370" cy="3230542"/>
        </p:xfrm>
        <a:graphic>
          <a:graphicData uri="http://schemas.openxmlformats.org/drawingml/2006/table">
            <a:tbl>
              <a:tblPr/>
              <a:tblGrid>
                <a:gridCol w="8215370"/>
              </a:tblGrid>
              <a:tr h="928696">
                <a:tc>
                  <a:txBody>
                    <a:bodyPr/>
                    <a:lstStyle/>
                    <a:p>
                      <a:pPr marL="74295" marR="169545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R3 : Mécanismes d’inclusion et de développement personnel des bénéficiaires instaurés</a:t>
                      </a:r>
                      <a:endParaRPr lang="fr-FR" sz="72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  <a:tr h="22064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000100" y="3786190"/>
            <a:ext cx="7143800" cy="17145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Changement des comportements des bénéficiaires via l’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organisation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6 Formation Coaching, Leadership   positive. life skills</a:t>
            </a:r>
            <a:r>
              <a:rPr lang="fr-F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…..et  des activités socioculturelles </a:t>
            </a:r>
            <a:endParaRPr lang="fr-FR" sz="2400" b="1" dirty="0"/>
          </a:p>
        </p:txBody>
      </p:sp>
      <p:sp>
        <p:nvSpPr>
          <p:cNvPr id="10" name="Flèche droite 9"/>
          <p:cNvSpPr/>
          <p:nvPr/>
        </p:nvSpPr>
        <p:spPr>
          <a:xfrm rot="5400000">
            <a:off x="3929058" y="3500438"/>
            <a:ext cx="5715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14290"/>
            <a:ext cx="128588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14340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fr-FR" dirty="0" smtClean="0"/>
              <a:t>Résultats escomptés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57158" y="2428867"/>
          <a:ext cx="8286808" cy="3286149"/>
        </p:xfrm>
        <a:graphic>
          <a:graphicData uri="http://schemas.openxmlformats.org/drawingml/2006/table">
            <a:tbl>
              <a:tblPr/>
              <a:tblGrid>
                <a:gridCol w="8286808"/>
              </a:tblGrid>
              <a:tr h="7858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Arial"/>
                        </a:rPr>
                        <a:t>R</a:t>
                      </a:r>
                      <a:r>
                        <a:rPr lang="fr-FR" sz="28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 4</a:t>
                      </a:r>
                      <a:r>
                        <a:rPr lang="fr-FR" sz="20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fr-FR" sz="3200" b="1" dirty="0" smtClean="0">
                          <a:latin typeface="Times New Roman"/>
                          <a:ea typeface="Times New Roman"/>
                          <a:cs typeface="Arial"/>
                        </a:rPr>
                        <a:t>insertion des jeunes sortants et sortantes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latin typeface="Times New Roman"/>
                          <a:ea typeface="Times New Roman"/>
                          <a:cs typeface="Arial"/>
                        </a:rPr>
                        <a:t>  dans le marché du travail instaurée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  <a:tr h="231078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500034" y="3786190"/>
          <a:ext cx="2571768" cy="1714512"/>
        </p:xfrm>
        <a:graphic>
          <a:graphicData uri="http://schemas.openxmlformats.org/drawingml/2006/table">
            <a:tbl>
              <a:tblPr/>
              <a:tblGrid>
                <a:gridCol w="2571768"/>
              </a:tblGrid>
              <a:tr h="1714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Organisation d’ateliers post formation en entreprenariat et gestion et le management des coopératives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214678" y="3643314"/>
          <a:ext cx="3071834" cy="1975041"/>
        </p:xfrm>
        <a:graphic>
          <a:graphicData uri="http://schemas.openxmlformats.org/drawingml/2006/table">
            <a:tbl>
              <a:tblPr/>
              <a:tblGrid>
                <a:gridCol w="3071834"/>
              </a:tblGrid>
              <a:tr h="1714512">
                <a:tc>
                  <a:txBody>
                    <a:bodyPr/>
                    <a:lstStyle/>
                    <a:p>
                      <a:pPr marL="74295" algn="l">
                        <a:lnSpc>
                          <a:spcPct val="121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Renforcement des compétences des lauréats auprès des structures</a:t>
                      </a:r>
                      <a:r>
                        <a:rPr lang="fr-FR" sz="1800" b="1" spc="-75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d’insertion</a:t>
                      </a:r>
                      <a:r>
                        <a:rPr lang="fr-FR" sz="1800" b="1" spc="-65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ou</a:t>
                      </a:r>
                      <a:r>
                        <a:rPr lang="fr-FR" sz="1800" b="1" spc="-7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un</a:t>
                      </a:r>
                      <a:r>
                        <a:rPr lang="fr-FR" sz="1800" b="1" spc="-65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employeur</a:t>
                      </a:r>
                      <a:r>
                        <a:rPr lang="fr-FR" sz="1800" b="1" spc="-55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potentiel</a:t>
                      </a:r>
                      <a:r>
                        <a:rPr lang="fr-FR" sz="1800" b="1" spc="-65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en</a:t>
                      </a:r>
                      <a:r>
                        <a:rPr lang="fr-FR" sz="1800" b="1" spc="-65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stage</a:t>
                      </a:r>
                      <a:r>
                        <a:rPr lang="fr-FR" sz="1800" b="1" spc="-65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800" b="1" dirty="0">
                          <a:latin typeface="Times New Roman"/>
                          <a:ea typeface="Times New Roman"/>
                          <a:cs typeface="Arial"/>
                        </a:rPr>
                        <a:t>d'insertion</a:t>
                      </a:r>
                      <a:endParaRPr lang="fr-FR" sz="18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professionnelle</a:t>
                      </a:r>
                      <a:endParaRPr lang="fr-FR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6429388" y="3643314"/>
          <a:ext cx="2071702" cy="1928826"/>
        </p:xfrm>
        <a:graphic>
          <a:graphicData uri="http://schemas.openxmlformats.org/drawingml/2006/table">
            <a:tbl>
              <a:tblPr/>
              <a:tblGrid>
                <a:gridCol w="2071702"/>
              </a:tblGrid>
              <a:tr h="19288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latin typeface="Calibri"/>
                          <a:ea typeface="Calibri"/>
                          <a:cs typeface="Arial"/>
                        </a:rPr>
                        <a:t>Les lauréats (es) se prennent en charge et /ou deviennent acteurs d’une économie sociale et solidaire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Flèche droite 11"/>
          <p:cNvSpPr/>
          <p:nvPr/>
        </p:nvSpPr>
        <p:spPr>
          <a:xfrm rot="16483792">
            <a:off x="1357290" y="3429000"/>
            <a:ext cx="42862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13"/>
          <p:cNvSpPr/>
          <p:nvPr/>
        </p:nvSpPr>
        <p:spPr>
          <a:xfrm>
            <a:off x="6000760" y="4286256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7143768" y="3429000"/>
            <a:ext cx="21431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droite 15"/>
          <p:cNvSpPr/>
          <p:nvPr/>
        </p:nvSpPr>
        <p:spPr>
          <a:xfrm rot="16477990">
            <a:off x="4019529" y="3432407"/>
            <a:ext cx="430490" cy="1485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4143403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</a:t>
            </a:r>
            <a:r>
              <a:rPr lang="fr-FR" sz="2000" b="1" dirty="0"/>
              <a:t>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28596" y="1857364"/>
          <a:ext cx="8286808" cy="3739549"/>
        </p:xfrm>
        <a:graphic>
          <a:graphicData uri="http://schemas.openxmlformats.org/drawingml/2006/table">
            <a:tbl>
              <a:tblPr/>
              <a:tblGrid>
                <a:gridCol w="8286808"/>
              </a:tblGrid>
              <a:tr h="37395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fr-FR" sz="3200" b="1" dirty="0" smtClean="0">
                          <a:latin typeface="Times New Roman"/>
                          <a:ea typeface="Times New Roman"/>
                          <a:cs typeface="Arial"/>
                        </a:rPr>
                        <a:t> Elaboré par le président de</a:t>
                      </a:r>
                      <a:r>
                        <a:rPr lang="fr-FR" sz="32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 l’association ACODEC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----------------------------------------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Présenté par AHLAM SBAIBI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------------------------------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Merci pour votre attention </a:t>
                      </a:r>
                      <a:endParaRPr lang="fr-FR" sz="3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BFF"/>
                    </a:solidFill>
                  </a:tcPr>
                </a:tc>
              </a:tr>
            </a:tbl>
          </a:graphicData>
        </a:graphic>
      </p:graphicFrame>
      <p:pic>
        <p:nvPicPr>
          <p:cNvPr id="9" name="Image 8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928803"/>
            <a:ext cx="8229600" cy="350046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fr-FR" b="1" dirty="0"/>
              <a:t>Le projet «TAKWIYAT KODORATI LIIDMAJI» est mené par l’Association ACODEC, et il s’inscrit dans le cadre du Programme de Subventions du projet « KAFAAT LILJAMIA </a:t>
            </a:r>
            <a:endParaRPr lang="fr-FR" b="1" dirty="0" smtClean="0"/>
          </a:p>
          <a:p>
            <a:r>
              <a:rPr lang="fr-FR" b="1" dirty="0" smtClean="0"/>
              <a:t>Il fait partie du Programme </a:t>
            </a:r>
            <a:r>
              <a:rPr lang="fr-FR" b="1" dirty="0"/>
              <a:t>de l’UE d’Appui à la Formation Professionnelle : développement du capital humain au Maroc</a:t>
            </a:r>
            <a:endParaRPr lang="fr-FR" b="1" dirty="0" smtClean="0"/>
          </a:p>
          <a:p>
            <a:r>
              <a:rPr lang="fr-FR" b="1" i="1" dirty="0" smtClean="0"/>
              <a:t>formation professionnelle </a:t>
            </a:r>
            <a:r>
              <a:rPr lang="fr-FR" b="1" i="1" dirty="0"/>
              <a:t>de </a:t>
            </a:r>
            <a:r>
              <a:rPr lang="fr-FR" b="1" i="1" dirty="0" smtClean="0"/>
              <a:t>qualité</a:t>
            </a:r>
            <a:r>
              <a:rPr lang="fr-FR" b="1" i="1" dirty="0"/>
              <a:t>, inclusif et axé sur le marché du travail</a:t>
            </a:r>
            <a:endParaRPr lang="fr-FR" b="1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357950" y="0"/>
            <a:ext cx="2500330" cy="1285860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428736"/>
            <a:ext cx="635798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</a:t>
            </a:r>
            <a:r>
              <a:rPr lang="fr-FR" b="1" dirty="0"/>
              <a:t>« </a:t>
            </a:r>
            <a:r>
              <a:rPr lang="fr-FR" sz="2000" b="1" dirty="0"/>
              <a:t>TAKWIYAT KODORATI LIIDMAJI</a:t>
            </a:r>
            <a:r>
              <a:rPr lang="fr-FR" dirty="0"/>
              <a:t> » </a:t>
            </a:r>
          </a:p>
        </p:txBody>
      </p:sp>
      <p:pic>
        <p:nvPicPr>
          <p:cNvPr id="8" name="Image 7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85728"/>
            <a:ext cx="121444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143116"/>
            <a:ext cx="8429684" cy="314327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r>
              <a:rPr lang="fr-FR" b="1" dirty="0"/>
              <a:t>fiancé par des fonds de Coopération Déléguée de l’Union Européenne en partenariat avec le British Council et l’Agence Espagnole de Coopération Internationale </a:t>
            </a:r>
            <a:r>
              <a:rPr lang="fr-FR" b="1" dirty="0" smtClean="0"/>
              <a:t>au Développement </a:t>
            </a:r>
            <a:r>
              <a:rPr lang="fr-FR" b="1" dirty="0"/>
              <a:t>(</a:t>
            </a:r>
            <a:r>
              <a:rPr lang="fr-FR" b="1" dirty="0" smtClean="0"/>
              <a:t>AECID)</a:t>
            </a:r>
            <a:endParaRPr lang="fr-FR" b="1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429388" y="0"/>
            <a:ext cx="2428892" cy="1357298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428736"/>
            <a:ext cx="635798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</a:t>
            </a:r>
            <a:r>
              <a:rPr lang="fr-FR" b="1" dirty="0"/>
              <a:t>« </a:t>
            </a:r>
            <a:r>
              <a:rPr lang="fr-FR" sz="2000" b="1" dirty="0"/>
              <a:t>TAKWIYAT KODORATI LIIDMAJI</a:t>
            </a:r>
            <a:r>
              <a:rPr lang="fr-FR" sz="2000" dirty="0"/>
              <a:t> </a:t>
            </a:r>
            <a:r>
              <a:rPr lang="fr-FR" dirty="0"/>
              <a:t>» </a:t>
            </a:r>
          </a:p>
        </p:txBody>
      </p:sp>
      <p:pic>
        <p:nvPicPr>
          <p:cNvPr id="8" name="Image 7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57166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2000241"/>
            <a:ext cx="8229600" cy="3714776"/>
          </a:xfrm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500826" y="0"/>
            <a:ext cx="2357454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4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86454"/>
            <a:ext cx="6215106" cy="1071546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500298" y="2071678"/>
            <a:ext cx="4286280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b="1" dirty="0"/>
              <a:t>KAFAAT LILJAMIA</a:t>
            </a:r>
            <a:r>
              <a:rPr lang="fr-FR" sz="2400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28728" y="1428736"/>
            <a:ext cx="635798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 KODORATI LIIDMAJI </a:t>
            </a:r>
            <a:r>
              <a:rPr lang="fr-FR" dirty="0"/>
              <a:t>» </a:t>
            </a:r>
          </a:p>
        </p:txBody>
      </p:sp>
      <p:sp>
        <p:nvSpPr>
          <p:cNvPr id="11" name="Flèche vers le bas 10"/>
          <p:cNvSpPr/>
          <p:nvPr/>
        </p:nvSpPr>
        <p:spPr>
          <a:xfrm>
            <a:off x="2571736" y="2500306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>
            <a:off x="6572264" y="250030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786314" y="2786058"/>
            <a:ext cx="4000528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/>
              <a:t>région de </a:t>
            </a:r>
            <a:r>
              <a:rPr lang="fr-FR" sz="2000" dirty="0"/>
              <a:t>Tanger-Tétouan-Al</a:t>
            </a:r>
            <a:r>
              <a:rPr lang="fr-FR" dirty="0"/>
              <a:t> </a:t>
            </a:r>
            <a:r>
              <a:rPr lang="fr-FR" dirty="0" err="1"/>
              <a:t>Hoceïma</a:t>
            </a:r>
            <a:r>
              <a:rPr lang="fr-FR" dirty="0"/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4414" y="2786058"/>
            <a:ext cx="2232791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b="1" dirty="0"/>
              <a:t>région de l’Oriental</a:t>
            </a:r>
          </a:p>
        </p:txBody>
      </p:sp>
      <p:sp>
        <p:nvSpPr>
          <p:cNvPr id="15" name="Flèche vers le bas 14"/>
          <p:cNvSpPr/>
          <p:nvPr/>
        </p:nvSpPr>
        <p:spPr>
          <a:xfrm>
            <a:off x="1285852" y="3143248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142976" y="3500438"/>
            <a:ext cx="825867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b="1" dirty="0"/>
              <a:t>Oujda</a:t>
            </a:r>
            <a:endParaRPr lang="fr-FR" b="1" dirty="0"/>
          </a:p>
        </p:txBody>
      </p:sp>
      <p:sp>
        <p:nvSpPr>
          <p:cNvPr id="19" name="Flèche vers le bas 18"/>
          <p:cNvSpPr/>
          <p:nvPr/>
        </p:nvSpPr>
        <p:spPr>
          <a:xfrm>
            <a:off x="3214678" y="3143248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928926" y="3500438"/>
            <a:ext cx="846707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b="1" dirty="0"/>
              <a:t>Nador</a:t>
            </a:r>
          </a:p>
        </p:txBody>
      </p:sp>
      <p:sp>
        <p:nvSpPr>
          <p:cNvPr id="21" name="Flèche vers le bas 20"/>
          <p:cNvSpPr/>
          <p:nvPr/>
        </p:nvSpPr>
        <p:spPr>
          <a:xfrm>
            <a:off x="1214414" y="3929066"/>
            <a:ext cx="21431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vers le bas 21"/>
          <p:cNvSpPr/>
          <p:nvPr/>
        </p:nvSpPr>
        <p:spPr>
          <a:xfrm>
            <a:off x="3357554" y="3857628"/>
            <a:ext cx="14287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85786" y="5000636"/>
            <a:ext cx="2143139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TAKWIYAT KODORATI LIIDMAJI</a:t>
            </a:r>
            <a:endParaRPr lang="fr-FR" b="1" dirty="0"/>
          </a:p>
        </p:txBody>
      </p:sp>
      <p:sp>
        <p:nvSpPr>
          <p:cNvPr id="24" name="Rectangle 23"/>
          <p:cNvSpPr/>
          <p:nvPr/>
        </p:nvSpPr>
        <p:spPr>
          <a:xfrm>
            <a:off x="3071802" y="4214818"/>
            <a:ext cx="142876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ASTICUDE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00100" y="4286256"/>
            <a:ext cx="1064074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ACODEC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Flèche vers le bas 25"/>
          <p:cNvSpPr/>
          <p:nvPr/>
        </p:nvSpPr>
        <p:spPr>
          <a:xfrm>
            <a:off x="1500166" y="464344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143240" y="5000636"/>
            <a:ext cx="1513299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b="1" dirty="0"/>
              <a:t>MOURAFAKA</a:t>
            </a:r>
            <a:r>
              <a:rPr lang="fr-FR" dirty="0"/>
              <a:t> </a:t>
            </a:r>
          </a:p>
        </p:txBody>
      </p:sp>
      <p:sp>
        <p:nvSpPr>
          <p:cNvPr id="28" name="Flèche vers le bas 27"/>
          <p:cNvSpPr/>
          <p:nvPr/>
        </p:nvSpPr>
        <p:spPr>
          <a:xfrm>
            <a:off x="3643306" y="4572008"/>
            <a:ext cx="214314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Image 29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285728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2071678"/>
            <a:ext cx="8229600" cy="357190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b="1" dirty="0" smtClean="0"/>
              <a:t>    </a:t>
            </a:r>
            <a:endParaRPr lang="fr-FR" b="1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35798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</a:t>
            </a:r>
            <a:r>
              <a:rPr lang="fr-FR" sz="2000" b="1" dirty="0"/>
              <a:t>« TAKWIYAT KODORATI LIIDMAJI</a:t>
            </a:r>
            <a:r>
              <a:rPr lang="fr-FR" dirty="0"/>
              <a:t> »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00298" y="3071810"/>
            <a:ext cx="3676199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2400" b="1" dirty="0"/>
              <a:t>Formation </a:t>
            </a:r>
            <a:r>
              <a:rPr lang="fr-FR" sz="2400" b="1" dirty="0" smtClean="0"/>
              <a:t>Professionnelle </a:t>
            </a:r>
            <a:endParaRPr lang="fr-FR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714348" y="2285992"/>
            <a:ext cx="750099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 smtClean="0"/>
              <a:t>Centre </a:t>
            </a:r>
            <a:r>
              <a:rPr lang="fr-FR" sz="2000" b="1" dirty="0"/>
              <a:t>de formation : centre social de </a:t>
            </a:r>
            <a:r>
              <a:rPr lang="fr-FR" sz="2000" b="1" dirty="0" smtClean="0"/>
              <a:t>proximité – Dar </a:t>
            </a:r>
            <a:r>
              <a:rPr lang="fr-FR" sz="2000" b="1" dirty="0" err="1" smtClean="0"/>
              <a:t>Elmouwatine</a:t>
            </a:r>
            <a:r>
              <a:rPr lang="fr-FR" sz="2000" b="1" dirty="0" smtClean="0"/>
              <a:t> </a:t>
            </a:r>
            <a:endParaRPr lang="fr-FR" sz="2000" dirty="0"/>
          </a:p>
        </p:txBody>
      </p:sp>
      <p:sp>
        <p:nvSpPr>
          <p:cNvPr id="12" name="Flèche vers le bas 11"/>
          <p:cNvSpPr/>
          <p:nvPr/>
        </p:nvSpPr>
        <p:spPr>
          <a:xfrm>
            <a:off x="4286248" y="2714620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571604" y="3643314"/>
            <a:ext cx="5929354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rtl="1"/>
            <a:r>
              <a:rPr lang="fr-FR" sz="2000" b="1" dirty="0"/>
              <a:t>20% des cours théoriques et 80% des cours pratiques </a:t>
            </a:r>
            <a:r>
              <a:rPr lang="fr-FR" sz="2000" b="1" dirty="0" smtClean="0"/>
              <a:t> </a:t>
            </a:r>
            <a:endParaRPr lang="fr-FR" sz="2000" b="1" dirty="0"/>
          </a:p>
        </p:txBody>
      </p:sp>
      <p:sp>
        <p:nvSpPr>
          <p:cNvPr id="14" name="Flèche vers le bas 13"/>
          <p:cNvSpPr/>
          <p:nvPr/>
        </p:nvSpPr>
        <p:spPr>
          <a:xfrm>
            <a:off x="4357686" y="4214818"/>
            <a:ext cx="14287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785918" y="4572008"/>
            <a:ext cx="5715040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8 mois ( théorie et pratique) au centre de formation  </a:t>
            </a:r>
          </a:p>
          <a:p>
            <a:pPr algn="ctr"/>
            <a:r>
              <a:rPr lang="fr-FR" sz="2000" b="1" dirty="0"/>
              <a:t>4 mois : stages d’insertion dans les entreprises   </a:t>
            </a:r>
          </a:p>
        </p:txBody>
      </p:sp>
      <p:pic>
        <p:nvPicPr>
          <p:cNvPr id="16" name="Image 15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3929089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571868" y="2071678"/>
            <a:ext cx="178595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Bénéficiaires</a:t>
            </a:r>
            <a:r>
              <a:rPr lang="fr-FR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8728" y="1357298"/>
            <a:ext cx="635798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 LIIDMAJI</a:t>
            </a:r>
            <a:r>
              <a:rPr lang="fr-FR" dirty="0"/>
              <a:t> » </a:t>
            </a:r>
          </a:p>
        </p:txBody>
      </p:sp>
      <p:sp>
        <p:nvSpPr>
          <p:cNvPr id="9" name="Rectangle 8"/>
          <p:cNvSpPr/>
          <p:nvPr/>
        </p:nvSpPr>
        <p:spPr>
          <a:xfrm>
            <a:off x="642910" y="2928934"/>
            <a:ext cx="3571901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 smtClean="0"/>
              <a:t>Filière </a:t>
            </a:r>
            <a:r>
              <a:rPr lang="fr-FR" sz="2400" b="1" dirty="0" smtClean="0"/>
              <a:t>pâtisserie</a:t>
            </a:r>
            <a:r>
              <a:rPr lang="fr-FR" sz="2000" b="1" dirty="0" smtClean="0"/>
              <a:t> </a:t>
            </a:r>
            <a:r>
              <a:rPr lang="fr-FR" sz="2000" b="1" dirty="0"/>
              <a:t>et cuisine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29190" y="2928934"/>
            <a:ext cx="3419975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b="1" dirty="0" smtClean="0"/>
              <a:t>Filière</a:t>
            </a:r>
            <a:r>
              <a:rPr lang="fr-FR" sz="2000" b="1" dirty="0"/>
              <a:t>  Electricité de bâtiment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57752" y="2571744"/>
            <a:ext cx="444352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b="1" dirty="0"/>
              <a:t>20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86182" y="2571744"/>
            <a:ext cx="500066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20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57554" y="3429000"/>
            <a:ext cx="2600264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fr-FR" sz="2000" dirty="0"/>
              <a:t>Profil des bénéficiaires </a:t>
            </a:r>
          </a:p>
        </p:txBody>
      </p:sp>
      <p:sp>
        <p:nvSpPr>
          <p:cNvPr id="17" name="Flèche vers le bas 16"/>
          <p:cNvSpPr/>
          <p:nvPr/>
        </p:nvSpPr>
        <p:spPr>
          <a:xfrm>
            <a:off x="4572000" y="2571744"/>
            <a:ext cx="14287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57224" y="4143380"/>
            <a:ext cx="7715304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</a:tabLs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IDFont+F2"/>
                <a:ea typeface="Calibri" pitchFamily="34" charset="0"/>
                <a:cs typeface="Arial" pitchFamily="34" charset="0"/>
              </a:rPr>
              <a:t>- </a:t>
            </a:r>
            <a:r>
              <a:rPr lang="fr-FR" sz="2400" b="1" dirty="0"/>
              <a:t>Jeunes hommes et femmes  en situations précaires  des quartiers défavorisés du suburbains de la ville  d’Oujda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r>
              <a:rPr lang="fr-FR" sz="2400" b="1" dirty="0"/>
              <a:t>- Agés entre 18 et 40 ans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r>
              <a:rPr lang="fr-FR" sz="2400" b="1" dirty="0"/>
              <a:t>- Niveau : au moins 9ième année fondamentale</a:t>
            </a:r>
          </a:p>
        </p:txBody>
      </p:sp>
      <p:sp>
        <p:nvSpPr>
          <p:cNvPr id="19" name="Flèche vers le bas 18"/>
          <p:cNvSpPr/>
          <p:nvPr/>
        </p:nvSpPr>
        <p:spPr>
          <a:xfrm>
            <a:off x="4429124" y="3786190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1430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857364"/>
            <a:ext cx="8572560" cy="3857652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     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86454"/>
            <a:ext cx="6215106" cy="107154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572296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57620" y="1928802"/>
            <a:ext cx="135732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400" dirty="0"/>
              <a:t>Objectifs</a:t>
            </a:r>
          </a:p>
        </p:txBody>
      </p:sp>
      <p:sp>
        <p:nvSpPr>
          <p:cNvPr id="21" name="Flèche gauche 20"/>
          <p:cNvSpPr/>
          <p:nvPr/>
        </p:nvSpPr>
        <p:spPr>
          <a:xfrm>
            <a:off x="3071802" y="2285992"/>
            <a:ext cx="78581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>
            <a:off x="5214942" y="228599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vers le bas 22"/>
          <p:cNvSpPr/>
          <p:nvPr/>
        </p:nvSpPr>
        <p:spPr>
          <a:xfrm>
            <a:off x="3000364" y="2285992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vers le bas 23"/>
          <p:cNvSpPr/>
          <p:nvPr/>
        </p:nvSpPr>
        <p:spPr>
          <a:xfrm>
            <a:off x="5715008" y="2285992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28596" y="3143248"/>
            <a:ext cx="3929090" cy="230832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IDFont+F2"/>
                <a:ea typeface="Calibri" pitchFamily="34" charset="0"/>
                <a:cs typeface="Arial" pitchFamily="34" charset="0"/>
              </a:rPr>
              <a:t>OG : Am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IDFont+F2"/>
              </a:rPr>
              <a:t>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IDFont+F2"/>
                <a:ea typeface="Calibri" pitchFamily="34" charset="0"/>
                <a:cs typeface="Arial" pitchFamily="34" charset="0"/>
              </a:rPr>
              <a:t>liorer la formation par apprentissage des jeunes filles et gar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CIDFont+F2"/>
              </a:rPr>
              <a:t>ç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IDFont+F2"/>
                <a:ea typeface="Calibri" pitchFamily="34" charset="0"/>
                <a:cs typeface="Arial" pitchFamily="34" charset="0"/>
              </a:rPr>
              <a:t>ons en abandon scolaire pour une meilleure insertion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IDFont+F2"/>
                <a:ea typeface="Calibri" pitchFamily="34" charset="0"/>
                <a:cs typeface="Arial" pitchFamily="34" charset="0"/>
              </a:rPr>
              <a:t>socio-professionnelle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0" y="2928934"/>
            <a:ext cx="4286280" cy="26776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dirty="0">
                <a:latin typeface="CIDFont+F2"/>
                <a:ea typeface="Calibri" pitchFamily="34" charset="0"/>
                <a:cs typeface="Arial" pitchFamily="34" charset="0"/>
              </a:rPr>
              <a:t>OS : Garantir une formation professionnelle de qualité en adéquate avec les besoins du marché de l’emploi afin d’assurer une Insertion professionnelle et culturelle des bénéficiaires du projet  </a:t>
            </a:r>
          </a:p>
        </p:txBody>
      </p:sp>
      <p:pic>
        <p:nvPicPr>
          <p:cNvPr id="15" name="Image 14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1430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928802"/>
            <a:ext cx="8658228" cy="35719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428728" y="1357298"/>
            <a:ext cx="6643734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</a:t>
            </a:r>
            <a:r>
              <a:rPr lang="fr-FR" b="1" dirty="0"/>
              <a:t>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sp>
        <p:nvSpPr>
          <p:cNvPr id="8" name="Rectangle 7"/>
          <p:cNvSpPr/>
          <p:nvPr/>
        </p:nvSpPr>
        <p:spPr>
          <a:xfrm>
            <a:off x="3428992" y="1928802"/>
            <a:ext cx="2473241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dirty="0"/>
              <a:t>Partenaires locaux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20" y="2857496"/>
            <a:ext cx="1643074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Coordination régionale de l’Entraide Nationale Oujda.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71670" y="2786058"/>
            <a:ext cx="1785950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Association AGEF Oriental (Association des Gestionnaires et Formateurs en Ressources</a:t>
            </a:r>
          </a:p>
          <a:p>
            <a:r>
              <a:rPr lang="fr-FR" sz="2000" b="1" dirty="0"/>
              <a:t>Humaines)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29058" y="2786058"/>
            <a:ext cx="1500198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Coopérative professionnelle </a:t>
            </a:r>
            <a:r>
              <a:rPr lang="fr-FR" sz="2000" b="1" dirty="0" err="1"/>
              <a:t>Chabiba</a:t>
            </a:r>
            <a:endParaRPr lang="fr-FR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5500694" y="2786058"/>
            <a:ext cx="1857372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Association </a:t>
            </a:r>
            <a:r>
              <a:rPr lang="fr-FR" sz="2000" b="1" dirty="0" err="1"/>
              <a:t>Chabiba</a:t>
            </a:r>
            <a:r>
              <a:rPr lang="fr-FR" sz="2000" b="1" dirty="0"/>
              <a:t> pour les personnes à besoin spécifique et leurs amis de la wilaya</a:t>
            </a:r>
          </a:p>
          <a:p>
            <a:r>
              <a:rPr lang="fr-FR" sz="2000" b="1" dirty="0"/>
              <a:t>d’Oujda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429520" y="2786058"/>
            <a:ext cx="1428760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Association </a:t>
            </a:r>
            <a:r>
              <a:rPr lang="fr-FR" sz="2000" b="1" dirty="0" err="1"/>
              <a:t>Intilakat</a:t>
            </a:r>
            <a:r>
              <a:rPr lang="fr-FR" sz="2000" b="1" dirty="0"/>
              <a:t> </a:t>
            </a:r>
            <a:r>
              <a:rPr lang="fr-FR" sz="2000" b="1" dirty="0" err="1"/>
              <a:t>Achark</a:t>
            </a:r>
            <a:endParaRPr lang="fr-FR" sz="2000" b="1" dirty="0"/>
          </a:p>
        </p:txBody>
      </p:sp>
      <p:pic>
        <p:nvPicPr>
          <p:cNvPr id="14" name="Image 13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85728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229600" cy="1143000"/>
          </a:xfrm>
        </p:spPr>
        <p:txBody>
          <a:bodyPr/>
          <a:lstStyle/>
          <a:p>
            <a:r>
              <a:rPr lang="fr-FR" dirty="0" smtClean="0"/>
              <a:t>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92909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    </a:t>
            </a:r>
            <a:endParaRPr lang="fr-FR" dirty="0"/>
          </a:p>
        </p:txBody>
      </p:sp>
      <p:pic>
        <p:nvPicPr>
          <p:cNvPr id="4" name="image6.jpg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572264" y="0"/>
            <a:ext cx="2286016" cy="1214422"/>
          </a:xfrm>
          <a:prstGeom prst="rect">
            <a:avLst/>
          </a:prstGeom>
          <a:ln/>
        </p:spPr>
      </p:pic>
      <p:pic>
        <p:nvPicPr>
          <p:cNvPr id="6" name="Imagen 2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14480" y="5715016"/>
            <a:ext cx="6215106" cy="1142984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428728" y="1357298"/>
            <a:ext cx="671517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b="1" dirty="0"/>
              <a:t>Intitulé de l’intervention</a:t>
            </a:r>
            <a:r>
              <a:rPr lang="fr-FR" dirty="0"/>
              <a:t> : </a:t>
            </a:r>
            <a:r>
              <a:rPr lang="fr-FR" b="1" dirty="0"/>
              <a:t>« </a:t>
            </a:r>
            <a:r>
              <a:rPr lang="fr-FR" sz="2000" b="1" dirty="0"/>
              <a:t>TAKWIYAT</a:t>
            </a:r>
            <a:r>
              <a:rPr lang="fr-FR" b="1" dirty="0"/>
              <a:t> </a:t>
            </a:r>
            <a:r>
              <a:rPr lang="fr-FR" sz="2000" b="1" dirty="0"/>
              <a:t>KODORATI</a:t>
            </a:r>
            <a:r>
              <a:rPr lang="fr-FR" b="1" dirty="0"/>
              <a:t> </a:t>
            </a:r>
            <a:r>
              <a:rPr lang="fr-FR" sz="2400" b="1" dirty="0"/>
              <a:t>LIIDMAJI</a:t>
            </a:r>
            <a:r>
              <a:rPr lang="fr-FR" dirty="0"/>
              <a:t> »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71604" y="2500306"/>
            <a:ext cx="6215106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dirty="0"/>
              <a:t>Coordination régionale de l’Entraide Nationale </a:t>
            </a:r>
            <a:r>
              <a:rPr lang="fr-FR" sz="2800" dirty="0"/>
              <a:t>Oujda</a:t>
            </a:r>
            <a:r>
              <a:rPr lang="fr-FR" sz="2000" dirty="0"/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43306" y="2000240"/>
            <a:ext cx="187275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 sz="2400" dirty="0"/>
              <a:t>PARTENAIRES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786" y="3143248"/>
            <a:ext cx="7858180" cy="25545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000" b="1" dirty="0"/>
              <a:t> </a:t>
            </a:r>
            <a:r>
              <a:rPr lang="fr-FR" sz="2000" b="1" dirty="0" smtClean="0"/>
              <a:t>                                                Garantir </a:t>
            </a:r>
            <a:r>
              <a:rPr lang="fr-FR" sz="2000" b="1" dirty="0"/>
              <a:t>:</a:t>
            </a:r>
          </a:p>
          <a:p>
            <a:r>
              <a:rPr lang="fr-FR" sz="2000" b="1" dirty="0"/>
              <a:t>- </a:t>
            </a:r>
            <a:r>
              <a:rPr lang="fr-FR" sz="2000" b="1" dirty="0" smtClean="0"/>
              <a:t>centre  </a:t>
            </a:r>
            <a:r>
              <a:rPr lang="fr-FR" sz="2000" b="1" dirty="0"/>
              <a:t>de formation relevant </a:t>
            </a:r>
            <a:r>
              <a:rPr lang="fr-FR" sz="2000" b="1" dirty="0" smtClean="0"/>
              <a:t>de l’Entraide Nationale</a:t>
            </a:r>
            <a:r>
              <a:rPr lang="ar-MA" sz="2000" b="1" dirty="0" smtClean="0"/>
              <a:t> </a:t>
            </a:r>
            <a:r>
              <a:rPr lang="fr-FR" sz="2000" b="1" dirty="0" smtClean="0"/>
              <a:t>: centre social de proximité « Dar </a:t>
            </a:r>
            <a:r>
              <a:rPr lang="fr-FR" sz="2000" b="1" dirty="0" err="1" smtClean="0"/>
              <a:t>Elmouwatine</a:t>
            </a:r>
            <a:r>
              <a:rPr lang="fr-FR" sz="2000" b="1" dirty="0" smtClean="0"/>
              <a:t> » </a:t>
            </a:r>
            <a:r>
              <a:rPr lang="fr-FR" sz="2000" b="1" dirty="0" err="1" smtClean="0"/>
              <a:t>Mbassou</a:t>
            </a:r>
            <a:endParaRPr lang="fr-FR" sz="2000" b="1" dirty="0"/>
          </a:p>
          <a:p>
            <a:r>
              <a:rPr lang="fr-FR" sz="2000" b="1" dirty="0"/>
              <a:t>- une certification de qualification des </a:t>
            </a:r>
            <a:r>
              <a:rPr lang="fr-FR" sz="2000" b="1" dirty="0" smtClean="0"/>
              <a:t>lauréats;</a:t>
            </a:r>
            <a:endParaRPr lang="fr-FR" sz="2000" b="1" dirty="0"/>
          </a:p>
          <a:p>
            <a:r>
              <a:rPr lang="fr-FR" sz="2000" b="1" dirty="0"/>
              <a:t>- un accompagnement du projet </a:t>
            </a:r>
            <a:r>
              <a:rPr lang="fr-FR" sz="2000" b="1" dirty="0" smtClean="0"/>
              <a:t>professionnel;</a:t>
            </a:r>
            <a:endParaRPr lang="fr-FR" sz="2000" b="1" dirty="0"/>
          </a:p>
          <a:p>
            <a:r>
              <a:rPr lang="fr-FR" sz="2000" b="1" dirty="0" smtClean="0"/>
              <a:t>- </a:t>
            </a:r>
            <a:r>
              <a:rPr lang="fr-FR" sz="2000" b="1" dirty="0"/>
              <a:t>Mettre à la disposition de la coopérative de pâtisserie créée après la clôture </a:t>
            </a:r>
            <a:r>
              <a:rPr lang="fr-FR" sz="2000" b="1" dirty="0" smtClean="0"/>
              <a:t>du</a:t>
            </a:r>
            <a:r>
              <a:rPr lang="fr-FR" sz="2000" b="1" dirty="0"/>
              <a:t> </a:t>
            </a:r>
            <a:r>
              <a:rPr lang="fr-FR" sz="2000" b="1" dirty="0" smtClean="0"/>
              <a:t>projet un </a:t>
            </a:r>
            <a:r>
              <a:rPr lang="fr-FR" sz="2000" b="1" dirty="0"/>
              <a:t>local à exploiter comme une pépinière pour une durée bien défini (1-2 ans)</a:t>
            </a:r>
          </a:p>
        </p:txBody>
      </p:sp>
      <p:pic>
        <p:nvPicPr>
          <p:cNvPr id="12" name="Image 11" descr="RÃ©sultat de recherche d'images pour &quot;âªlogo compÃ©tence pour tous Ø§ÙÙÙØ§Ø¡Ø§Øª ÙÙØ¬ÙÙØ¹â¬â&quot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285728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1030</Words>
  <Application>Microsoft Office PowerPoint</Application>
  <PresentationFormat>Affichage à l'écran (4:3)</PresentationFormat>
  <Paragraphs>147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                  </vt:lpstr>
      <vt:lpstr>                  </vt:lpstr>
      <vt:lpstr>                  </vt:lpstr>
      <vt:lpstr>                  </vt:lpstr>
      <vt:lpstr>Diapositive 5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  <vt:lpstr>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</dc:title>
  <dc:creator>pc</dc:creator>
  <cp:lastModifiedBy>pc</cp:lastModifiedBy>
  <cp:revision>63</cp:revision>
  <dcterms:created xsi:type="dcterms:W3CDTF">2018-10-04T20:00:20Z</dcterms:created>
  <dcterms:modified xsi:type="dcterms:W3CDTF">2018-11-12T01:37:33Z</dcterms:modified>
</cp:coreProperties>
</file>