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72" r:id="rId3"/>
    <p:sldId id="273" r:id="rId4"/>
    <p:sldId id="275" r:id="rId5"/>
    <p:sldId id="276" r:id="rId6"/>
    <p:sldId id="270" r:id="rId7"/>
    <p:sldId id="269" r:id="rId8"/>
    <p:sldId id="278" r:id="rId9"/>
    <p:sldId id="292" r:id="rId10"/>
    <p:sldId id="294" r:id="rId11"/>
    <p:sldId id="279" r:id="rId12"/>
    <p:sldId id="296" r:id="rId13"/>
    <p:sldId id="298" r:id="rId14"/>
    <p:sldId id="283" r:id="rId15"/>
    <p:sldId id="300" r:id="rId16"/>
    <p:sldId id="302" r:id="rId17"/>
    <p:sldId id="282" r:id="rId18"/>
    <p:sldId id="304" r:id="rId19"/>
    <p:sldId id="306" r:id="rId20"/>
    <p:sldId id="280" r:id="rId21"/>
    <p:sldId id="308" r:id="rId22"/>
    <p:sldId id="310" r:id="rId23"/>
    <p:sldId id="285" r:id="rId24"/>
    <p:sldId id="312" r:id="rId25"/>
    <p:sldId id="314" r:id="rId26"/>
    <p:sldId id="315" r:id="rId27"/>
    <p:sldId id="317" r:id="rId28"/>
    <p:sldId id="319" r:id="rId29"/>
    <p:sldId id="32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6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E57F-1BF7-441B-8C37-AD535C2C8105}" type="datetimeFigureOut">
              <a:rPr lang="fr-FR" smtClean="0"/>
              <a:pPr/>
              <a:t>15/04/2016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E859B-85A9-40E3-A962-29E6C497A3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859B-85A9-40E3-A962-29E6C497A31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Action n° </a:t>
            </a:r>
            <a:r>
              <a:rPr lang="fr-FR" sz="3100" b="1" dirty="0" smtClean="0">
                <a:solidFill>
                  <a:srgbClr val="002060"/>
                </a:solidFill>
              </a:rPr>
              <a:t>A.1.2.2. </a:t>
            </a:r>
            <a:r>
              <a:rPr lang="fr-FR" sz="3100" dirty="0" smtClean="0">
                <a:solidFill>
                  <a:srgbClr val="002060"/>
                </a:solidFill>
              </a:rPr>
              <a:t/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Titre : </a:t>
            </a:r>
            <a:r>
              <a:rPr lang="fr-FR" sz="3100" b="1" dirty="0" smtClean="0">
                <a:solidFill>
                  <a:srgbClr val="002060"/>
                </a:solidFill>
              </a:rPr>
              <a:t>Rencontres  de concertation  au niveau local entre les acteurs  pour la préparation des mécanismes de participation démocratique  </a:t>
            </a:r>
            <a:r>
              <a:rPr lang="fr-FR" sz="3100" dirty="0" smtClean="0">
                <a:solidFill>
                  <a:srgbClr val="002060"/>
                </a:solidFill>
              </a:rPr>
              <a:t/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u="sng" dirty="0" smtClean="0"/>
              <a:t>Commune d’Isly</a:t>
            </a:r>
            <a:r>
              <a:rPr lang="fr-FR" sz="2200" b="1" dirty="0" smtClean="0"/>
              <a:t> : 04fevrier 2016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92933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857892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85786" y="2500306"/>
          <a:ext cx="721523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 Recommandations </a:t>
                      </a:r>
                      <a:endParaRPr lang="fr-FR" sz="2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01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- création d’un réseau d’associations</a:t>
                      </a:r>
                    </a:p>
                    <a:p>
                      <a:r>
                        <a:rPr lang="fr-FR" sz="1600" dirty="0" smtClean="0"/>
                        <a:t>- Nouvelles adhésions au comités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Tableaux d’affichages</a:t>
                      </a:r>
                      <a:r>
                        <a:rPr lang="fr-FR" sz="1600" baseline="0" dirty="0" smtClean="0"/>
                        <a:t> ( un  interne et autre pour le public)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 création d’un site ou blog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 encadrement et accompagnement du</a:t>
                      </a:r>
                      <a:r>
                        <a:rPr lang="fr-FR" sz="1600" baseline="0" dirty="0" smtClean="0"/>
                        <a:t> comité de communication et de diagnostic participatif</a:t>
                      </a:r>
                      <a:endParaRPr lang="fr-FR" sz="1600" dirty="0" smtClean="0"/>
                    </a:p>
                    <a:p>
                      <a:pPr>
                        <a:buFontTx/>
                        <a:buChar char="-"/>
                      </a:pP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dirty="0" smtClean="0"/>
              <a:t> Commune Urbaine  de  </a:t>
            </a:r>
            <a:r>
              <a:rPr lang="fr-FR" sz="2200" b="1" dirty="0" err="1" smtClean="0"/>
              <a:t>Beni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Drar</a:t>
            </a:r>
            <a:r>
              <a:rPr lang="fr-FR" sz="2200" b="1" dirty="0" smtClean="0"/>
              <a:t>:  le 05 février 2016.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57214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429264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G:\DCIM\101MSDCF\DSC02635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357190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G:\DCIM\101MSDCF\DSC02646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714620"/>
            <a:ext cx="3714776" cy="2476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92933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857892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42910" y="1928802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52"/>
                <a:gridCol w="357190"/>
                <a:gridCol w="500066"/>
                <a:gridCol w="714380"/>
                <a:gridCol w="3386190"/>
                <a:gridCol w="2443122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r-FR" dirty="0" smtClean="0"/>
                        <a:t>Nombre de bénéficiaires</a:t>
                      </a:r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Difficultés et problèmes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Résultats  atteints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fr-FR" sz="1600" dirty="0" smtClean="0"/>
                        <a:t>           23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-Insuffisance de  connaissances sur la loi organique des communes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 d’un comité de communication et de diagnostic participatif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H  : 14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F : 9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-Manque de communications entre</a:t>
                      </a:r>
                      <a:r>
                        <a:rPr lang="fr-FR" baseline="0" dirty="0" smtClean="0"/>
                        <a:t> associations et commune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Identifications des taches du</a:t>
                      </a:r>
                      <a:r>
                        <a:rPr lang="fr-FR" baseline="0" dirty="0" smtClean="0"/>
                        <a:t> comité créé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Élus(es)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Fonctionnaires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associations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35</a:t>
                      </a:r>
                      <a:r>
                        <a:rPr lang="fr-FR" baseline="0" dirty="0" smtClean="0"/>
                        <a:t> associations dans la commune mais non toutes actives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 Besoins  de formation au</a:t>
                      </a:r>
                      <a:r>
                        <a:rPr lang="fr-FR" baseline="0" dirty="0" smtClean="0"/>
                        <a:t> profit des élus (es) , fonctionnaires et les associations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857356" y="1571612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Commune Urbaine  de  </a:t>
            </a:r>
            <a:r>
              <a:rPr lang="fr-FR" b="1" dirty="0" err="1" smtClean="0"/>
              <a:t>Beni</a:t>
            </a:r>
            <a:r>
              <a:rPr lang="fr-FR" b="1" dirty="0" smtClean="0"/>
              <a:t> </a:t>
            </a:r>
            <a:r>
              <a:rPr lang="fr-FR" b="1" dirty="0" err="1" smtClean="0"/>
              <a:t>Drar</a:t>
            </a:r>
            <a:r>
              <a:rPr lang="fr-FR" b="1" dirty="0" smtClean="0"/>
              <a:t>:  le 05 février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u="sng" dirty="0" smtClean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92933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857892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85786" y="2500306"/>
          <a:ext cx="721523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 Recommandations </a:t>
                      </a:r>
                      <a:endParaRPr lang="fr-FR" sz="2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016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- création d’un réseau d’associations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/>
                        <a:t>Tableaux d’affichages</a:t>
                      </a:r>
                      <a:r>
                        <a:rPr lang="fr-FR" sz="1800" baseline="0" dirty="0" smtClean="0"/>
                        <a:t> ( un  interne et autre pour le public)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/>
                        <a:t> création d’un site ou blog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/>
                        <a:t> encadrement et accompagnement du</a:t>
                      </a:r>
                      <a:r>
                        <a:rPr lang="fr-FR" sz="1800" baseline="0" dirty="0" smtClean="0"/>
                        <a:t> comité de communication et de diagnostic participatif</a:t>
                      </a:r>
                      <a:r>
                        <a:rPr lang="fr-FR" sz="1800" baseline="0" dirty="0"/>
                        <a:t>.</a:t>
                      </a:r>
                      <a:endParaRPr lang="fr-FR" sz="18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785918" y="164305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Commune Urbaine  de  </a:t>
            </a:r>
            <a:r>
              <a:rPr lang="fr-FR" b="1" dirty="0" err="1" smtClean="0"/>
              <a:t>Beni</a:t>
            </a:r>
            <a:r>
              <a:rPr lang="fr-FR" b="1" dirty="0" smtClean="0"/>
              <a:t> </a:t>
            </a:r>
            <a:r>
              <a:rPr lang="fr-FR" b="1" dirty="0" err="1" smtClean="0"/>
              <a:t>Drar</a:t>
            </a:r>
            <a:r>
              <a:rPr lang="fr-FR" b="1" dirty="0" smtClean="0"/>
              <a:t>:  le 05 février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r>
              <a:rPr lang="fr-FR" sz="1600" b="1" dirty="0" smtClean="0"/>
              <a:t> </a:t>
            </a:r>
            <a:br>
              <a:rPr lang="fr-FR" sz="1600" b="1" dirty="0" smtClean="0"/>
            </a:br>
            <a:r>
              <a:rPr lang="fr-FR" sz="2200" b="1" dirty="0" smtClean="0"/>
              <a:t>Commune  d’</a:t>
            </a:r>
            <a:r>
              <a:rPr lang="fr-FR" sz="2200" b="1" dirty="0" err="1" smtClean="0"/>
              <a:t>Ahl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Angad</a:t>
            </a:r>
            <a:r>
              <a:rPr lang="fr-FR" sz="2200" b="1" dirty="0" smtClean="0"/>
              <a:t>: </a:t>
            </a:r>
            <a:r>
              <a:rPr lang="fr-FR" sz="2200" dirty="0" smtClean="0"/>
              <a:t>le 04 février 2016.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G:\DCIM\101MSDCF\DSC02649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2643182"/>
            <a:ext cx="3571900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Documents and Settings\StarTimes\Local Settings\Temporary Internet Files\Content.Word\20160208_123646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643182"/>
            <a:ext cx="3929090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6000768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876925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6038850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842968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99"/>
                <a:gridCol w="731749"/>
                <a:gridCol w="804923"/>
                <a:gridCol w="585399"/>
                <a:gridCol w="3366043"/>
                <a:gridCol w="2356171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r-FR" dirty="0" smtClean="0"/>
                        <a:t>Nombre de bénéficiaires</a:t>
                      </a:r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Difficultés et problèmes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Résultats  atteints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fr-FR" sz="1600" dirty="0" smtClean="0"/>
                        <a:t>           20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-Insuffisance de  connaissances sur la loi organique des communes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 d’une cellule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de communication et de diagnostic participatif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H  : 17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F : 3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-Manque de communications entre</a:t>
                      </a:r>
                      <a:r>
                        <a:rPr lang="fr-FR" baseline="0" dirty="0" smtClean="0"/>
                        <a:t> associations et commune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Identifications des taches du</a:t>
                      </a:r>
                      <a:r>
                        <a:rPr lang="fr-FR" baseline="0" dirty="0" smtClean="0"/>
                        <a:t> comité créé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Élus(es)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Fonctionnaires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Associations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 nombre important des</a:t>
                      </a:r>
                      <a:r>
                        <a:rPr lang="fr-FR" baseline="0" dirty="0" smtClean="0"/>
                        <a:t> associations dans la commune mais non toutes actives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 Besoins  de formation au</a:t>
                      </a:r>
                      <a:r>
                        <a:rPr lang="fr-FR" baseline="0" dirty="0" smtClean="0"/>
                        <a:t> profit des élus (es) , fonctionnaires et les associations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857356" y="1571612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Commune  d’</a:t>
            </a:r>
            <a:r>
              <a:rPr lang="fr-FR" b="1" dirty="0" err="1" smtClean="0"/>
              <a:t>Ahl</a:t>
            </a:r>
            <a:r>
              <a:rPr lang="fr-FR" b="1" dirty="0" smtClean="0"/>
              <a:t> </a:t>
            </a:r>
            <a:r>
              <a:rPr lang="fr-FR" b="1" dirty="0" err="1" smtClean="0"/>
              <a:t>Angad</a:t>
            </a:r>
            <a:r>
              <a:rPr lang="fr-FR" b="1" dirty="0" smtClean="0"/>
              <a:t>: </a:t>
            </a:r>
            <a:r>
              <a:rPr lang="fr-FR" dirty="0" smtClean="0"/>
              <a:t>le 04 février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u="sng" dirty="0" smtClean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92933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857892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85786" y="2500306"/>
          <a:ext cx="721523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 Recommandations </a:t>
                      </a:r>
                      <a:endParaRPr lang="fr-FR" sz="2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01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-- création d’un réseau d’associations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Tableaux d’affichages</a:t>
                      </a:r>
                      <a:r>
                        <a:rPr lang="fr-FR" sz="1600" baseline="0" dirty="0" smtClean="0"/>
                        <a:t> ( un  interne et autre pour le public)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 création d’un site ou blog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 encadrement et accompagnement de</a:t>
                      </a:r>
                      <a:r>
                        <a:rPr lang="fr-FR" sz="1600" baseline="0" dirty="0" smtClean="0"/>
                        <a:t> la cellule de communication et de diagnostic participatif.</a:t>
                      </a:r>
                      <a:endParaRPr lang="fr-FR" sz="1600" dirty="0" smtClean="0"/>
                    </a:p>
                    <a:p>
                      <a:r>
                        <a:rPr lang="fr-FR" sz="1600" dirty="0" smtClean="0"/>
                        <a:t> 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785918" y="1785926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Commune  d’</a:t>
            </a:r>
            <a:r>
              <a:rPr lang="fr-FR" b="1" dirty="0" err="1" smtClean="0"/>
              <a:t>Ahl</a:t>
            </a:r>
            <a:r>
              <a:rPr lang="fr-FR" b="1" dirty="0" smtClean="0"/>
              <a:t> </a:t>
            </a:r>
            <a:r>
              <a:rPr lang="fr-FR" b="1" dirty="0" err="1" smtClean="0"/>
              <a:t>Angad</a:t>
            </a:r>
            <a:r>
              <a:rPr lang="fr-FR" b="1" dirty="0" smtClean="0"/>
              <a:t>: </a:t>
            </a:r>
            <a:r>
              <a:rPr lang="fr-FR" dirty="0" smtClean="0"/>
              <a:t>le 04 février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dirty="0" smtClean="0"/>
              <a:t> Commune  d’Ain </a:t>
            </a:r>
            <a:r>
              <a:rPr lang="fr-FR" sz="2200" b="1" dirty="0" err="1" smtClean="0"/>
              <a:t>Sfa</a:t>
            </a:r>
            <a:r>
              <a:rPr lang="fr-FR" sz="2200" b="1" dirty="0" smtClean="0"/>
              <a:t> : le 13 février 2016.</a:t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G:\DCIM\101MSDCF\DSC02691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3857652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Documents and Settings\StarTimes\Local Settings\Temporary Internet Files\Content.Word\20160213_104218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71744"/>
            <a:ext cx="4071966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614362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876925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6038850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42910" y="1928802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642942"/>
                <a:gridCol w="642942"/>
                <a:gridCol w="428628"/>
                <a:gridCol w="3214710"/>
                <a:gridCol w="2657436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r-FR" dirty="0" smtClean="0"/>
                        <a:t>Nombre de bénéficiaires</a:t>
                      </a:r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Difficultés et problèmes</a:t>
                      </a:r>
                    </a:p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Résultats  atteints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fr-FR" sz="1600" dirty="0" smtClean="0"/>
                        <a:t>          19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-Insuffisance de  connaissances sur la loi organique des communes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 d’une cellule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de communication et de diagnostic participatif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H  : 16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F : 3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-Manque de communications entre</a:t>
                      </a:r>
                      <a:r>
                        <a:rPr lang="fr-FR" baseline="0" dirty="0" smtClean="0"/>
                        <a:t> associations et commune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Identifications des taches du</a:t>
                      </a:r>
                      <a:r>
                        <a:rPr lang="fr-FR" baseline="0" dirty="0" smtClean="0"/>
                        <a:t> comité créé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Élus</a:t>
                      </a:r>
                    </a:p>
                    <a:p>
                      <a:r>
                        <a:rPr lang="fr-FR" sz="1600" dirty="0" smtClean="0"/>
                        <a:t>(es)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Fonctionnaires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Associations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Autr</a:t>
                      </a:r>
                      <a:endParaRPr lang="fr-FR" sz="1600" dirty="0" smtClean="0"/>
                    </a:p>
                    <a:p>
                      <a:r>
                        <a:rPr lang="fr-FR" sz="1600" dirty="0" smtClean="0"/>
                        <a:t>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 nombre important des</a:t>
                      </a:r>
                      <a:r>
                        <a:rPr lang="fr-FR" baseline="0" dirty="0" smtClean="0"/>
                        <a:t> associations dans la commune mais non toutes actives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 Besoins  de formation au</a:t>
                      </a:r>
                      <a:r>
                        <a:rPr lang="fr-FR" baseline="0" dirty="0" smtClean="0"/>
                        <a:t> profit des élus (es) , fonctionnaires et les associations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857356" y="1571612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 Commune  d’Ain </a:t>
            </a:r>
            <a:r>
              <a:rPr lang="fr-FR" b="1" dirty="0" err="1" smtClean="0"/>
              <a:t>Sfa</a:t>
            </a:r>
            <a:r>
              <a:rPr lang="fr-FR" b="1" dirty="0" smtClean="0"/>
              <a:t> : le 13 février 2016.</a:t>
            </a:r>
            <a:br>
              <a:rPr lang="fr-FR" b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u="sng" dirty="0" smtClean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92933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857892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85786" y="2500306"/>
          <a:ext cx="721523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 Recommandations </a:t>
                      </a:r>
                      <a:endParaRPr lang="fr-FR" sz="2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01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-  -- création d’un réseau d’associations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Tableaux d’affichages</a:t>
                      </a:r>
                      <a:r>
                        <a:rPr lang="fr-FR" sz="1600" baseline="0" dirty="0" smtClean="0"/>
                        <a:t> ( un  interne et autre pour le public)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 création d’un site ou blog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 encadrement et accompagnement de la cellule </a:t>
                      </a:r>
                      <a:r>
                        <a:rPr lang="fr-FR" sz="1600" baseline="0" dirty="0" smtClean="0"/>
                        <a:t>de communication et de diagnostic participatif.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785918" y="1785926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Commune  d’Ain </a:t>
            </a:r>
            <a:r>
              <a:rPr lang="fr-FR" b="1" dirty="0" err="1" smtClean="0"/>
              <a:t>Sfa</a:t>
            </a:r>
            <a:r>
              <a:rPr lang="fr-FR" b="1" dirty="0" smtClean="0"/>
              <a:t> : le 13 février 2016.</a:t>
            </a:r>
            <a:br>
              <a:rPr lang="fr-FR" b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3000396"/>
          </a:xfrm>
        </p:spPr>
        <p:txBody>
          <a:bodyPr>
            <a:normAutofit fontScale="90000"/>
          </a:bodyPr>
          <a:lstStyle/>
          <a:p>
            <a:r>
              <a:rPr lang="fr-FR" sz="2000" i="1" dirty="0" smtClean="0">
                <a:solidFill>
                  <a:srgbClr val="002060"/>
                </a:solidFill>
              </a:rPr>
              <a:t/>
            </a:r>
            <a:br>
              <a:rPr lang="fr-FR" sz="2000" i="1" dirty="0" smtClean="0">
                <a:solidFill>
                  <a:srgbClr val="002060"/>
                </a:solidFill>
              </a:rPr>
            </a:br>
            <a:r>
              <a:rPr lang="fr-FR" sz="2000" i="1" dirty="0" smtClean="0">
                <a:solidFill>
                  <a:srgbClr val="002060"/>
                </a:solidFill>
              </a:rPr>
              <a:t/>
            </a:r>
            <a:br>
              <a:rPr lang="fr-FR" sz="2000" i="1" dirty="0" smtClean="0">
                <a:solidFill>
                  <a:srgbClr val="002060"/>
                </a:solidFill>
              </a:rPr>
            </a:br>
            <a:r>
              <a:rPr lang="fr-FR" sz="2000" i="1" dirty="0" smtClean="0">
                <a:solidFill>
                  <a:srgbClr val="002060"/>
                </a:solidFill>
              </a:rPr>
              <a:t/>
            </a:r>
            <a:br>
              <a:rPr lang="fr-FR" sz="2000" i="1" dirty="0" smtClean="0">
                <a:solidFill>
                  <a:srgbClr val="002060"/>
                </a:solidFill>
              </a:rPr>
            </a:br>
            <a:r>
              <a:rPr lang="fr-FR" sz="20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2000" i="1" dirty="0" smtClean="0">
                <a:solidFill>
                  <a:srgbClr val="002060"/>
                </a:solidFill>
              </a:rPr>
            </a:br>
            <a:r>
              <a:rPr lang="fr-FR" sz="2000" dirty="0" smtClean="0">
                <a:solidFill>
                  <a:srgbClr val="002060"/>
                </a:solidFill>
              </a:rPr>
              <a:t>(14-CO1-413)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4000" dirty="0" smtClean="0">
                <a:solidFill>
                  <a:srgbClr val="002060"/>
                </a:solidFill>
              </a:rPr>
              <a:t>contexte : </a:t>
            </a:r>
            <a:br>
              <a:rPr lang="fr-FR" sz="4000" dirty="0" smtClean="0">
                <a:solidFill>
                  <a:srgbClr val="002060"/>
                </a:solidFill>
              </a:rPr>
            </a:br>
            <a:r>
              <a:rPr lang="fr-FR" sz="4000" dirty="0" smtClean="0">
                <a:solidFill>
                  <a:srgbClr val="002060"/>
                </a:solidFill>
              </a:rPr>
              <a:t>-</a:t>
            </a:r>
            <a:r>
              <a:rPr lang="fr-FR" sz="3600" dirty="0" smtClean="0"/>
              <a:t>l’implication des citoyens dans les prises de décision connaît des limites</a:t>
            </a:r>
            <a:br>
              <a:rPr lang="fr-FR" sz="3600" dirty="0" smtClean="0"/>
            </a:br>
            <a:r>
              <a:rPr lang="fr-FR" sz="3600" dirty="0" smtClean="0"/>
              <a:t>-Obstacles quant à la communication entre associations et conseils communaux   </a:t>
            </a:r>
            <a:br>
              <a:rPr lang="fr-FR" sz="3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000" b="1" dirty="0" smtClean="0"/>
              <a:t> Commune de  </a:t>
            </a:r>
            <a:r>
              <a:rPr lang="fr-FR" sz="2000" b="1" dirty="0" err="1" smtClean="0"/>
              <a:t>Beni</a:t>
            </a:r>
            <a:r>
              <a:rPr lang="fr-FR" sz="2000" b="1" dirty="0" smtClean="0"/>
              <a:t> Khaled : le 17 février 2016.</a:t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C:\Documents and Settings\StarTimes\Local Settings\Temporary Internet Files\Content.Word\20160217_113149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4414" y="2143116"/>
            <a:ext cx="2643206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Documents and Settings\StarTimes\Local Settings\Temporary Internet Files\Content.Word\20160217_115735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44"/>
            <a:ext cx="3714776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357322" cy="107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614362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876925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6038850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42968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574"/>
                <a:gridCol w="804923"/>
                <a:gridCol w="731749"/>
                <a:gridCol w="519398"/>
                <a:gridCol w="3358869"/>
                <a:gridCol w="2356171"/>
              </a:tblGrid>
              <a:tr h="361694">
                <a:tc gridSpan="4">
                  <a:txBody>
                    <a:bodyPr/>
                    <a:lstStyle/>
                    <a:p>
                      <a:r>
                        <a:rPr lang="fr-FR" dirty="0" smtClean="0"/>
                        <a:t>Nombre de bénéficiaires</a:t>
                      </a:r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Difficultés et problèmes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Résultats  atteints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9404">
                <a:tc gridSpan="4">
                  <a:txBody>
                    <a:bodyPr/>
                    <a:lstStyle/>
                    <a:p>
                      <a:r>
                        <a:rPr lang="fr-FR" sz="1600" dirty="0" smtClean="0"/>
                        <a:t>            20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-Insuffisance de  connaissances sur la loi organique des communes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 d’un comité  de communication et de diagnostic participatif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294"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H  : 13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F : 7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-Manque de communications entre</a:t>
                      </a:r>
                      <a:r>
                        <a:rPr lang="fr-FR" baseline="0" dirty="0" smtClean="0"/>
                        <a:t> associations et commune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l’adhésion à ce </a:t>
                      </a:r>
                      <a:r>
                        <a:rPr lang="fr-FR" baseline="0" dirty="0" smtClean="0"/>
                        <a:t> comité reste  ouverte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184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Élus(es)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Fonctionnaires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Associations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 nombre important des</a:t>
                      </a:r>
                      <a:r>
                        <a:rPr lang="fr-FR" baseline="0" dirty="0" smtClean="0"/>
                        <a:t> associations 38 dans la commune mais seulement 4 qui sont actives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1849"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 Besoins  de formation au</a:t>
                      </a:r>
                      <a:r>
                        <a:rPr lang="fr-FR" baseline="0" dirty="0" smtClean="0"/>
                        <a:t> profit des élus (es) , fonctionnaires et   associations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857356" y="1571612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Commune de  </a:t>
            </a:r>
            <a:r>
              <a:rPr lang="fr-FR" b="1" dirty="0" err="1" smtClean="0"/>
              <a:t>Beni</a:t>
            </a:r>
            <a:r>
              <a:rPr lang="fr-FR" b="1" dirty="0" smtClean="0"/>
              <a:t> Khaled : le 17 février 2016 </a:t>
            </a:r>
            <a:br>
              <a:rPr lang="fr-FR" b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u="sng" dirty="0" smtClean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92933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857892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85786" y="2500306"/>
          <a:ext cx="721523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 Recommandations </a:t>
                      </a:r>
                      <a:endParaRPr lang="fr-FR" sz="2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01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-  création d’un réseau d’associations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Tableaux d’affichages</a:t>
                      </a:r>
                      <a:r>
                        <a:rPr lang="fr-FR" sz="1600" baseline="0" dirty="0" smtClean="0"/>
                        <a:t> ( un  interne et autre pour le public)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 création d’un site ou blog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 encadrement et accompagnement du</a:t>
                      </a:r>
                      <a:r>
                        <a:rPr lang="fr-FR" sz="1600" baseline="0" dirty="0" smtClean="0"/>
                        <a:t> comité de communication et de diagnostic participatif.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785918" y="1785926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Commune de  </a:t>
            </a:r>
            <a:r>
              <a:rPr lang="fr-FR" b="1" dirty="0" err="1" smtClean="0"/>
              <a:t>Beni</a:t>
            </a:r>
            <a:r>
              <a:rPr lang="fr-FR" b="1" dirty="0" smtClean="0"/>
              <a:t> Khaled : le 17 février 2016.</a:t>
            </a:r>
            <a:br>
              <a:rPr lang="fr-FR" b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600" b="1" u="sng" dirty="0" smtClean="0"/>
              <a:t> </a:t>
            </a:r>
            <a:r>
              <a:rPr lang="fr-FR" sz="2700" b="1" u="sng" dirty="0" smtClean="0"/>
              <a:t>Activité transversal: Débat sur les outils de participation démocratique pour le développement  local </a:t>
            </a:r>
            <a:br>
              <a:rPr lang="fr-FR" sz="2700" b="1" u="sng" dirty="0" smtClean="0"/>
            </a:br>
            <a:r>
              <a:rPr lang="fr-FR" sz="2700" b="1" u="sng" dirty="0" smtClean="0"/>
              <a:t>Ain </a:t>
            </a:r>
            <a:r>
              <a:rPr lang="fr-FR" sz="2700" b="1" u="sng" dirty="0" err="1" smtClean="0"/>
              <a:t>Sfaa</a:t>
            </a:r>
            <a:r>
              <a:rPr lang="fr-FR" sz="2700" b="1" u="sng" dirty="0" smtClean="0"/>
              <a:t>: 19 mars 2016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/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/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/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/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/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786454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572140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572140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643578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C:\Users\ACODEC\Desktop\KAMALLD\20160319_1041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786058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C:\Users\ACODEC\Desktop\KAMALLD\20160319_10375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2786058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614362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948363"/>
            <a:ext cx="920751" cy="909637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6038850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42910" y="2285992"/>
          <a:ext cx="8306694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14380"/>
                <a:gridCol w="714380"/>
                <a:gridCol w="571504"/>
                <a:gridCol w="2928958"/>
                <a:gridCol w="273453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r-FR" dirty="0" smtClean="0"/>
                        <a:t>Nombre de bénéficiaires</a:t>
                      </a:r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Difficultés et problèmes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Résultats  atteints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fr-FR" sz="1600" dirty="0" smtClean="0"/>
                        <a:t>          26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Insuffisance de connaissances sur la loi organique des communes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Nouvelles adhésions à la cellule de communication</a:t>
                      </a:r>
                      <a:r>
                        <a:rPr lang="fr-FR" baseline="0" dirty="0" smtClean="0"/>
                        <a:t> et de participation démocratique déjà créée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H  : 20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F :6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Manque de communications entre</a:t>
                      </a:r>
                      <a:r>
                        <a:rPr lang="fr-FR" baseline="0" dirty="0" smtClean="0"/>
                        <a:t> acteurs sociaux ,associations  et commune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Élus(es)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Fonctionnaires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associations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Autres 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Besoins de formations aux profits des associations ,des élus et des fonctionnaires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28596" y="157161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Activité transversal: Débat sur les outils de participation démocratique pour le développement  local      -    Ain </a:t>
            </a:r>
            <a:r>
              <a:rPr lang="fr-FR" b="1" u="sng" dirty="0" err="1" smtClean="0"/>
              <a:t>Sfaa</a:t>
            </a:r>
            <a:r>
              <a:rPr lang="fr-FR" b="1" u="sng" dirty="0" smtClean="0"/>
              <a:t>: 19 mars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u="sng" dirty="0" smtClean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92933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857892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85786" y="2500306"/>
          <a:ext cx="721523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 Recommandations </a:t>
                      </a:r>
                      <a:endParaRPr lang="fr-FR" sz="2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01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- organisation des journées culturelles lors des </a:t>
                      </a:r>
                      <a:r>
                        <a:rPr lang="fr-FR" sz="1600" dirty="0" err="1" smtClean="0"/>
                        <a:t>moussems</a:t>
                      </a:r>
                      <a:r>
                        <a:rPr lang="fr-FR" sz="1600" dirty="0" smtClean="0"/>
                        <a:t>  et festival local  ;</a:t>
                      </a:r>
                    </a:p>
                    <a:p>
                      <a:r>
                        <a:rPr lang="fr-FR" sz="1600" dirty="0" smtClean="0"/>
                        <a:t>- Création d’un réseau des associations locales;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dirty="0" smtClean="0"/>
                        <a:t>Participation au Développement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du tourisme rurale ( 35</a:t>
                      </a:r>
                      <a:r>
                        <a:rPr lang="fr-FR" sz="1600" baseline="0" dirty="0" smtClean="0"/>
                        <a:t> grottes dont 16 patrimoniales en particulier </a:t>
                      </a:r>
                      <a:r>
                        <a:rPr lang="fr-FR" sz="1600" baseline="0" dirty="0" err="1" smtClean="0"/>
                        <a:t>alkahf</a:t>
                      </a:r>
                      <a:r>
                        <a:rPr lang="fr-FR" sz="1600" baseline="0" dirty="0" smtClean="0"/>
                        <a:t> et </a:t>
                      </a:r>
                      <a:r>
                        <a:rPr lang="fr-FR" sz="1600" baseline="0" dirty="0" err="1" smtClean="0"/>
                        <a:t>ain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almou</a:t>
                      </a:r>
                      <a:r>
                        <a:rPr lang="fr-FR" sz="1600" baseline="0" dirty="0" smtClean="0"/>
                        <a:t> et </a:t>
                      </a:r>
                      <a:r>
                        <a:rPr lang="fr-FR" sz="1600" baseline="0" dirty="0" err="1" smtClean="0"/>
                        <a:t>Znati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khlifa</a:t>
                      </a:r>
                      <a:r>
                        <a:rPr lang="fr-FR" sz="1600" baseline="0" dirty="0" smtClean="0"/>
                        <a:t>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aseline="0" dirty="0" smtClean="0"/>
                        <a:t>Collaboration des acteurs locaux à l’élaboration du plan d’action communal (PAC) en impliquant la cellule de communication et de diagnostic participatif créée </a:t>
                      </a:r>
                      <a:r>
                        <a:rPr lang="fr-FR" sz="1600" dirty="0" smtClean="0"/>
                        <a:t> dans le cadre de ce programme </a:t>
                      </a:r>
                    </a:p>
                    <a:p>
                      <a:r>
                        <a:rPr lang="fr-FR" sz="1600" dirty="0" smtClean="0"/>
                        <a:t> 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71472" y="178592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/>
              <a:t>Activité transversal: Débat sur les outils de participation démocratique pour le développement  local      -    Ain </a:t>
            </a:r>
            <a:r>
              <a:rPr lang="fr-FR" b="1" u="sng" dirty="0" err="1" smtClean="0"/>
              <a:t>Sfaa</a:t>
            </a:r>
            <a:r>
              <a:rPr lang="fr-FR" b="1" u="sng" dirty="0" smtClean="0"/>
              <a:t>: 19 mars 2016</a:t>
            </a:r>
            <a:endParaRPr lang="fr-FR" dirty="0" smtClean="0"/>
          </a:p>
          <a:p>
            <a:pPr algn="ctr"/>
            <a:r>
              <a:rPr lang="fr-FR" b="1" dirty="0" smtClean="0"/>
              <a:t>.</a:t>
            </a:r>
            <a:br>
              <a:rPr lang="fr-FR" b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15000"/>
              </a:lnSpc>
              <a:spcBef>
                <a:spcPts val="600"/>
              </a:spcBef>
            </a:pP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Outils de participation démocratique proposés :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  <a:t>1. Création de cellule/comité de communication et de diagnostique  participatif;</a:t>
            </a:r>
            <a:b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</a:br>
            <a: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  <a:t>2. Tableau d’affichage;</a:t>
            </a:r>
            <a:b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</a:br>
            <a: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  <a:t>3. création d’un réseau d’associations dans chaque commune </a:t>
            </a:r>
            <a:b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</a:br>
            <a: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  <a:t>4. Création de site web / Blog.</a:t>
            </a:r>
            <a:b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 Questions:</a:t>
            </a:r>
            <a:br>
              <a:rPr lang="fr-FR" sz="2700" b="1" u="sng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1.  Pourquoi  les autres acteurs étaient absents aux réunions de concertations?</a:t>
            </a:r>
            <a:br>
              <a:rPr lang="fr-FR" sz="2700" b="1" u="sng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2. Pourquoi un seul outil de participation démocratique  : création d’un comité/cellule de communication et diagnostic participative  commun aux 5 communes ?</a:t>
            </a:r>
            <a:br>
              <a:rPr lang="fr-FR" sz="2700" b="1" u="sng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3.Y aura-t-il accompagnement et encadrement des cellules/comités créés ?</a:t>
            </a:r>
            <a:br>
              <a:rPr lang="fr-FR" sz="2700" b="1" u="sng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 </a:t>
            </a:r>
            <a: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  <a:t/>
            </a:r>
            <a:b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15000"/>
              </a:lnSpc>
              <a:spcBef>
                <a:spcPts val="600"/>
              </a:spcBef>
            </a:pP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700" b="1" u="sng" dirty="0" smtClean="0"/>
              <a:t/>
            </a:r>
            <a:br>
              <a:rPr lang="fr-FR" sz="2700" b="1" u="sng" dirty="0" smtClean="0"/>
            </a:br>
            <a:r>
              <a:rPr lang="fr-FR" sz="2700" b="1" u="sng" dirty="0" smtClean="0"/>
              <a:t> Réponses</a:t>
            </a:r>
            <a:br>
              <a:rPr lang="fr-FR" sz="2700" b="1" u="sng" dirty="0" smtClean="0"/>
            </a:br>
            <a:r>
              <a:rPr lang="fr-FR" sz="2700" b="1" dirty="0" smtClean="0"/>
              <a:t>1. absence des représentants des institutions publiques dans le territoire des communes rurales ; exception de l’enseignement ;santé public et agriculture;</a:t>
            </a:r>
            <a:br>
              <a:rPr lang="fr-FR" sz="2700" b="1" dirty="0" smtClean="0"/>
            </a:br>
            <a:r>
              <a:rPr lang="fr-FR" sz="2700" b="1" dirty="0" smtClean="0"/>
              <a:t>ils ont justifié leurs absence par le manque de RH </a:t>
            </a:r>
            <a:br>
              <a:rPr lang="fr-FR" sz="2700" b="1" dirty="0" smtClean="0"/>
            </a:br>
            <a:r>
              <a:rPr lang="fr-FR" sz="2700" b="1" dirty="0" smtClean="0"/>
              <a:t>2.les moyens de participation démocratique ont été évoqués (plaidoyer , pétitions, </a:t>
            </a:r>
            <a:r>
              <a:rPr lang="fr-FR" sz="2700" b="1" dirty="0" err="1" smtClean="0"/>
              <a:t>accés</a:t>
            </a:r>
            <a:r>
              <a:rPr lang="fr-FR" sz="2700" b="1" dirty="0" smtClean="0"/>
              <a:t> à l’information…)et seront pratiqués par le seul outil envisagé</a:t>
            </a:r>
            <a:br>
              <a:rPr lang="fr-FR" sz="2700" b="1" dirty="0" smtClean="0"/>
            </a:br>
            <a:r>
              <a:rPr lang="fr-FR" sz="2700" b="1" dirty="0" smtClean="0"/>
              <a:t>3.le programme doit envisager cette activité d’accompagnement  et d’encadrement de la cellule/comité créé.</a:t>
            </a:r>
            <a:br>
              <a:rPr lang="fr-FR" sz="2700" b="1" dirty="0" smtClean="0"/>
            </a:br>
            <a:r>
              <a:rPr lang="fr-FR" sz="2700" b="1" dirty="0" smtClean="0"/>
              <a:t> </a:t>
            </a:r>
            <a:br>
              <a:rPr lang="fr-FR" sz="2700" b="1" dirty="0" smtClean="0"/>
            </a:b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 smtClean="0"/>
              <a:t> 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 </a:t>
            </a:r>
            <a:br>
              <a:rPr lang="fr-FR" sz="2700" b="1" u="sng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 </a:t>
            </a:r>
            <a: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  <a:t/>
            </a:r>
            <a:b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92933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876925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715016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578645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0003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4000" dirty="0" err="1" smtClean="0">
                <a:solidFill>
                  <a:srgbClr val="002060"/>
                </a:solidFill>
              </a:rPr>
              <a:t>Rezzouki</a:t>
            </a:r>
            <a:r>
              <a:rPr lang="fr-FR" sz="4000" dirty="0" smtClean="0">
                <a:solidFill>
                  <a:srgbClr val="002060"/>
                </a:solidFill>
              </a:rPr>
              <a:t> el </a:t>
            </a:r>
            <a:r>
              <a:rPr lang="fr-FR" sz="4000" dirty="0" err="1" smtClean="0">
                <a:solidFill>
                  <a:srgbClr val="002060"/>
                </a:solidFill>
              </a:rPr>
              <a:t>miloud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br>
              <a:rPr lang="fr-FR" sz="4000" dirty="0" smtClean="0">
                <a:solidFill>
                  <a:srgbClr val="002060"/>
                </a:solidFill>
              </a:rPr>
            </a:br>
            <a:r>
              <a:rPr lang="fr-FR" sz="4000" dirty="0" smtClean="0">
                <a:solidFill>
                  <a:srgbClr val="002060"/>
                </a:solidFill>
              </a:rPr>
              <a:t>président d’ACODEC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700" b="1" u="sng" dirty="0" smtClean="0"/>
              <a:t> </a:t>
            </a: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 smtClean="0"/>
              <a:t> </a:t>
            </a:r>
            <a:br>
              <a:rPr lang="fr-FR" sz="2700" b="1" dirty="0" smtClean="0"/>
            </a:br>
            <a:r>
              <a:rPr lang="fr-FR" b="1" dirty="0" smtClean="0"/>
              <a:t>Merci de votre attention</a:t>
            </a: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 smtClean="0"/>
              <a:t> 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 </a:t>
            </a:r>
            <a:br>
              <a:rPr lang="fr-FR" sz="2700" b="1" u="sng" dirty="0" smtClean="0">
                <a:solidFill>
                  <a:srgbClr val="002060"/>
                </a:solidFill>
              </a:rPr>
            </a:br>
            <a:r>
              <a:rPr lang="fr-FR" sz="2700" b="1" u="sng" dirty="0" smtClean="0">
                <a:solidFill>
                  <a:srgbClr val="002060"/>
                </a:solidFill>
              </a:rPr>
              <a:t> </a:t>
            </a:r>
            <a: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  <a:t/>
            </a:r>
            <a:br>
              <a:rPr lang="fr-FR" sz="3100" dirty="0" smtClean="0">
                <a:solidFill>
                  <a:srgbClr val="002060"/>
                </a:solidFill>
                <a:latin typeface="Candara"/>
                <a:ea typeface="Times New Roman"/>
                <a:cs typeface="Arial"/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357826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214950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286388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(14-CO1-413)</a:t>
            </a:r>
            <a:r>
              <a:rPr lang="fr-FR" sz="1600" dirty="0" smtClean="0"/>
              <a:t> </a:t>
            </a:r>
            <a:br>
              <a:rPr lang="fr-FR" sz="1600" dirty="0" smtClean="0"/>
            </a:br>
            <a:r>
              <a:rPr lang="fr-FR" sz="3100" dirty="0" smtClean="0"/>
              <a:t>La participation démocratique n’est pas seulement une exigence de la bonne gouvernance et un facteur d’efficacité des politiques publiques, mais elle a d’autres vertus: C’est un cadre approprié pour la mise en œuvre des principes d’équité et d’égalité des chances permettant à chaque individu de faire entendre sa voix, exprimer ses besoins et participer à la prise de décision. </a:t>
            </a:r>
            <a:r>
              <a:rPr lang="fr-FR" sz="3100" dirty="0" smtClean="0">
                <a:solidFill>
                  <a:srgbClr val="002060"/>
                </a:solidFill>
              </a:rPr>
              <a:t/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050" dirty="0" smtClean="0">
                <a:solidFill>
                  <a:srgbClr val="002060"/>
                </a:solidFill>
              </a:rPr>
              <a:t/>
            </a:r>
            <a:br>
              <a:rPr lang="fr-FR" sz="1050" dirty="0" smtClean="0">
                <a:solidFill>
                  <a:srgbClr val="002060"/>
                </a:solidFill>
              </a:rPr>
            </a:br>
            <a:r>
              <a:rPr lang="fr-FR" sz="1050" dirty="0" smtClean="0">
                <a:solidFill>
                  <a:srgbClr val="002060"/>
                </a:solidFill>
              </a:rPr>
              <a:t/>
            </a:r>
            <a:br>
              <a:rPr lang="fr-FR" sz="1050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 </a:t>
            </a:r>
            <a:br>
              <a:rPr lang="fr-FR" sz="16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dirty="0" smtClean="0">
                <a:solidFill>
                  <a:srgbClr val="002060"/>
                </a:solidFill>
              </a:rPr>
              <a:t/>
            </a:r>
            <a:br>
              <a:rPr lang="fr-FR" sz="2200" dirty="0" smtClean="0">
                <a:solidFill>
                  <a:srgbClr val="002060"/>
                </a:solidFill>
              </a:rPr>
            </a:br>
            <a:r>
              <a:rPr lang="fr-FR" sz="4000" dirty="0" smtClean="0"/>
              <a:t> </a:t>
            </a:r>
            <a:r>
              <a:rPr lang="fr-FR" sz="1300" dirty="0" smtClean="0">
                <a:solidFill>
                  <a:srgbClr val="002060"/>
                </a:solidFill>
              </a:rPr>
              <a:t/>
            </a:r>
            <a:br>
              <a:rPr lang="fr-FR" sz="13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715016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643578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572140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643578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 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700" b="1" cap="all" dirty="0" smtClean="0">
                <a:latin typeface="+mn-lt"/>
              </a:rPr>
              <a:t> </a:t>
            </a:r>
            <a:r>
              <a:rPr lang="fr-FR" sz="3100" b="1" u="sng" cap="all" dirty="0" smtClean="0">
                <a:latin typeface="+mn-lt"/>
              </a:rPr>
              <a:t>objectifs spécifiques de l’action  </a:t>
            </a:r>
            <a:r>
              <a:rPr lang="fr-FR" dirty="0" smtClean="0">
                <a:latin typeface="+mn-lt"/>
              </a:rPr>
              <a:t>  </a:t>
            </a:r>
            <a:r>
              <a:rPr lang="fr-FR" sz="3100" dirty="0" smtClean="0">
                <a:latin typeface="+mn-lt"/>
              </a:rPr>
              <a:t/>
            </a:r>
            <a:br>
              <a:rPr lang="fr-FR" sz="3100" dirty="0" smtClean="0">
                <a:latin typeface="+mn-lt"/>
              </a:rPr>
            </a:br>
            <a:r>
              <a:rPr lang="fr-FR" sz="3100" dirty="0" smtClean="0">
                <a:latin typeface="+mn-lt"/>
              </a:rPr>
              <a:t>- Identifier  des mécanismes et des mesures opérationnelles à adopter  pour promouvoir la participation citoyenne des femmes et des jeunes , la société civile et les acteurs sociaux ; </a:t>
            </a:r>
            <a:br>
              <a:rPr lang="fr-FR" sz="3100" dirty="0" smtClean="0">
                <a:latin typeface="+mn-lt"/>
              </a:rPr>
            </a:br>
            <a:r>
              <a:rPr lang="fr-FR" sz="3100" dirty="0" smtClean="0">
                <a:latin typeface="+mn-lt"/>
              </a:rPr>
              <a:t>- Définir les éléments clés de la feuille de route à suivre pour la mise en marche des mécanismes  retenues </a:t>
            </a:r>
            <a:br>
              <a:rPr lang="fr-FR" sz="3100" dirty="0" smtClean="0">
                <a:latin typeface="+mn-lt"/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1178"/>
            <a:ext cx="500066" cy="4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932" y="115280"/>
            <a:ext cx="1657092" cy="131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85789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71501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715016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578645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28802"/>
            <a:ext cx="8929718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700" b="1" dirty="0" smtClean="0"/>
              <a:t>Résultats attendus de l’activité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7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fr-FR" sz="2700" dirty="0" smtClean="0">
                <a:latin typeface="+mn-lt"/>
              </a:rPr>
              <a:t> A la fin de chaque réunion, les participants/es doivent : </a:t>
            </a:r>
            <a:br>
              <a:rPr lang="fr-FR" sz="2700" dirty="0" smtClean="0">
                <a:latin typeface="+mn-lt"/>
              </a:rPr>
            </a:br>
            <a:r>
              <a:rPr lang="fr-FR" sz="2700" dirty="0" smtClean="0">
                <a:latin typeface="+mn-lt"/>
              </a:rPr>
              <a:t>1- Avoir une vision claire sur les modalités possibles de leur participation dans la gestion des affaires publiques de la commune ;</a:t>
            </a:r>
            <a:br>
              <a:rPr lang="fr-FR" sz="2700" dirty="0" smtClean="0">
                <a:latin typeface="+mn-lt"/>
              </a:rPr>
            </a:br>
            <a:r>
              <a:rPr lang="fr-FR" sz="2700" dirty="0" smtClean="0">
                <a:latin typeface="+mn-lt"/>
              </a:rPr>
              <a:t>2- Disposer des mécanismes et mesures participatifs assurant la participation démocratique et citoyenne   des associations de la société  et des acteurs sociaux  ; </a:t>
            </a:r>
            <a:br>
              <a:rPr lang="fr-FR" sz="2700" dirty="0" smtClean="0">
                <a:latin typeface="+mn-lt"/>
              </a:rPr>
            </a:br>
            <a:r>
              <a:rPr lang="fr-FR" sz="2700" dirty="0" smtClean="0">
                <a:latin typeface="+mn-lt"/>
              </a:rPr>
              <a:t> 3-   Disposer d’une feuille de  route  décrivant le plan de progression pour la matérialisation des mécanismes de participation  démocratique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571504" cy="5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714356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79"/>
            <a:ext cx="1643074" cy="13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786454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643578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5715016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5715016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b="1" u="sng" dirty="0" smtClean="0"/>
              <a:t> Prise  de contact  avec 7 communes </a:t>
            </a:r>
            <a:br>
              <a:rPr lang="fr-FR" sz="3100" b="1" u="sng" dirty="0" smtClean="0"/>
            </a:br>
            <a:r>
              <a:rPr lang="fr-FR" sz="3100" b="1" u="sng" dirty="0" smtClean="0"/>
              <a:t/>
            </a:r>
            <a:br>
              <a:rPr lang="fr-FR" sz="3100" b="1" u="sng" dirty="0" smtClean="0"/>
            </a:br>
            <a:r>
              <a:rPr lang="fr-FR" sz="3100" b="1" dirty="0" smtClean="0"/>
              <a:t>- C. R  d’</a:t>
            </a:r>
            <a:r>
              <a:rPr lang="fr-FR" sz="3100" b="1" dirty="0" err="1" smtClean="0"/>
              <a:t>Ahl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Angad</a:t>
            </a:r>
            <a:r>
              <a:rPr lang="fr-FR" sz="3100" b="1" dirty="0" smtClean="0"/>
              <a:t> : 26 janvier 2016</a:t>
            </a:r>
            <a:br>
              <a:rPr lang="fr-FR" sz="3100" b="1" dirty="0" smtClean="0"/>
            </a:br>
            <a:r>
              <a:rPr lang="fr-FR" sz="3100" b="1" dirty="0" smtClean="0"/>
              <a:t> -Communes d’</a:t>
            </a:r>
            <a:r>
              <a:rPr lang="fr-FR" sz="3100" b="1" dirty="0" err="1" smtClean="0"/>
              <a:t>Isly,Neima</a:t>
            </a:r>
            <a:r>
              <a:rPr lang="fr-FR" sz="3100" b="1" dirty="0" smtClean="0"/>
              <a:t> et Sidi Moussa : le 27 janvier 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- </a:t>
            </a:r>
            <a:r>
              <a:rPr lang="fr-FR" sz="3100" b="1" dirty="0" smtClean="0"/>
              <a:t>Communes de </a:t>
            </a:r>
            <a:r>
              <a:rPr lang="fr-FR" sz="3100" b="1" dirty="0" err="1" smtClean="0"/>
              <a:t>Beni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Drar</a:t>
            </a:r>
            <a:r>
              <a:rPr lang="fr-FR" sz="3100" b="1" dirty="0" smtClean="0"/>
              <a:t> et </a:t>
            </a:r>
            <a:r>
              <a:rPr lang="fr-FR" sz="3100" b="1" dirty="0" err="1" smtClean="0"/>
              <a:t>Beni</a:t>
            </a:r>
            <a:r>
              <a:rPr lang="fr-FR" sz="3100" b="1" dirty="0" smtClean="0"/>
              <a:t> Khaled: le 28 janvier 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-</a:t>
            </a:r>
            <a:r>
              <a:rPr lang="fr-FR" sz="3100" b="1" dirty="0" smtClean="0"/>
              <a:t>Commune d’Ain </a:t>
            </a:r>
            <a:r>
              <a:rPr lang="fr-FR" sz="3100" b="1" dirty="0" err="1" smtClean="0"/>
              <a:t>Sfa</a:t>
            </a:r>
            <a:r>
              <a:rPr lang="fr-FR" sz="3100" b="1" dirty="0" smtClean="0"/>
              <a:t>: le 30 janvier 2016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/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b="1" cap="all" dirty="0" smtClean="0"/>
              <a:t> </a:t>
            </a:r>
            <a:r>
              <a:rPr lang="fr-FR" sz="2200" b="1" cap="all" dirty="0" smtClean="0"/>
              <a:t>activité </a:t>
            </a:r>
            <a:br>
              <a:rPr lang="fr-FR" sz="2200" b="1" cap="all" dirty="0" smtClean="0"/>
            </a:br>
            <a:r>
              <a:rPr lang="fr-FR" sz="2700" b="1" dirty="0" smtClean="0"/>
              <a:t>A</a:t>
            </a:r>
            <a:r>
              <a:rPr lang="fr-FR" sz="2700" dirty="0" smtClean="0"/>
              <a:t>.</a:t>
            </a:r>
            <a:r>
              <a:rPr lang="fr-FR" sz="2700" b="1" dirty="0" smtClean="0"/>
              <a:t>1.2.2</a:t>
            </a:r>
            <a:r>
              <a:rPr lang="fr-FR" sz="2700" dirty="0" smtClean="0"/>
              <a:t>. </a:t>
            </a:r>
            <a:r>
              <a:rPr lang="fr-FR" sz="2700" b="1" dirty="0" smtClean="0"/>
              <a:t>Réunion de concertation entre les acteurs locaux pour la préparation de mécanismes de participation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3100" b="1" u="sng" dirty="0" smtClean="0">
                <a:solidFill>
                  <a:schemeClr val="accent3">
                    <a:lumMod val="75000"/>
                  </a:schemeClr>
                </a:solidFill>
              </a:rPr>
              <a:t>préfecture d’Oujda </a:t>
            </a:r>
            <a:r>
              <a:rPr lang="fr-FR" sz="3100" b="1" u="sng" dirty="0" err="1" smtClean="0">
                <a:solidFill>
                  <a:schemeClr val="accent3">
                    <a:lumMod val="75000"/>
                  </a:schemeClr>
                </a:solidFill>
              </a:rPr>
              <a:t>Angad</a:t>
            </a:r>
            <a:r>
              <a:rPr lang="fr-FR" sz="3100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200" b="1" cap="all" dirty="0" smtClean="0"/>
              <a:t/>
            </a:r>
            <a:br>
              <a:rPr lang="fr-FR" sz="2200" b="1" cap="all" dirty="0" smtClean="0"/>
            </a:br>
            <a:r>
              <a:rPr lang="fr-FR" sz="2200" dirty="0" smtClean="0"/>
              <a:t>Février 2016 </a:t>
            </a:r>
            <a:br>
              <a:rPr lang="fr-FR" sz="2200" dirty="0" smtClean="0"/>
            </a:br>
            <a:r>
              <a:rPr lang="fr-FR" sz="2200" b="1" cap="all" dirty="0" smtClean="0"/>
              <a:t>LIEUX  des communes cibles du pac1</a:t>
            </a:r>
            <a:br>
              <a:rPr lang="fr-FR" sz="2200" b="1" cap="all" dirty="0" smtClean="0"/>
            </a:br>
            <a:r>
              <a:rPr lang="fr-FR" sz="2700" dirty="0" smtClean="0"/>
              <a:t>-  C.R Isly             :         04/02/2016        </a:t>
            </a:r>
            <a:br>
              <a:rPr lang="fr-FR" sz="2700" dirty="0" smtClean="0"/>
            </a:br>
            <a:r>
              <a:rPr lang="fr-FR" sz="2700" dirty="0" smtClean="0"/>
              <a:t>-  C.U </a:t>
            </a:r>
            <a:r>
              <a:rPr lang="fr-FR" sz="2700" dirty="0" err="1" smtClean="0"/>
              <a:t>beni</a:t>
            </a:r>
            <a:r>
              <a:rPr lang="fr-FR" sz="2700" dirty="0" smtClean="0"/>
              <a:t> </a:t>
            </a:r>
            <a:r>
              <a:rPr lang="fr-FR" sz="2700" dirty="0" err="1" smtClean="0"/>
              <a:t>Drar</a:t>
            </a:r>
            <a:r>
              <a:rPr lang="fr-FR" sz="2700" dirty="0" smtClean="0"/>
              <a:t>    :         05/02/2016                             </a:t>
            </a:r>
            <a:br>
              <a:rPr lang="fr-FR" sz="2700" dirty="0" smtClean="0"/>
            </a:br>
            <a:r>
              <a:rPr lang="fr-FR" sz="2700" dirty="0" smtClean="0"/>
              <a:t>   - C.R.</a:t>
            </a:r>
            <a:r>
              <a:rPr lang="fr-FR" sz="2700" dirty="0" err="1" smtClean="0"/>
              <a:t>Ahl</a:t>
            </a:r>
            <a:r>
              <a:rPr lang="fr-FR" sz="2700" dirty="0" smtClean="0"/>
              <a:t> </a:t>
            </a:r>
            <a:r>
              <a:rPr lang="fr-FR" sz="2700" dirty="0" err="1" smtClean="0"/>
              <a:t>Angad</a:t>
            </a:r>
            <a:r>
              <a:rPr lang="fr-FR" sz="2700" dirty="0" smtClean="0"/>
              <a:t>   :         08/02/2016</a:t>
            </a:r>
            <a:br>
              <a:rPr lang="fr-FR" sz="2700" dirty="0" smtClean="0"/>
            </a:br>
            <a:r>
              <a:rPr lang="fr-FR" sz="2700" dirty="0" smtClean="0"/>
              <a:t> - C.R Ain </a:t>
            </a:r>
            <a:r>
              <a:rPr lang="fr-FR" sz="2700" dirty="0" err="1" smtClean="0"/>
              <a:t>Sfaa</a:t>
            </a:r>
            <a:r>
              <a:rPr lang="fr-FR" sz="2700" dirty="0" smtClean="0"/>
              <a:t>       :       13/02/2016</a:t>
            </a:r>
            <a:br>
              <a:rPr lang="fr-FR" sz="2700" dirty="0" smtClean="0"/>
            </a:br>
            <a:r>
              <a:rPr lang="fr-FR" sz="2700" dirty="0" smtClean="0"/>
              <a:t>- C.R.</a:t>
            </a:r>
            <a:r>
              <a:rPr lang="fr-FR" sz="2700" dirty="0" err="1" smtClean="0"/>
              <a:t>Beni</a:t>
            </a:r>
            <a:r>
              <a:rPr lang="fr-FR" sz="2700" dirty="0" smtClean="0"/>
              <a:t> </a:t>
            </a:r>
            <a:r>
              <a:rPr lang="fr-FR" sz="2700" dirty="0" err="1" smtClean="0"/>
              <a:t>khaled</a:t>
            </a:r>
            <a:r>
              <a:rPr lang="fr-FR" sz="2700" dirty="0" smtClean="0"/>
              <a:t> :         17/02/2016 </a:t>
            </a: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786454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643578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643578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643578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u="sng" dirty="0" smtClean="0"/>
              <a:t>Commune d’Isly</a:t>
            </a:r>
            <a:r>
              <a:rPr lang="fr-FR" sz="2200" b="1" dirty="0" smtClean="0"/>
              <a:t> : 04fevrier 2016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Bénéficiaires: 22  Personnes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920751" cy="981075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C:\Documents and Settings\Administrateur\Mes documents\Downloads\20160204_105058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2571744"/>
            <a:ext cx="3857652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Documents and Settings\Administrateur\Mes documents\Downloads\20160204_115920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71744"/>
            <a:ext cx="3714776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fr-FR" sz="1800" i="1" dirty="0" smtClean="0">
                <a:solidFill>
                  <a:srgbClr val="002060"/>
                </a:solidFill>
              </a:rPr>
              <a:t>Programme « Appui au processus de la participation démocratique au Maroc » </a:t>
            </a:r>
            <a:br>
              <a:rPr lang="fr-FR" sz="1800" i="1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(14-CO1-413)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2200" b="1" u="sng" dirty="0" smtClean="0"/>
              <a:t>Commune d’Isly</a:t>
            </a:r>
            <a:r>
              <a:rPr lang="fr-FR" sz="2200" b="1" dirty="0" smtClean="0"/>
              <a:t> : 04fevrier 2016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 </a:t>
            </a:r>
            <a:br>
              <a:rPr lang="fr-FR" sz="22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3100" dirty="0" smtClean="0">
                <a:solidFill>
                  <a:srgbClr val="002060"/>
                </a:solidFill>
              </a:rPr>
              <a:t> </a:t>
            </a:r>
            <a:br>
              <a:rPr lang="fr-FR" sz="31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>						</a:t>
            </a:r>
            <a:br>
              <a:rPr lang="fr-FR" sz="1800" dirty="0" smtClean="0">
                <a:solidFill>
                  <a:srgbClr val="002060"/>
                </a:solidFill>
              </a:rPr>
            </a:br>
            <a:r>
              <a:rPr lang="fr-FR" sz="1800" dirty="0" smtClean="0">
                <a:solidFill>
                  <a:srgbClr val="002060"/>
                </a:solidFill>
              </a:rPr>
              <a:t/>
            </a:r>
            <a:br>
              <a:rPr lang="fr-FR" sz="1800" dirty="0" smtClean="0">
                <a:solidFill>
                  <a:srgbClr val="002060"/>
                </a:solidFill>
              </a:rPr>
            </a:b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71480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ACODEC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Association de coop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ration pour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d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veloppement et la culture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5280"/>
            <a:ext cx="1428760" cy="11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" descr="http://gestioncultura.cervantes.es/COMUNES/13843_I_LOGOS%20EMBAJADA-AE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6143620"/>
            <a:ext cx="2114550" cy="714380"/>
          </a:xfrm>
          <a:prstGeom prst="rect">
            <a:avLst/>
          </a:prstGeom>
          <a:noFill/>
        </p:spPr>
      </p:pic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6143644"/>
            <a:ext cx="920751" cy="714356"/>
          </a:xfrm>
          <a:prstGeom prst="rect">
            <a:avLst/>
          </a:prstGeom>
          <a:noFill/>
        </p:spPr>
      </p:pic>
      <p:pic>
        <p:nvPicPr>
          <p:cNvPr id="1031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915025"/>
            <a:ext cx="1281112" cy="942975"/>
          </a:xfrm>
          <a:prstGeom prst="rect">
            <a:avLst/>
          </a:prstGeom>
          <a:noFill/>
        </p:spPr>
      </p:pic>
      <p:pic>
        <p:nvPicPr>
          <p:cNvPr id="1032" name="Imag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6038850"/>
            <a:ext cx="1247775" cy="8191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71472" y="2000240"/>
          <a:ext cx="8251523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614338"/>
                <a:gridCol w="242918"/>
                <a:gridCol w="571504"/>
                <a:gridCol w="571504"/>
                <a:gridCol w="3286148"/>
                <a:gridCol w="2393607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/>
                        <a:t>Nombre de bénéficiaires</a:t>
                      </a:r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Difficultés et points</a:t>
                      </a:r>
                      <a:r>
                        <a:rPr lang="fr-FR" baseline="0" dirty="0" smtClean="0"/>
                        <a:t> de faiblesses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Résultats  atteints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sz="1600" dirty="0" smtClean="0"/>
                        <a:t>           22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-Insuffisance de  connaissances sur la loi organique des communes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 d’un comité de communication et de diagnostic participatif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H  : 19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600" dirty="0" smtClean="0"/>
                        <a:t>F : 3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-Manque de communications entre</a:t>
                      </a:r>
                      <a:r>
                        <a:rPr lang="fr-FR" baseline="0" dirty="0" smtClean="0"/>
                        <a:t> associations et commune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L’adhésion reste ouverte vu la présence d’une seule association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Élus(es)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Fonctionnaires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associations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r>
                        <a:rPr lang="fr-FR" baseline="0" dirty="0" smtClean="0"/>
                        <a:t> Nombre insuffisant d’associations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 Besoins  de formation au</a:t>
                      </a:r>
                      <a:r>
                        <a:rPr lang="fr-FR" baseline="0" dirty="0" smtClean="0"/>
                        <a:t> profit des élus (es)et fonctionnaires 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1228</Words>
  <PresentationFormat>Affichage à l'écran (4:3)</PresentationFormat>
  <Paragraphs>277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Programme « Appui au processus de la participation démocratique au Maroc »  (14-CO1-413)   Action n° A.1.2.2.  Titre : Rencontres  de concertation  au niveau local entre les acteurs  pour la préparation des mécanismes de participation démocratique               </vt:lpstr>
      <vt:lpstr>   Programme « Appui au processus de la participation démocratique au Maroc »  (14-CO1-413)   contexte :  -l’implication des citoyens dans les prises de décision connaît des limites -Obstacles quant à la communication entre associations et conseils communaux                   </vt:lpstr>
      <vt:lpstr>                Programme « Appui au processus de la participation démocratique au Maroc »  (14-CO1-413)  La participation démocratique n’est pas seulement une exigence de la bonne gouvernance et un facteur d’efficacité des politiques publiques, mais elle a d’autres vertus: C’est un cadre approprié pour la mise en œuvre des principes d’équité et d’égalité des chances permettant à chaque individu de faire entendre sa voix, exprimer ses besoins et participer à la prise de décision.                           </vt:lpstr>
      <vt:lpstr>          Programme « Appui au processus de la participation démocratique au Maroc »  (14-CO1-413)   objectifs spécifiques de l’action     - Identifier  des mécanismes et des mesures opérationnelles à adopter  pour promouvoir la participation citoyenne des femmes et des jeunes , la société civile et les acteurs sociaux ;  - Définir les éléments clés de la feuille de route à suivre pour la mise en marche des mécanismes  retenues                  </vt:lpstr>
      <vt:lpstr>        Programme « Appui au processus de la participation démocratique au Maroc »  (14-CO1-413) Résultats attendus de l’activité     A la fin de chaque réunion, les participants/es doivent :  1- Avoir une vision claire sur les modalités possibles de leur participation dans la gestion des affaires publiques de la commune ; 2- Disposer des mécanismes et mesures participatifs assurant la participation démocratique et citoyenne   des associations de la société  et des acteurs sociaux  ;   3-   Disposer d’une feuille de  route  décrivant le plan de progression pour la matérialisation des mécanismes de participation  démocratique                </vt:lpstr>
      <vt:lpstr>      Programme « Appui au processus de la participation démocratique au Maroc »  (14-CO1-413)   Prise  de contact  avec 7 communes   - C. R  d’Ahl Angad : 26 janvier 2016  -Communes d’Isly,Neima et Sidi Moussa : le 27 janvier  - Communes de Beni Drar et Beni Khaled: le 28 janvier  -Commune d’Ain Sfa: le 30 janvier 2016                  </vt:lpstr>
      <vt:lpstr>        Programme « Appui au processus de la participation démocratique au Maroc »  (14-CO1-413)  activité  A.1.2.2. Réunion de concertation entre les acteurs locaux pour la préparation de mécanismes de participation préfecture d’Oujda Angad  Février 2016  LIEUX  des communes cibles du pac1 -  C.R Isly             :         04/02/2016         -  C.U beni Drar    :         05/02/2016                                 - C.R.Ahl Angad   :         08/02/2016  - C.R Ain Sfaa       :       13/02/2016 - C.R.Beni khaled :         17/02/2016                  </vt:lpstr>
      <vt:lpstr>Programme « Appui au processus de la participation démocratique au Maroc »  (14-CO1-413) Commune d’Isly : 04fevrier 2016 Bénéficiaires: 22  Personnes                       </vt:lpstr>
      <vt:lpstr>Programme « Appui au processus de la participation démocratique au Maroc »  (14-CO1-413) Commune d’Isly : 04fevrier 2016                          </vt:lpstr>
      <vt:lpstr>Programme « Appui au processus de la participation démocratique au Maroc »  (14-CO1-413) Commune d’Isly : 04fevrier 2016                          </vt:lpstr>
      <vt:lpstr>Programme « Appui au processus de la participation démocratique au Maroc »  (14-CO1-413)  Commune Urbaine  de  Beni Drar:  le 05 février 2016.                       </vt:lpstr>
      <vt:lpstr> Programme « Appui au processus de la participation démocratique au Maroc »  (14-CO1-413)                                 </vt:lpstr>
      <vt:lpstr>Programme « Appui au processus de la participation démocratique au Maroc »  (14-CO1-413)                            </vt:lpstr>
      <vt:lpstr>Programme « Appui au processus de la participation démocratique au Maroc »  (14-CO1-413)  Commune  d’Ahl Angad: le 04 février 2016.                       </vt:lpstr>
      <vt:lpstr> Programme « Appui au processus de la participation démocratique au Maroc »  (14-CO1-413)                                 </vt:lpstr>
      <vt:lpstr>Programme « Appui au processus de la participation démocratique au Maroc »  (14-CO1-413)                            </vt:lpstr>
      <vt:lpstr>       Programme « Appui au processus de la participation démocratique au Maroc »  (14-CO1-413)  Commune  d’Ain Sfa : le 13 février 2016.                             </vt:lpstr>
      <vt:lpstr> Programme « Appui au processus de la participation démocratique au Maroc »  (14-CO1-413)                                 </vt:lpstr>
      <vt:lpstr>Programme « Appui au processus de la participation démocratique au Maroc »  (14-CO1-413)                            </vt:lpstr>
      <vt:lpstr>       Programme « Appui au processus de la participation démocratique au Maroc »  (14-CO1-413)  Commune de  Beni Khaled : le 17 février 2016.                              </vt:lpstr>
      <vt:lpstr>Programme « Appui au processus de la participation démocratique au Maroc »  (14-CO1-413)                                 </vt:lpstr>
      <vt:lpstr> Programme « Appui au processus de la participation démocratique au Maroc »  (14-CO1-413)                            </vt:lpstr>
      <vt:lpstr>       Programme « Appui au processus de la participation démocratique au Maroc »  (14-CO1-413)  Activité transversal: Débat sur les outils de participation démocratique pour le développement  local  Ain Sfaa: 19 mars 2016                         </vt:lpstr>
      <vt:lpstr>Programme « Appui au processus de la participation démocratique au Maroc »  (14-CO1-413)                                 </vt:lpstr>
      <vt:lpstr>Programme « Appui au processus de la participation démocratique au Maroc »  (14-CO1-413)                            </vt:lpstr>
      <vt:lpstr>        Programme « Appui au processus de la participation démocratique au Maroc »  (14-CO1-413)  Outils de participation démocratique proposés : 1. Création de cellule/comité de communication et de diagnostique  participatif; 2. Tableau d’affichage; 3. création d’un réseau d’associations dans chaque commune  4. Création de site web / Blog.                      </vt:lpstr>
      <vt:lpstr>        Programme « Appui au processus de la participation démocratique au Maroc »  (14-CO1-413)      Questions: 1.  Pourquoi  les autres acteurs étaient absents aux réunions de concertations? 2. Pourquoi un seul outil de participation démocratique  : création d’un comité/cellule de communication et diagnostic participative  commun aux 5 communes ? 3.Y aura-t-il accompagnement et encadrement des cellules/comités créés ?                        </vt:lpstr>
      <vt:lpstr>        Programme « Appui au processus de la participation démocratique au Maroc »  (14-CO1-413)             Réponses 1. absence des représentants des institutions publiques dans le territoire des communes rurales ; exception de l’enseignement ;santé public et agriculture; ils ont justifié leurs absence par le manque de RH  2.les moyens de participation démocratique ont été évoqués (plaidoyer , pétitions, accés à l’information…)et seront pratiqués par le seul outil envisagé 3.le programme doit envisager cette activité d’accompagnement  et d’encadrement de la cellule/comité créé.                                 </vt:lpstr>
      <vt:lpstr>        Programme « Appui au processus de la participation démocratique au Maroc »  (14-CO1-413)          Rezzouki el miloud  président d’ACODEC      Merci de votre attention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4tech</dc:creator>
  <cp:lastModifiedBy>toshiba</cp:lastModifiedBy>
  <cp:revision>71</cp:revision>
  <dcterms:created xsi:type="dcterms:W3CDTF">2016-04-12T19:05:36Z</dcterms:created>
  <dcterms:modified xsi:type="dcterms:W3CDTF">2016-04-15T22:19:25Z</dcterms:modified>
</cp:coreProperties>
</file>