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88" r:id="rId4"/>
    <p:sldId id="279" r:id="rId5"/>
    <p:sldId id="281" r:id="rId6"/>
    <p:sldId id="289" r:id="rId7"/>
    <p:sldId id="284" r:id="rId8"/>
    <p:sldId id="295" r:id="rId9"/>
    <p:sldId id="296" r:id="rId10"/>
    <p:sldId id="28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93" r:id="rId21"/>
    <p:sldId id="297" r:id="rId22"/>
    <p:sldId id="271" r:id="rId23"/>
    <p:sldId id="270" r:id="rId24"/>
    <p:sldId id="272" r:id="rId25"/>
    <p:sldId id="291" r:id="rId26"/>
  </p:sldIdLst>
  <p:sldSz cx="9144000" cy="6858000" type="screen4x3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7:24:36.185" v="66" actId="20577"/>
      <pc:docMkLst>
        <pc:docMk/>
      </pc:docMkLst>
      <pc:sldChg chg="modSp modNotes">
        <pc:chgData name="Fake Test User" userId="SID-0" providerId="Test" clId="FakeClientId" dt="2019-03-25T07:23:14.831" v="55" actId="790"/>
        <pc:sldMkLst>
          <pc:docMk/>
          <pc:sldMk cId="0" sldId="256"/>
        </pc:sldMkLst>
        <pc:spChg chg="mod">
          <ac:chgData name="Fake Test User" userId="SID-0" providerId="Test" clId="FakeClientId" dt="2019-03-25T07:21:19.380" v="46" actId="947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7:12:29.179" v="1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7:23:18.049" v="56" actId="790"/>
        <pc:sldMkLst>
          <pc:docMk/>
          <pc:sldMk cId="0" sldId="257"/>
        </pc:sldMkLst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5T07:14:18.719" v="17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7:13:42.690" v="10" actId="14100"/>
          <ac:grpSpMkLst>
            <pc:docMk/>
            <pc:sldMk cId="0" sldId="257"/>
            <ac:grpSpMk id="11" creationId="{D8BE7A4D-0952-4CCE-B4D5-5EA8630027CD}"/>
          </ac:grpSpMkLst>
        </pc:grpChg>
        <pc:grpChg chg="mod">
          <ac:chgData name="Fake Test User" userId="SID-0" providerId="Test" clId="FakeClientId" dt="2019-03-25T07:13:56.908" v="13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7:14:07.220" v="15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7:14:12.783" v="16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7:23:21.174" v="57" actId="790"/>
        <pc:sldMkLst>
          <pc:docMk/>
          <pc:sldMk cId="0" sldId="258"/>
        </pc:sldMkLst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5T07:14:47.967" v="18" actId="790"/>
          <ac:spMkLst>
            <pc:docMk/>
            <pc:sldMk cId="0" sldId="258"/>
            <ac:spMk id="15" creationId="{3D120688-CE29-447A-A09D-FA1909809B67}"/>
          </ac:spMkLst>
        </pc:spChg>
      </pc:sldChg>
      <pc:sldChg chg="modSp modNotes">
        <pc:chgData name="Fake Test User" userId="SID-0" providerId="Test" clId="FakeClientId" dt="2019-03-25T07:23:24.314" v="58" actId="790"/>
        <pc:sldMkLst>
          <pc:docMk/>
          <pc:sldMk cId="0" sldId="259"/>
        </pc:sldMkLst>
        <pc:spChg chg="mod">
          <ac:chgData name="Fake Test User" userId="SID-0" providerId="Test" clId="FakeClientId" dt="2019-03-25T07:15:24.012" v="20" actId="14100"/>
          <ac:spMkLst>
            <pc:docMk/>
            <pc:sldMk cId="0" sldId="259"/>
            <ac:spMk id="2" creationId="{00000000-0000-0000-0000-000000000000}"/>
          </ac:spMkLst>
        </pc:spChg>
        <pc:graphicFrameChg chg="mod">
          <ac:chgData name="Fake Test User" userId="SID-0" providerId="Test" clId="FakeClientId" dt="2019-03-25T07:15:06.794" v="19" actId="27636"/>
          <ac:graphicFrameMkLst>
            <pc:docMk/>
            <pc:sldMk cId="0" sldId="259"/>
            <ac:graphicFrameMk id="8" creationId="{598C553F-4143-4A91-9E18-950B2D9198C3}"/>
          </ac:graphicFrameMkLst>
        </pc:graphicFrameChg>
      </pc:sldChg>
      <pc:sldChg chg="mod modNotes">
        <pc:chgData name="Fake Test User" userId="SID-0" providerId="Test" clId="FakeClientId" dt="2019-03-25T07:23:36.282" v="59" actId="790"/>
        <pc:sldMkLst>
          <pc:docMk/>
          <pc:sldMk cId="0" sldId="260"/>
        </pc:sldMkLst>
      </pc:sldChg>
      <pc:sldChg chg="modNotes">
        <pc:chgData name="Fake Test User" userId="SID-0" providerId="Test" clId="FakeClientId" dt="2019-03-25T07:23:40.267" v="6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5T07:23:43.423" v="61" actId="790"/>
        <pc:sldMkLst>
          <pc:docMk/>
          <pc:sldMk cId="0" sldId="262"/>
        </pc:sldMkLst>
        <pc:spChg chg="mod">
          <ac:chgData name="Fake Test User" userId="SID-0" providerId="Test" clId="FakeClientId" dt="2019-03-25T07:16:26.961" v="23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5T07:16:26.961" v="23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5T07:16:26.961" v="23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5T07:16:26.961" v="23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5T07:24:36.185" v="66" actId="20577"/>
        <pc:sldMkLst>
          <pc:docMk/>
          <pc:sldMk cId="0" sldId="263"/>
        </pc:sldMkLst>
        <pc:graphicFrameChg chg="mod">
          <ac:chgData name="Fake Test User" userId="SID-0" providerId="Test" clId="FakeClientId" dt="2019-03-25T07:24:36.185" v="66" actId="20577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5T07:23:49.563" v="63" actId="790"/>
        <pc:sldMkLst>
          <pc:docMk/>
          <pc:sldMk cId="0" sldId="264"/>
        </pc:sldMkLst>
        <pc:spChg chg="mod">
          <ac:chgData name="Fake Test User" userId="SID-0" providerId="Test" clId="FakeClientId" dt="2019-03-25T07:18:36.796" v="30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5T07:18:36.796" v="30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5T07:18:36.796" v="30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5T07:18:36.796" v="30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7:23:52.641" v="64" actId="790"/>
        <pc:sldMkLst>
          <pc:docMk/>
          <pc:sldMk cId="0" sldId="265"/>
        </pc:sldMkLst>
        <pc:spChg chg="mod">
          <ac:chgData name="Fake Test User" userId="SID-0" providerId="Test" clId="FakeClientId" dt="2019-03-25T07:19:30.277" v="37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5T07:20:06.509" v="42" actId="255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7:22:33.021" v="52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19-03-25T07:21:54.627" v="47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5T07:21:54.627" v="47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5T07:21:54.627" v="47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5T07:21:54.627" v="47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7:22:00.111" v="48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5T07:22:00.111" v="48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5T07:22:00.111" v="48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5T07:22:00.111" v="48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7:22:00.111" v="48" actId="790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5T07:22:05.174" v="49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5T07:22:05.174" v="49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5T07:22:05.174" v="49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5T07:22:05.174" v="49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5T07:22:05.174" v="49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5T07:22:19.334" v="51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5T07:22:19.334" v="51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5T07:22:19.334" v="51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5T07:22:19.334" v="51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5T07:22:19.334" v="51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5T07:22:19.334" v="51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5T07:22:33.021" v="52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5T07:22:33.021" v="52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5T07:22:33.021" v="52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5T07:22:33.021" v="52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5T07:22:33.021" v="52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5T07:22:33.021" v="52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5T07:22:08.798" v="50" actId="790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5T07:22:08.798" v="50" actId="790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5T07:22:08.798" v="50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5T07:22:08.798" v="50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5T07:22:08.798" v="50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fr-FR" sz="2800" b="1" noProof="0" dirty="0" smtClean="0">
              <a:solidFill>
                <a:schemeClr val="bg2"/>
              </a:solidFill>
              <a:ea typeface="+mn-ea"/>
              <a:cs typeface="+mn-cs"/>
            </a:rPr>
            <a:t>Formation théorique </a:t>
          </a:r>
          <a:endParaRPr lang="fr-FR" sz="2800" b="1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fr-FR" sz="20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20% de la formation sous forme de cours théorique au centre de formation </a:t>
          </a:r>
          <a:endParaRPr lang="fr-FR" sz="2000" b="1" kern="1200" noProof="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fr-FR" sz="2800" b="1" noProof="0" dirty="0" smtClean="0">
              <a:solidFill>
                <a:schemeClr val="bg2"/>
              </a:solidFill>
              <a:ea typeface="+mn-ea"/>
              <a:cs typeface="+mn-cs"/>
            </a:rPr>
            <a:t>Formation pratique </a:t>
          </a:r>
          <a:endParaRPr lang="fr-FR" sz="2800" b="1" noProof="0" dirty="0">
            <a:solidFill>
              <a:schemeClr val="bg2"/>
            </a:solidFill>
          </a:endParaRP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fr-FR" sz="20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80% de la formation sous forme de cours pratique au sein des entreprises accueillantes des bénéficiaires pendant la période de stage </a:t>
          </a:r>
          <a:endParaRPr lang="fr-FR" sz="2000" b="1" kern="1200" noProof="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fr-FR" sz="1200" noProof="0" dirty="0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B3DCA86-CC99-48ED-8764-6E81C7AE6BE9}" type="pres">
      <dgm:prSet presAssocID="{96F225B3-2268-4CB1-9A6D-DD3D78235A90}" presName="parentText" presStyleLbl="node1" presStyleIdx="0" presStyleCnt="2" custScaleX="96693" custScaleY="56703" custLinFactNeighborX="35587" custLinFactNeighborY="-1114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799064-4B27-4FB2-9AA1-AF55A7E1C876}" type="presOf" srcId="{9270810E-5EDA-493C-94A3-CD56D6BDC201}" destId="{388E0281-7FCC-4892-BD85-59C45354E9DA}" srcOrd="1" destOrd="0" presId="urn:microsoft.com/office/officeart/2005/8/layout/list1"/>
    <dgm:cxn modelId="{4272409B-A7AA-4083-A818-B2BAAA416BF6}" type="presOf" srcId="{96F225B3-2268-4CB1-9A6D-DD3D78235A90}" destId="{8B3DCA86-CC99-48ED-8764-6E81C7AE6BE9}" srcOrd="1" destOrd="0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11F59226-D019-4F64-B333-7D556FAA46A8}" type="presOf" srcId="{9270810E-5EDA-493C-94A3-CD56D6BDC201}" destId="{1A4914B0-4ADB-4422-A669-ADF399C2B1C5}" srcOrd="0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64981C00-9AD0-499C-B608-A8DE51FF24C5}" type="presOf" srcId="{73381DCD-C269-4E6D-9AFB-BECEE2749D18}" destId="{D96AA0FF-3772-4C88-B9D9-D7702591B9A7}" srcOrd="0" destOrd="0" presId="urn:microsoft.com/office/officeart/2005/8/layout/list1"/>
    <dgm:cxn modelId="{158EAABC-2153-42F6-A0B7-81F61F794388}" type="presOf" srcId="{96F225B3-2268-4CB1-9A6D-DD3D78235A90}" destId="{626BC4C1-7783-44BE-91BE-44C956F5D34C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317DEEEC-B8DC-4C68-AAE2-F13C7F931C10}" type="presOf" srcId="{6A69E878-6E4C-4840-B8F1-E395DA9854AF}" destId="{EA904451-CA9C-48CF-A3F7-6C4003934218}" srcOrd="0" destOrd="0" presId="urn:microsoft.com/office/officeart/2005/8/layout/list1"/>
    <dgm:cxn modelId="{7B510922-E62B-4E5A-B1CB-F49BE2236E33}" type="presOf" srcId="{1E11E206-3F6C-4535-B4C2-1852A1175E7D}" destId="{1A148C7C-2DF7-4A3E-8B60-CD1BB656DEB0}" srcOrd="0" destOrd="0" presId="urn:microsoft.com/office/officeart/2005/8/layout/list1"/>
    <dgm:cxn modelId="{630A3C28-BAFC-4BBA-B724-E287C6B5C715}" type="presParOf" srcId="{1A148C7C-2DF7-4A3E-8B60-CD1BB656DEB0}" destId="{75069D38-BA13-4431-99AF-CCCC3F150DA1}" srcOrd="0" destOrd="0" presId="urn:microsoft.com/office/officeart/2005/8/layout/list1"/>
    <dgm:cxn modelId="{854FA0E6-2A45-4551-AE80-B1FD3E4804E8}" type="presParOf" srcId="{75069D38-BA13-4431-99AF-CCCC3F150DA1}" destId="{626BC4C1-7783-44BE-91BE-44C956F5D34C}" srcOrd="0" destOrd="0" presId="urn:microsoft.com/office/officeart/2005/8/layout/list1"/>
    <dgm:cxn modelId="{E471530D-BF1E-415E-824D-66CDFC5C9A87}" type="presParOf" srcId="{75069D38-BA13-4431-99AF-CCCC3F150DA1}" destId="{8B3DCA86-CC99-48ED-8764-6E81C7AE6BE9}" srcOrd="1" destOrd="0" presId="urn:microsoft.com/office/officeart/2005/8/layout/list1"/>
    <dgm:cxn modelId="{40977B33-3CAD-46C9-8AD8-E29DFAA8E4B3}" type="presParOf" srcId="{1A148C7C-2DF7-4A3E-8B60-CD1BB656DEB0}" destId="{8A917F7A-6EF6-4379-B9C9-8385463527DE}" srcOrd="1" destOrd="0" presId="urn:microsoft.com/office/officeart/2005/8/layout/list1"/>
    <dgm:cxn modelId="{754690D3-491C-4034-A637-813D78CF7317}" type="presParOf" srcId="{1A148C7C-2DF7-4A3E-8B60-CD1BB656DEB0}" destId="{D96AA0FF-3772-4C88-B9D9-D7702591B9A7}" srcOrd="2" destOrd="0" presId="urn:microsoft.com/office/officeart/2005/8/layout/list1"/>
    <dgm:cxn modelId="{AB152247-E161-4C85-B4B0-0935459189E3}" type="presParOf" srcId="{1A148C7C-2DF7-4A3E-8B60-CD1BB656DEB0}" destId="{A1573737-E787-472F-AAE3-2E202980FDAD}" srcOrd="3" destOrd="0" presId="urn:microsoft.com/office/officeart/2005/8/layout/list1"/>
    <dgm:cxn modelId="{BE446FD4-D9B0-4246-A581-7F03E73DCA0D}" type="presParOf" srcId="{1A148C7C-2DF7-4A3E-8B60-CD1BB656DEB0}" destId="{2E035A50-D974-4530-9F87-25D1902BC720}" srcOrd="4" destOrd="0" presId="urn:microsoft.com/office/officeart/2005/8/layout/list1"/>
    <dgm:cxn modelId="{E6A5E81C-E346-429E-9FCB-35C06907043C}" type="presParOf" srcId="{2E035A50-D974-4530-9F87-25D1902BC720}" destId="{1A4914B0-4ADB-4422-A669-ADF399C2B1C5}" srcOrd="0" destOrd="0" presId="urn:microsoft.com/office/officeart/2005/8/layout/list1"/>
    <dgm:cxn modelId="{FA9B187A-B40E-41F1-8B28-DEB20C7FE78B}" type="presParOf" srcId="{2E035A50-D974-4530-9F87-25D1902BC720}" destId="{388E0281-7FCC-4892-BD85-59C45354E9DA}" srcOrd="1" destOrd="0" presId="urn:microsoft.com/office/officeart/2005/8/layout/list1"/>
    <dgm:cxn modelId="{D2B17804-1EC7-4597-B991-77BEF9FC5855}" type="presParOf" srcId="{1A148C7C-2DF7-4A3E-8B60-CD1BB656DEB0}" destId="{3C42DE1F-FF80-4A87-843C-09E6A8F10F3F}" srcOrd="5" destOrd="0" presId="urn:microsoft.com/office/officeart/2005/8/layout/list1"/>
    <dgm:cxn modelId="{08B0AF28-5D52-4C9E-8C62-574E5D605CBB}" type="presParOf" srcId="{1A148C7C-2DF7-4A3E-8B60-CD1BB656DEB0}" destId="{EA904451-CA9C-48CF-A3F7-6C4003934218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5AB767-B8A3-43AC-907E-BD2E362188A8}" type="datetime1">
              <a:rPr lang="fr-FR" smtClean="0"/>
              <a:pPr rtl="0"/>
              <a:t>03/09/2020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79BD911F-B8DD-4AE4-A484-8A4B86113B7F}" type="datetime1">
              <a:rPr lang="fr-FR" noProof="0" smtClean="0"/>
              <a:pPr/>
              <a:t>03/09/2020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="" xmlns:p14="http://schemas.microsoft.com/office/powerpoint/2010/main" val="271115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fr-FR" smtClean="0"/>
              <a:pPr rtl="0"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sme 10">
              <a:extLst>
                <a:ext uri="{FF2B5EF4-FFF2-40B4-BE49-F238E27FC236}">
                  <a16:creationId xmlns:a16="http://schemas.microsoft.com/office/drawing/2014/main" xmlns="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sme 11">
              <a:extLst>
                <a:ext uri="{FF2B5EF4-FFF2-40B4-BE49-F238E27FC236}">
                  <a16:creationId xmlns:a16="http://schemas.microsoft.com/office/drawing/2014/main" xmlns="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xmlns="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sme 13">
              <a:extLst>
                <a:ext uri="{FF2B5EF4-FFF2-40B4-BE49-F238E27FC236}">
                  <a16:creationId xmlns:a16="http://schemas.microsoft.com/office/drawing/2014/main" xmlns="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sme 14">
              <a:extLst>
                <a:ext uri="{FF2B5EF4-FFF2-40B4-BE49-F238E27FC236}">
                  <a16:creationId xmlns:a16="http://schemas.microsoft.com/office/drawing/2014/main" xmlns="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fld id="{E1248C01-796A-4875-96C2-6CEEE2617F27}" type="datetime1">
              <a:rPr lang="fr-FR" smtClean="0"/>
              <a:pPr/>
              <a:t>03/09/2020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fr-FR" sz="1100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dirty="0"/>
              <a:t>www.website.com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sme 11">
              <a:extLst>
                <a:ext uri="{FF2B5EF4-FFF2-40B4-BE49-F238E27FC236}">
                  <a16:creationId xmlns:a16="http://schemas.microsoft.com/office/drawing/2014/main" xmlns="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xmlns="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 dirty="0"/>
              <a:t>www.website.com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DF566D8F-E696-41DE-BA1C-A8D0C7F03E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fr-FR" noProof="0" dirty="0"/>
              <a:t>www.website.com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fr-FR" noProof="0" dirty="0"/>
              <a:t>www.website.com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1423E8A4-D2B7-46D2-92C3-AE6BC0B9BD06}"/>
              </a:ext>
            </a:extLst>
          </p:cNvPr>
          <p:cNvGrpSpPr/>
          <p:nvPr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que 17">
              <a:extLst>
                <a:ext uri="{FF2B5EF4-FFF2-40B4-BE49-F238E27FC236}">
                  <a16:creationId xmlns:a16="http://schemas.microsoft.com/office/drawing/2014/main" xmlns="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xmlns="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 dirty="0"/>
              <a:t>www.website.com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xmlns="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xmlns="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code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3912" y="3357562"/>
            <a:ext cx="8920088" cy="2214578"/>
          </a:xfrm>
        </p:spPr>
        <p:txBody>
          <a:bodyPr rtlCol="0"/>
          <a:lstStyle/>
          <a:p>
            <a:pPr algn="ctr" rtl="0"/>
            <a:r>
              <a:rPr lang="fr-FR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TAKWIYAT KODORATI LIIDMAJI</a:t>
            </a:r>
            <a:br>
              <a:rPr lang="fr-FR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présentation- clôture du projet </a:t>
            </a:r>
            <a:br>
              <a:rPr lang="fr-FR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Oujda le 23/07/2020</a:t>
            </a:r>
            <a:endParaRPr lang="fr-FR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6632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6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88224" y="116632"/>
            <a:ext cx="2428892" cy="1285860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17232"/>
            <a:ext cx="887427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3" descr="conception graphique intelligente liste">
            <a:extLst>
              <a:ext uri="{FF2B5EF4-FFF2-40B4-BE49-F238E27FC236}">
                <a16:creationId xmlns:a16="http://schemas.microsoft.com/office/drawing/2014/main" xmlns="" id="{598C553F-4143-4A91-9E18-950B2D919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9376486"/>
              </p:ext>
            </p:extLst>
          </p:nvPr>
        </p:nvGraphicFramePr>
        <p:xfrm>
          <a:off x="500034" y="2571744"/>
          <a:ext cx="8429625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1"/>
          <p:cNvSpPr txBox="1">
            <a:spLocks/>
          </p:cNvSpPr>
          <p:nvPr/>
        </p:nvSpPr>
        <p:spPr>
          <a:xfrm>
            <a:off x="2714612" y="1928802"/>
            <a:ext cx="2962267" cy="642942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Formation</a:t>
            </a:r>
            <a:endParaRPr kumimoji="0" lang="fr-FR" sz="40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56984" cy="1036696"/>
          </a:xfrm>
        </p:spPr>
        <p:txBody>
          <a:bodyPr rtlCol="0"/>
          <a:lstStyle/>
          <a:p>
            <a:r>
              <a:rPr lang="fr-FR" sz="2000" dirty="0"/>
              <a:t>Organisation d’un cycle de formation en apprentissage en métier de pâtisserie et de </a:t>
            </a:r>
            <a:r>
              <a:rPr lang="fr-FR" sz="2000" dirty="0" smtClean="0"/>
              <a:t>cuisine et </a:t>
            </a:r>
            <a:r>
              <a:rPr lang="fr-FR" sz="2000" dirty="0"/>
              <a:t>en métier </a:t>
            </a:r>
            <a:r>
              <a:rPr lang="fr-FR" sz="2000" dirty="0" smtClean="0"/>
              <a:t>d’électricité de bâtiments </a:t>
            </a: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11</a:t>
            </a:fld>
            <a:endParaRPr lang="fr-FR" dirty="0"/>
          </a:p>
        </p:txBody>
      </p:sp>
      <p:pic>
        <p:nvPicPr>
          <p:cNvPr id="6" name="Espace réservé du contenu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2" y="2071677"/>
            <a:ext cx="7077075" cy="366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12</a:t>
            </a:fld>
            <a:endParaRPr lang="fr-FR" dirty="0"/>
          </a:p>
        </p:txBody>
      </p:sp>
      <p:pic>
        <p:nvPicPr>
          <p:cNvPr id="7" name="Espace réservé du contenu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68760"/>
            <a:ext cx="7475165" cy="394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2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689455"/>
            <a:ext cx="8856984" cy="1036696"/>
          </a:xfrm>
        </p:spPr>
        <p:txBody>
          <a:bodyPr rtlCol="0"/>
          <a:lstStyle/>
          <a:p>
            <a:r>
              <a:rPr lang="en-US" sz="2000" dirty="0" err="1"/>
              <a:t>Organisation</a:t>
            </a:r>
            <a:r>
              <a:rPr lang="en-US" sz="2000" dirty="0"/>
              <a:t> de </a:t>
            </a:r>
            <a:r>
              <a:rPr lang="en-US" sz="2000" dirty="0" smtClean="0"/>
              <a:t> </a:t>
            </a:r>
            <a:r>
              <a:rPr lang="en-US" sz="2000" dirty="0"/>
              <a:t>formation coaching, Leadership positif, Life skills.</a:t>
            </a: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13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42" t="25936" r="13965"/>
          <a:stretch/>
        </p:blipFill>
        <p:spPr bwMode="auto">
          <a:xfrm>
            <a:off x="107504" y="1412776"/>
            <a:ext cx="540060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36" b="15751"/>
          <a:stretch/>
        </p:blipFill>
        <p:spPr bwMode="auto">
          <a:xfrm>
            <a:off x="1979712" y="3933056"/>
            <a:ext cx="5939155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1239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16633"/>
            <a:ext cx="8856984" cy="864096"/>
          </a:xfrm>
        </p:spPr>
        <p:txBody>
          <a:bodyPr rtlCol="0"/>
          <a:lstStyle/>
          <a:p>
            <a:pPr marL="64008" indent="0"/>
            <a:r>
              <a:rPr lang="fr-FR" sz="2000" dirty="0" smtClean="0"/>
              <a:t>Organisation des </a:t>
            </a:r>
            <a:r>
              <a:rPr lang="fr-FR" sz="2000" dirty="0"/>
              <a:t>activités socioculturelles au profit des bénéficiaires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14</a:t>
            </a:fld>
            <a:endParaRPr lang="fr-FR"/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7" y="836712"/>
            <a:ext cx="5431399" cy="273630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5472608" cy="2983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35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15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5328592" cy="288032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41"/>
          <a:stretch/>
        </p:blipFill>
        <p:spPr bwMode="auto">
          <a:xfrm>
            <a:off x="1835696" y="3645024"/>
            <a:ext cx="6387336" cy="2888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8251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571480"/>
            <a:ext cx="8856984" cy="1226679"/>
          </a:xfrm>
        </p:spPr>
        <p:txBody>
          <a:bodyPr rtlCol="0"/>
          <a:lstStyle/>
          <a:p>
            <a:r>
              <a:rPr lang="fr-FR" sz="2000" dirty="0" smtClean="0"/>
              <a:t> Série de formation sur la gestion et création de coopérative Organisation de formation </a:t>
            </a:r>
            <a:r>
              <a:rPr lang="fr-FR" sz="2000" dirty="0"/>
              <a:t>en entreprenariat et gestion et le management des </a:t>
            </a:r>
            <a:r>
              <a:rPr lang="fr-FR" sz="2000" dirty="0" smtClean="0"/>
              <a:t>coopératives</a:t>
            </a: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16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752528" cy="2520280"/>
          </a:xfrm>
          <a:prstGeom prst="rect">
            <a:avLst/>
          </a:prstGeom>
        </p:spPr>
      </p:pic>
      <p:pic>
        <p:nvPicPr>
          <p:cNvPr id="1026" name="Picture 2" descr="C:\Users\Asus\Desktop\photos\Projet\Création et gestion d'une coopérative\20190219_153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147678"/>
            <a:ext cx="5410585" cy="2630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381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37" y="714356"/>
            <a:ext cx="8856984" cy="1231060"/>
          </a:xfrm>
        </p:spPr>
        <p:txBody>
          <a:bodyPr rtlCol="0"/>
          <a:lstStyle/>
          <a:p>
            <a:r>
              <a:rPr lang="fr-FR" sz="2000" dirty="0"/>
              <a:t>Renforcement des compétences des </a:t>
            </a:r>
            <a:r>
              <a:rPr lang="fr-FR" sz="2000" dirty="0" smtClean="0"/>
              <a:t>bénéficiaires pendant la période du stage </a:t>
            </a:r>
            <a:r>
              <a:rPr lang="fr-FR" sz="2000" dirty="0"/>
              <a:t>d’insertion </a:t>
            </a:r>
            <a:r>
              <a:rPr lang="fr-FR" sz="2000" dirty="0" smtClean="0"/>
              <a:t>professionnelle </a:t>
            </a:r>
            <a:br>
              <a:rPr lang="fr-FR" sz="2000" dirty="0" smtClean="0"/>
            </a:br>
            <a:r>
              <a:rPr lang="fr-FR" sz="2000" dirty="0" smtClean="0"/>
              <a:t>stage d'insertion professionnelle auprès des structures d’insertion ou un employeur potentiel</a:t>
            </a: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17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1" b="17476"/>
          <a:stretch/>
        </p:blipFill>
        <p:spPr bwMode="auto">
          <a:xfrm>
            <a:off x="323528" y="1916832"/>
            <a:ext cx="324036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00" b="20312"/>
          <a:stretch/>
        </p:blipFill>
        <p:spPr bwMode="auto">
          <a:xfrm>
            <a:off x="4299270" y="1916832"/>
            <a:ext cx="367240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8164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689455"/>
            <a:ext cx="8856984" cy="1036696"/>
          </a:xfrm>
        </p:spPr>
        <p:txBody>
          <a:bodyPr rtlCol="0"/>
          <a:lstStyle/>
          <a:p>
            <a:r>
              <a:rPr lang="en-US" sz="2000" dirty="0" err="1" smtClean="0"/>
              <a:t>Suivi</a:t>
            </a:r>
            <a:r>
              <a:rPr lang="en-US" sz="2000" dirty="0" smtClean="0"/>
              <a:t>  de la formation  (</a:t>
            </a:r>
            <a:r>
              <a:rPr lang="en-US" sz="2000" dirty="0" err="1" smtClean="0"/>
              <a:t>suivi</a:t>
            </a:r>
            <a:r>
              <a:rPr lang="en-US" sz="2000" dirty="0" smtClean="0"/>
              <a:t> et </a:t>
            </a:r>
            <a:r>
              <a:rPr lang="en-US" sz="2000" dirty="0" err="1" smtClean="0"/>
              <a:t>évaluation</a:t>
            </a:r>
            <a:r>
              <a:rPr lang="en-US" sz="2000" dirty="0" smtClean="0"/>
              <a:t>)</a:t>
            </a: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18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274310" cy="23641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5312654" cy="258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2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689455"/>
            <a:ext cx="8856984" cy="1036696"/>
          </a:xfrm>
        </p:spPr>
        <p:txBody>
          <a:bodyPr rtlCol="0"/>
          <a:lstStyle/>
          <a:p>
            <a:r>
              <a:rPr lang="fr-FR" sz="2000" dirty="0" smtClean="0"/>
              <a:t>Réunion et accompagnement en stage </a:t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19</a:t>
            </a:fld>
            <a:endParaRPr lang="fr-FR"/>
          </a:p>
        </p:txBody>
      </p:sp>
      <p:pic>
        <p:nvPicPr>
          <p:cNvPr id="7" name="Image 6" descr="C:\Users\Asus\Pictures\Saved Pictures\69642942_2321781928151593_589450975379456000_n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75" b="4240"/>
          <a:stretch/>
        </p:blipFill>
        <p:spPr bwMode="auto">
          <a:xfrm>
            <a:off x="500034" y="1285860"/>
            <a:ext cx="5932170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350"/>
          <a:stretch/>
        </p:blipFill>
        <p:spPr bwMode="auto">
          <a:xfrm>
            <a:off x="5364088" y="3573016"/>
            <a:ext cx="3666559" cy="3161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3169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5719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Le projet «TAKWIYAT KODORATI LIIDMAJI» est mené par l’Association ACODEC, et il s’inscrit dans le cadre du Programme de Subventions du projet « KAFAAT LILJAMIA </a:t>
            </a:r>
            <a:endParaRPr lang="fr-FR" b="1" dirty="0" smtClean="0"/>
          </a:p>
          <a:p>
            <a:r>
              <a:rPr lang="fr-FR" b="1" dirty="0" smtClean="0"/>
              <a:t>Il fait partie du Programme </a:t>
            </a:r>
            <a:r>
              <a:rPr lang="fr-FR" b="1" dirty="0"/>
              <a:t>de l’UE d’Appui à la Formation Professionnelle : développement du capital humain au Maroc</a:t>
            </a:r>
            <a:endParaRPr lang="fr-FR" b="1" dirty="0" smtClean="0"/>
          </a:p>
          <a:p>
            <a:r>
              <a:rPr lang="fr-FR" b="1" i="1" dirty="0" smtClean="0"/>
              <a:t>formation professionnelle </a:t>
            </a:r>
            <a:r>
              <a:rPr lang="fr-FR" b="1" i="1" dirty="0"/>
              <a:t>de </a:t>
            </a:r>
            <a:r>
              <a:rPr lang="fr-FR" b="1" i="1" dirty="0" smtClean="0"/>
              <a:t>qualité</a:t>
            </a:r>
            <a:r>
              <a:rPr lang="fr-FR" b="1" i="1" dirty="0"/>
              <a:t>, inclusif et axé sur le marché du travail</a:t>
            </a:r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57950" y="0"/>
            <a:ext cx="2500330" cy="1285860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dirty="0"/>
              <a:t> 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606118" cy="2071678"/>
          </a:xfrm>
        </p:spPr>
        <p:txBody>
          <a:bodyPr/>
          <a:lstStyle/>
          <a:p>
            <a:r>
              <a:rPr lang="en-US" sz="2400" dirty="0" err="1" smtClean="0"/>
              <a:t>Création</a:t>
            </a:r>
            <a:r>
              <a:rPr lang="en-US" sz="2400" dirty="0" smtClean="0"/>
              <a:t> de 2 </a:t>
            </a:r>
            <a:r>
              <a:rPr lang="en-US" sz="2400" dirty="0" err="1" smtClean="0"/>
              <a:t>coopératives</a:t>
            </a:r>
            <a:r>
              <a:rPr lang="en-US" sz="2400" dirty="0" smtClean="0"/>
              <a:t> 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-US" sz="2400" dirty="0" err="1" smtClean="0"/>
              <a:t>Coopérative</a:t>
            </a:r>
            <a:r>
              <a:rPr lang="en-US" sz="2400" dirty="0" smtClean="0"/>
              <a:t> de production en </a:t>
            </a:r>
            <a:r>
              <a:rPr lang="en-US" sz="2400" dirty="0" err="1" smtClean="0"/>
              <a:t>pâtisserie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-US" sz="2400" dirty="0" err="1" smtClean="0"/>
              <a:t>Coopérative</a:t>
            </a:r>
            <a:r>
              <a:rPr lang="en-US" sz="2400" dirty="0" smtClean="0"/>
              <a:t> en </a:t>
            </a:r>
            <a:r>
              <a:rPr lang="en-US" sz="2400" dirty="0" err="1" smtClean="0"/>
              <a:t>électricité</a:t>
            </a:r>
            <a:r>
              <a:rPr lang="en-US" sz="2400" dirty="0" smtClean="0"/>
              <a:t> de</a:t>
            </a:r>
            <a:r>
              <a:rPr lang="fr-FR" sz="2400" dirty="0" smtClean="0"/>
              <a:t> </a:t>
            </a:r>
            <a:r>
              <a:rPr lang="en-US" sz="2400" dirty="0" err="1" smtClean="0"/>
              <a:t>Bâtiments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</a:t>
            </a:r>
            <a:r>
              <a:rPr lang="fr-FR" sz="1800" dirty="0" smtClean="0"/>
              <a:t>et </a:t>
            </a:r>
            <a:br>
              <a:rPr lang="fr-FR" sz="1800" dirty="0" smtClean="0"/>
            </a:br>
            <a:r>
              <a:rPr lang="fr-FR" sz="2400" dirty="0" smtClean="0"/>
              <a:t>Inscription des jeunes lauréats au régime AE (Auto Entrepreneur)</a:t>
            </a:r>
            <a:br>
              <a:rPr lang="fr-FR" sz="24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pic>
        <p:nvPicPr>
          <p:cNvPr id="1026" name="Picture 2" descr="C:\Users\toshiba\Desktop\20191029_1632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03" y="3000372"/>
            <a:ext cx="450852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20190924_103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686304" cy="3114686"/>
          </a:xfrm>
          <a:prstGeom prst="rect">
            <a:avLst/>
          </a:prstGeom>
          <a:noFill/>
        </p:spPr>
      </p:pic>
      <p:pic>
        <p:nvPicPr>
          <p:cNvPr id="7" name="Image 6" descr="C:\Users\toshiba\Desktop\20191015_154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52864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22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9" r="26614"/>
          <a:stretch/>
        </p:blipFill>
        <p:spPr bwMode="auto">
          <a:xfrm>
            <a:off x="251520" y="1340768"/>
            <a:ext cx="3550002" cy="3416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Image 8" descr="20190724_10295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6"/>
            <a:ext cx="3672408" cy="3416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28728" y="514351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stage d'insertion professionnelle auprès des structures d’insertion ou un employeur potentiel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71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5343"/>
            <a:ext cx="8856984" cy="889439"/>
          </a:xfrm>
        </p:spPr>
        <p:txBody>
          <a:bodyPr rtlCol="0"/>
          <a:lstStyle/>
          <a:p>
            <a:r>
              <a:rPr lang="fr-FR" sz="2000" dirty="0" smtClean="0"/>
              <a:t>Participation des bénéficiaires aux activités   réalisés par l’association</a:t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188640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23</a:t>
            </a:fld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7" r="15373"/>
          <a:stretch/>
        </p:blipFill>
        <p:spPr bwMode="auto">
          <a:xfrm>
            <a:off x="0" y="764704"/>
            <a:ext cx="5004048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Image 9" descr="20190308_15545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0" t="14703" r="9908"/>
          <a:stretch>
            <a:fillRect/>
          </a:stretch>
        </p:blipFill>
        <p:spPr bwMode="auto">
          <a:xfrm>
            <a:off x="2987824" y="3645024"/>
            <a:ext cx="5490334" cy="289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1049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124200"/>
          </a:xfrm>
        </p:spPr>
        <p:txBody>
          <a:bodyPr rtlCol="0">
            <a:normAutofit/>
          </a:bodyPr>
          <a:lstStyle/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  <a:p>
            <a:pPr marL="64008" indent="0" rtl="0">
              <a:buNone/>
            </a:pPr>
            <a:endParaRPr lang="fr-FR" sz="20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xmlns="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fr-FR" smtClean="0"/>
              <a:pPr rtl="0"/>
              <a:t>24</a:t>
            </a:fld>
            <a:endParaRPr lang="fr-FR"/>
          </a:p>
        </p:txBody>
      </p:sp>
      <p:pic>
        <p:nvPicPr>
          <p:cNvPr id="6" name="Image 5" descr="IMG-20190308-WA0071"/>
          <p:cNvPicPr/>
          <p:nvPr/>
        </p:nvPicPr>
        <p:blipFill>
          <a:blip r:embed="rId3"/>
          <a:srcRect t="21841" r="25682"/>
          <a:stretch>
            <a:fillRect/>
          </a:stretch>
        </p:blipFill>
        <p:spPr bwMode="auto">
          <a:xfrm>
            <a:off x="1259632" y="1772815"/>
            <a:ext cx="6237555" cy="333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8277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Merci pour votre Attention</a:t>
            </a:r>
          </a:p>
          <a:p>
            <a:pPr lvl="0" algn="ctr">
              <a:buNone/>
            </a:pPr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www.acodec.org</a:t>
            </a:r>
            <a:r>
              <a:rPr lang="fr-FR" sz="4000" b="1" dirty="0" smtClean="0"/>
              <a:t> </a:t>
            </a:r>
            <a:endParaRPr lang="fr-FR" sz="4400" b="1" dirty="0"/>
          </a:p>
        </p:txBody>
      </p:sp>
      <p:pic>
        <p:nvPicPr>
          <p:cNvPr id="4" name="image6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b="1" dirty="0"/>
              <a:t>fiancé par des fonds de Coopération Déléguée de l’Union Européenne en partenariat avec le British Council et l’Agence Espagnole de Coopération Internationale </a:t>
            </a:r>
            <a:r>
              <a:rPr lang="fr-FR" b="1" dirty="0" smtClean="0"/>
              <a:t>au Développement </a:t>
            </a:r>
            <a:r>
              <a:rPr lang="fr-FR" b="1" dirty="0"/>
              <a:t>(</a:t>
            </a:r>
            <a:r>
              <a:rPr lang="fr-FR" b="1" dirty="0" smtClean="0"/>
              <a:t>AECID)</a:t>
            </a:r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071678"/>
            <a:ext cx="7572428" cy="342902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4000" b="1" dirty="0"/>
              <a:t>Insertion </a:t>
            </a:r>
            <a:r>
              <a:rPr lang="fr-FR" sz="4000" b="1" dirty="0" smtClean="0"/>
              <a:t>socioprofessionnelle </a:t>
            </a:r>
            <a:r>
              <a:rPr lang="fr-FR" sz="4000" b="1" dirty="0"/>
              <a:t>des jeunes filles et des garçons en situation précaire, à travers une formation par apprentissage, la création de coopératives et l’insertion directe</a:t>
            </a:r>
            <a:r>
              <a:rPr lang="fr-FR" b="1" dirty="0"/>
              <a:t>. </a:t>
            </a:r>
          </a:p>
          <a:p>
            <a:pPr>
              <a:buNone/>
            </a:pPr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285860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85852" y="1428736"/>
            <a:ext cx="67151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sz="1600" dirty="0"/>
              <a:t>« </a:t>
            </a:r>
            <a:r>
              <a:rPr lang="fr-FR" sz="2000" b="1" dirty="0"/>
              <a:t>TAKWIYAT </a:t>
            </a:r>
            <a:r>
              <a:rPr lang="fr-FR" sz="2000" b="1" dirty="0" smtClean="0"/>
              <a:t>KODORATI LIIDMAJI</a:t>
            </a:r>
            <a:r>
              <a:rPr lang="fr-FR" sz="1600" dirty="0"/>
              <a:t> » </a:t>
            </a:r>
            <a:endParaRPr lang="fr-FR" dirty="0"/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290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/>
          <a:lstStyle/>
          <a:p>
            <a:pPr>
              <a:buNone/>
            </a:pP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3784845"/>
              </p:ext>
            </p:extLst>
          </p:nvPr>
        </p:nvGraphicFramePr>
        <p:xfrm>
          <a:off x="642910" y="3500438"/>
          <a:ext cx="803183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00"/>
                <a:gridCol w="2571768"/>
                <a:gridCol w="1057569"/>
                <a:gridCol w="1514198"/>
              </a:tblGrid>
              <a:tr h="590987">
                <a:tc>
                  <a:txBody>
                    <a:bodyPr/>
                    <a:lstStyle/>
                    <a:p>
                      <a:pPr algn="ctr"/>
                      <a:endParaRPr lang="fr-FR" sz="1800" dirty="0" smtClean="0"/>
                    </a:p>
                    <a:p>
                      <a:pPr algn="ctr"/>
                      <a:r>
                        <a:rPr lang="fr-FR" sz="1800" dirty="0" smtClean="0"/>
                        <a:t>Filières</a:t>
                      </a:r>
                      <a:r>
                        <a:rPr lang="fr-FR" sz="1800" baseline="0" dirty="0" smtClean="0"/>
                        <a:t> </a:t>
                      </a:r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Nombre de bénéficiaires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Effectif 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7707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Prévu dans le projet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inscrits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Achevés 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707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Pâtisserie et cuisine</a:t>
                      </a:r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488950" algn="ctr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23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0987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Electricité de bâtiment</a:t>
                      </a:r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488950" algn="ctr" rtl="0" eaLnBrk="1" hangingPunct="1"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Rectangle 1"/>
          <p:cNvSpPr txBox="1">
            <a:spLocks/>
          </p:cNvSpPr>
          <p:nvPr/>
        </p:nvSpPr>
        <p:spPr>
          <a:xfrm>
            <a:off x="1428728" y="2143116"/>
            <a:ext cx="6337523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Bénéficiaires du projet </a:t>
            </a:r>
            <a:endParaRPr kumimoji="0" lang="fr-FR" sz="40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785786" y="2928934"/>
            <a:ext cx="7726680" cy="714380"/>
          </a:xfrm>
          <a:prstGeom prst="rect">
            <a:avLst/>
          </a:prstGeom>
        </p:spPr>
        <p:txBody>
          <a:bodyPr vert="horz" rtlCol="0" anchor="t">
            <a:normAutofit fontScale="2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Jeunes hommes et femmes de la ville d’Oujda , âgés entre 18 et 40 ans , ayant au</a:t>
            </a:r>
            <a:r>
              <a:rPr kumimoji="0" lang="fr-FR" sz="6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moins le niveau de la neuvième année fondamentale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Objectif General </a:t>
            </a:r>
            <a:r>
              <a:rPr lang="fr-FR" sz="2000" b="1" dirty="0" smtClean="0"/>
              <a:t>:</a:t>
            </a:r>
            <a:r>
              <a:rPr lang="fr-FR" sz="2000" b="1" dirty="0" smtClean="0">
                <a:solidFill>
                  <a:schemeClr val="bg1"/>
                </a:solidFill>
              </a:rPr>
              <a:t> Améliorer la formation par apprentissage des jeunes filles et garçons en abandon scolaire pour une meilleure insertion socioprofessionnelle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Objectif spécifique  : </a:t>
            </a:r>
            <a:r>
              <a:rPr lang="fr-FR" sz="2100" b="1" dirty="0" smtClean="0">
                <a:solidFill>
                  <a:schemeClr val="bg1"/>
                </a:solidFill>
              </a:rPr>
              <a:t>Garantir une formation professionnelle de qualité adéquate avec les besoins du marché de l’emploi afin d’assurer une Insertion professionnelle et culturelle des bénéficiaires du projet  </a:t>
            </a:r>
          </a:p>
          <a:p>
            <a:pPr lvl="0"/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pPr lvl="0"/>
            <a:endParaRPr lang="fr-FR" b="1" dirty="0" smtClean="0"/>
          </a:p>
          <a:p>
            <a:endParaRPr lang="fr-FR" sz="500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fr-FR" sz="2600" b="1" dirty="0" smtClean="0"/>
              <a:t>Les indicateurs de la réalisation de l’objectif spécifiques:</a:t>
            </a:r>
          </a:p>
          <a:p>
            <a:pPr lvl="0"/>
            <a:r>
              <a:rPr lang="fr-FR" dirty="0" smtClean="0"/>
              <a:t>IOV.1. Au moins 90% des apprenants acquièrent des compétences professionnelles (réalisé)</a:t>
            </a:r>
          </a:p>
          <a:p>
            <a:pPr lvl="0"/>
            <a:r>
              <a:rPr lang="fr-FR" dirty="0" smtClean="0"/>
              <a:t>IOV.2 . Après la fin de formation, au moins 30% des bénéficiaires créent leurs  propres coopératives ( oui….)</a:t>
            </a:r>
          </a:p>
          <a:p>
            <a:r>
              <a:rPr lang="fr-FR" dirty="0" smtClean="0"/>
              <a:t>IOV.3 Au moins 30% s’insèrent dans le domaine de travail. ( oui…..)</a:t>
            </a:r>
          </a:p>
          <a:p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85721" y="1928802"/>
          <a:ext cx="8429683" cy="372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071965"/>
                <a:gridCol w="3929090"/>
              </a:tblGrid>
              <a:tr h="58785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u="sng" dirty="0" smtClean="0"/>
                        <a:t>Les résultats réalisés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IOV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979758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capacités professionnelles de formation des bénéficiaires sont renforcées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maitrisent une technique pour le métier choisi</a:t>
                      </a:r>
                      <a:endParaRPr lang="fr-FR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 des lauréats ont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grandes compétences et  ont maitrisé une technique perfectionnée en métier choisi</a:t>
                      </a:r>
                      <a:endParaRPr lang="fr-FR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979758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lauréats (es) changent leurs comportements positivement en assiduité, ponctualité, la solidarité et le respect d’autrui.</a:t>
                      </a:r>
                      <a:endParaRPr lang="fr-FR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 des lauréats ont changé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leurs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comportements positivement en assiduité, ponctualité, solidarité et le respect d’autrui</a:t>
                      </a:r>
                      <a:endParaRPr lang="fr-FR" sz="1600" dirty="0"/>
                    </a:p>
                  </a:txBody>
                  <a:tcPr/>
                </a:tc>
              </a:tr>
              <a:tr h="953092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lauréats (es) acquièrent la culture d’entreprenariat et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 et le management des coopératives</a:t>
                      </a:r>
                      <a:endParaRPr lang="fr-FR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des lauréats savent gérer une coopérative administrativement et financièrement</a:t>
                      </a:r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fr-FR" dirty="0" smtClean="0"/>
              <a:t>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429684" cy="314327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fr-FR" sz="2600" b="1" dirty="0" smtClean="0"/>
          </a:p>
          <a:p>
            <a:endParaRPr lang="fr-FR" b="1" dirty="0"/>
          </a:p>
        </p:txBody>
      </p:sp>
      <p:pic>
        <p:nvPicPr>
          <p:cNvPr id="4" name="image6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0"/>
            <a:ext cx="2428892" cy="1357298"/>
          </a:xfrm>
          <a:prstGeom prst="rect">
            <a:avLst/>
          </a:prstGeom>
          <a:ln/>
        </p:spPr>
      </p:pic>
      <p:pic>
        <p:nvPicPr>
          <p:cNvPr id="6" name="Imagen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715016"/>
            <a:ext cx="6215106" cy="11429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1428736"/>
            <a:ext cx="635798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Intitulé de l’intervention</a:t>
            </a:r>
            <a:r>
              <a:rPr lang="fr-FR" dirty="0"/>
              <a:t> : </a:t>
            </a:r>
            <a:r>
              <a:rPr lang="fr-FR" b="1" dirty="0"/>
              <a:t>« </a:t>
            </a:r>
            <a:r>
              <a:rPr lang="fr-FR" sz="2000" b="1" dirty="0"/>
              <a:t>TAKWIYAT KODORATI LIIDMAJI</a:t>
            </a:r>
            <a:r>
              <a:rPr lang="fr-FR" sz="2000" dirty="0"/>
              <a:t> </a:t>
            </a:r>
            <a:r>
              <a:rPr lang="fr-FR" dirty="0"/>
              <a:t>» </a:t>
            </a:r>
          </a:p>
        </p:txBody>
      </p:sp>
      <p:pic>
        <p:nvPicPr>
          <p:cNvPr id="8" name="Image 7" descr="RÃ©sultat de recherche d'images pour &quot;âªlogo compÃ©tence pour tous Ø§ÙÙÙØ§Ø¡Ø§Øª ÙÙØ¬ÙÙØ¹â¬â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85720" y="2071678"/>
          <a:ext cx="8643997" cy="362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25"/>
                <a:gridCol w="5418391"/>
                <a:gridCol w="2786081"/>
              </a:tblGrid>
              <a:tr h="8249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u="sng" dirty="0" smtClean="0"/>
                        <a:t>Les résultats réalisés  (suite)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IOV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477951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lauréats (es) renforcent leurs compétences acquises auprès des structures d’insertion ou un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employeur potentiel en stage d'insertion professionnelle</a:t>
                      </a:r>
                      <a:endParaRPr lang="fr-FR" sz="16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des lauréats  ont renforcé leurs compétences auprès des structures d’insertion 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7951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lauréats (es) se prennent en charge et deviennent acteurs d’une économie sociale et solidaire.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coopératives créées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auto entrepreneur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recruté (e) salarié(e)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 s’insèrent dans le domaine de travail.</a:t>
                      </a:r>
                    </a:p>
                    <a:p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port_sur_le_statut_du_projet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677515_TF10167107" id="{00F36CA0-E80E-47D0-9727-F43731F41A43}" vid="{131D4216-C264-47DD-A301-531CE1A9CA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Rapport_sur_le_statut_du_projet</Template>
  <TotalTime>423</TotalTime>
  <Words>743</Words>
  <Application>Microsoft Office PowerPoint</Application>
  <PresentationFormat>Affichage à l'écran (4:3)</PresentationFormat>
  <Paragraphs>118</Paragraphs>
  <Slides>25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Rapport_sur_le_statut_du_projet</vt:lpstr>
      <vt:lpstr>TAKWIYAT KODORATI LIIDMAJI présentation- clôture du projet  Oujda le 23/07/2020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Organisation d’un cycle de formation en apprentissage en métier de pâtisserie et de cuisine et en métier d’électricité de bâtiments </vt:lpstr>
      <vt:lpstr>Diapositive 12</vt:lpstr>
      <vt:lpstr>Organisation de  formation coaching, Leadership positif, Life skills.</vt:lpstr>
      <vt:lpstr>Organisation des activités socioculturelles au profit des bénéficiaires</vt:lpstr>
      <vt:lpstr>Diapositive 15</vt:lpstr>
      <vt:lpstr> Série de formation sur la gestion et création de coopérative Organisation de formation en entreprenariat et gestion et le management des coopératives</vt:lpstr>
      <vt:lpstr>Renforcement des compétences des bénéficiaires pendant la période du stage d’insertion professionnelle  stage d'insertion professionnelle auprès des structures d’insertion ou un employeur potentiel</vt:lpstr>
      <vt:lpstr>Suivi  de la formation  (suivi et évaluation)</vt:lpstr>
      <vt:lpstr>Réunion et accompagnement en stage  </vt:lpstr>
      <vt:lpstr>Création de 2 coopératives : Coopérative de production en pâtisserie Coopérative en électricité de Bâtiments                                              et  Inscription des jeunes lauréats au régime AE (Auto Entrepreneur)  </vt:lpstr>
      <vt:lpstr>Diapositive 21</vt:lpstr>
      <vt:lpstr>Diapositive 22</vt:lpstr>
      <vt:lpstr>Participation des bénéficiaires aux activités   réalisés par l’association </vt:lpstr>
      <vt:lpstr>Diapositive 24</vt:lpstr>
      <vt:lpstr>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TAKWIYAT KODORATI LIIDM</dc:title>
  <dc:creator>Utilisateur Windows</dc:creator>
  <cp:lastModifiedBy>toshiba</cp:lastModifiedBy>
  <cp:revision>27</cp:revision>
  <dcterms:created xsi:type="dcterms:W3CDTF">2020-03-04T09:37:46Z</dcterms:created>
  <dcterms:modified xsi:type="dcterms:W3CDTF">2020-09-03T11:42:49Z</dcterms:modified>
</cp:coreProperties>
</file>