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9" r:id="rId1"/>
    <p:sldMasterId id="2147483761" r:id="rId2"/>
    <p:sldMasterId id="2147483763" r:id="rId3"/>
    <p:sldMasterId id="2147483769" r:id="rId4"/>
    <p:sldMasterId id="2147483811" r:id="rId5"/>
  </p:sldMasterIdLst>
  <p:notesMasterIdLst>
    <p:notesMasterId r:id="rId15"/>
  </p:notesMasterIdLst>
  <p:sldIdLst>
    <p:sldId id="270" r:id="rId6"/>
    <p:sldId id="317" r:id="rId7"/>
    <p:sldId id="323" r:id="rId8"/>
    <p:sldId id="318" r:id="rId9"/>
    <p:sldId id="319" r:id="rId10"/>
    <p:sldId id="316" r:id="rId11"/>
    <p:sldId id="320" r:id="rId12"/>
    <p:sldId id="321" r:id="rId13"/>
    <p:sldId id="322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052"/>
    <a:srgbClr val="0B9CDA"/>
    <a:srgbClr val="53297D"/>
    <a:srgbClr val="630235"/>
    <a:srgbClr val="61A534"/>
    <a:srgbClr val="00A040"/>
    <a:srgbClr val="B8D81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6842" autoAdjust="0"/>
    <p:restoredTop sz="93188" autoAdjust="0"/>
  </p:normalViewPr>
  <p:slideViewPr>
    <p:cSldViewPr snapToGrid="0">
      <p:cViewPr>
        <p:scale>
          <a:sx n="60" d="100"/>
          <a:sy n="60" d="100"/>
        </p:scale>
        <p:origin x="-300" y="-174"/>
      </p:cViewPr>
      <p:guideLst>
        <p:guide orient="horz" pos="2041"/>
        <p:guide orient="horz" pos="2594"/>
        <p:guide orient="horz" pos="4188"/>
        <p:guide orient="horz" pos="4177"/>
        <p:guide orient="horz" pos="4114"/>
        <p:guide orient="horz" pos="1340"/>
        <p:guide orient="horz" pos="414"/>
        <p:guide orient="horz" pos="1093"/>
        <p:guide pos="2889"/>
        <p:guide pos="225"/>
        <p:guide pos="5585"/>
        <p:guide pos="200"/>
        <p:guide pos="4305"/>
        <p:guide pos="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4538FA25-3DFB-46DC-843B-173A1B0C0BB5}" type="datetime1">
              <a:rPr lang="en-GB"/>
              <a:pPr>
                <a:defRPr/>
              </a:pPr>
              <a:t>13/10/2015</a:t>
            </a:fld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FE924BF-EC06-42A9-B67C-971D6B4FD1D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lack logo_0602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5500688"/>
            <a:ext cx="955675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0050" y="2517775"/>
            <a:ext cx="8466138" cy="1978025"/>
          </a:xfrm>
        </p:spPr>
        <p:txBody>
          <a:bodyPr/>
          <a:lstStyle>
            <a:lvl1pPr>
              <a:lnSpc>
                <a:spcPts val="7000"/>
              </a:lnSpc>
              <a:defRPr sz="6600">
                <a:latin typeface="Oxfam Global Headline" pitchFamily="34" charset="0"/>
              </a:defRPr>
            </a:lvl1pPr>
          </a:lstStyle>
          <a:p>
            <a:r>
              <a:rPr lang="en-GB"/>
              <a:t>CLICK TO EDIT MASTER TITLE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733925"/>
            <a:ext cx="8408988" cy="504825"/>
          </a:xfrm>
        </p:spPr>
        <p:txBody>
          <a:bodyPr/>
          <a:lstStyle>
            <a:lvl1pPr>
              <a:defRPr sz="2800" b="0"/>
            </a:lvl1pPr>
          </a:lstStyle>
          <a:p>
            <a:r>
              <a:rPr lang="en-GB"/>
              <a:t>CLICK TO EDIT MASTER SUBTITLE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BC0EC7F-135F-4C6D-8163-0AAC2C4C455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61925"/>
            <a:ext cx="2144713" cy="5807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638" y="161925"/>
            <a:ext cx="6284912" cy="5807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B8B1103-92DE-45EA-BB42-F5C3C59D806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White logo_0602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01025" y="6002338"/>
            <a:ext cx="6016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2820988"/>
            <a:ext cx="8505825" cy="1506537"/>
          </a:xfrm>
        </p:spPr>
        <p:txBody>
          <a:bodyPr/>
          <a:lstStyle>
            <a:lvl1pPr>
              <a:lnSpc>
                <a:spcPct val="90000"/>
              </a:lnSpc>
              <a:defRPr sz="5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3400378B-169A-47CE-B868-CA1AE1E82E9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0C41E316-154C-459D-819D-FBF54AECACC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416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B22B551-E91B-4640-A4F7-9DA332AE6D8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069AE920-B0F6-4D4D-94EE-77BB832D11E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9CDE1FA8-5EEA-4D58-9896-ACA2E5B1CB0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D93A7B2-AAD9-439D-B7AD-E1287ED9EC6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33838BC3-7A60-4D9A-A426-339F3351F80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4AC591D-C608-44DC-9B70-DB624254306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9081F0D-96E6-4345-A439-62911007571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8514D2F3-FC56-4248-AD85-B02DC59E1D2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61925"/>
            <a:ext cx="2144713" cy="5807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638" y="161925"/>
            <a:ext cx="6284912" cy="5807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E2B35904-68C3-4F01-BE37-210271D2DA1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White logo_0602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201025" y="6002338"/>
            <a:ext cx="6016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2820988"/>
            <a:ext cx="8505825" cy="1506537"/>
          </a:xfrm>
        </p:spPr>
        <p:txBody>
          <a:bodyPr/>
          <a:lstStyle>
            <a:lvl1pPr>
              <a:lnSpc>
                <a:spcPct val="90000"/>
              </a:lnSpc>
              <a:defRPr sz="5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C2D32E9-8066-46B8-BF3A-D6B6495A364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000723FB-ED8B-4779-8EAD-A7DFA0C76CB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416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4C2D8DB-B813-43EA-8F14-141B030B389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6D72660-B61A-405A-BB85-2DB46FDF7AE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0AF37FBE-4B76-417B-98D6-CD5E38BE843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56E7D21-3704-49D6-AAA7-70213B6159F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2487D5BF-787E-4F82-A6B3-AE0D6B6C5B6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E12261B-6F2B-45A2-A429-F22178458A1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C717A552-2A6D-407F-855B-026EE4B8AF0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C60A8B2E-7757-493F-9E67-18CAC013771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61925"/>
            <a:ext cx="2144713" cy="5807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638" y="161925"/>
            <a:ext cx="6284912" cy="5807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02A70299-4B6B-4C76-9807-818C9145130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4220D30E-AD30-4FB7-BA19-4B21B025DF9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CA9BBC88-66C7-45C6-AE1D-C68E12A9AF1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C65128E-A5D2-4DDE-AC17-A7A1A150996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416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1C609597-22E5-45C1-87CF-F3B35C4CCC6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035BAC5-5C7B-4AB9-B752-E890755F5B6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512E556-FD57-45C0-A036-77940CA8CB3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416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89100"/>
            <a:ext cx="4210050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143708CD-0DBC-44B9-9528-7D59162A209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418759B-3D4C-4440-B89C-5A19AD6FE07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90F8BBAA-6564-40FD-9D8B-899EA775811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AFCBF8CE-86A1-439F-8F0C-6C55E6E4EFC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6386D260-584F-4621-A0FA-2493B99999F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61925"/>
            <a:ext cx="2144713" cy="5807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638" y="161925"/>
            <a:ext cx="6284912" cy="5807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2929F781-CD98-4BB5-ABD6-52C305F9E0F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OX_VL_W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18450" y="5502275"/>
            <a:ext cx="91916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00050" y="2516188"/>
            <a:ext cx="8466138" cy="1978025"/>
          </a:xfrm>
        </p:spPr>
        <p:txBody>
          <a:bodyPr/>
          <a:lstStyle>
            <a:lvl1pPr>
              <a:lnSpc>
                <a:spcPts val="7000"/>
              </a:lnSpc>
              <a:defRPr sz="6600" smtClean="0">
                <a:solidFill>
                  <a:schemeClr val="bg1"/>
                </a:solidFill>
                <a:latin typeface="Oxfam Global Headline" pitchFamily="34" charset="0"/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TITLE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737100"/>
            <a:ext cx="8380413" cy="504825"/>
          </a:xfrm>
        </p:spPr>
        <p:txBody>
          <a:bodyPr/>
          <a:lstStyle>
            <a:lvl1pPr>
              <a:defRPr sz="2800" b="0" smtClean="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r>
              <a:rPr lang="en-GB" smtClean="0"/>
              <a:t>CLICK TO EDIT MASTER SUBTITLE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4C11219E-193F-4F1C-ABF6-F5F30C5156C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20CE10C-BC21-45B7-858B-27D5FFFA6D3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765DBEFC-A926-4E94-A25E-FE31ACDC272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10746FDB-8BE0-4779-8119-D4084BB0090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D719C2D9-2191-422E-BFBF-F2B04620C87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C2ACD169-A239-4F0B-957A-BD24CB88B4B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85725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1029" name="Picture 10" descr="Black logo_0602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204200" y="6005513"/>
            <a:ext cx="600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4635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9207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13779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18351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66F7C2E7-1D54-45C1-8228-152AE0B82A6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85725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2053" name="Picture 10" descr="Black logo_0602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204200" y="6005513"/>
            <a:ext cx="600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24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4635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9207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13779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18351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B270D0EB-2528-47A7-B3B1-2F17C702284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85725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3077" name="Picture 10" descr="Black logo_0602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204200" y="6005513"/>
            <a:ext cx="600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4635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9207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13779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1835150" algn="l" defTabSz="457200" rtl="0" fontAlgn="base">
        <a:lnSpc>
          <a:spcPct val="95000"/>
        </a:lnSpc>
        <a:spcBef>
          <a:spcPct val="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OX_VL_W.eps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689850" y="5445125"/>
            <a:ext cx="985838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209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DA9C6438-9B23-4E96-A5DC-5EDEA3A176A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85725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styles: first level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4102" name="Picture 10" descr="Black logo_06021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04200" y="6005513"/>
            <a:ext cx="600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pitchFamily="34" charset="-128"/>
          <a:cs typeface="Arial" charset="0"/>
        </a:defRPr>
      </a:lvl9pPr>
    </p:titleStyle>
    <p:bodyStyle>
      <a:lvl1pPr marL="168275" indent="-1682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368300" indent="-19843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585788" indent="-2159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801688" indent="-21431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003300" indent="-20002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460500" indent="-200025" algn="l" defTabSz="457200" rtl="0" fontAlgn="base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1917700" indent="-200025" algn="l" defTabSz="457200" rtl="0" fontAlgn="base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374900" indent="-200025" algn="l" defTabSz="457200" rtl="0" fontAlgn="base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2832100" indent="-200025" algn="l" defTabSz="457200" rtl="0" fontAlgn="base">
        <a:lnSpc>
          <a:spcPct val="95000"/>
        </a:lnSpc>
        <a:spcBef>
          <a:spcPct val="0"/>
        </a:spcBef>
        <a:spcAft>
          <a:spcPct val="0"/>
        </a:spcAft>
        <a:buSzPct val="9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161925"/>
            <a:ext cx="855345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3075" y="6505575"/>
            <a:ext cx="122872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80D15DCA-51F9-413E-8291-B6B3734BBF0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sp>
        <p:nvSpPr>
          <p:cNvPr id="512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4163" y="1689100"/>
            <a:ext cx="684212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</p:sldLayoutIdLst>
  <p:hf hdr="0" ftr="0" dt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88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175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763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63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Font typeface="Arial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5763" y="2030413"/>
            <a:ext cx="8466137" cy="1358900"/>
          </a:xfrm>
        </p:spPr>
        <p:txBody>
          <a:bodyPr/>
          <a:lstStyle/>
          <a:p>
            <a:pPr eaLnBrk="1" hangingPunct="1"/>
            <a:r>
              <a:rPr lang="es-ES" sz="4400"/>
              <a:t>Le Suivi de Contexte, Risques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82932DAE-EB43-4462-BBE7-E3C1FF839399}" type="slidenum">
              <a:rPr lang="en-GB" smtClean="0">
                <a:latin typeface="Arial" pitchFamily="34" charset="0"/>
              </a:rPr>
              <a:pPr/>
              <a:t>2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8" name="5 Subtítulo"/>
          <p:cNvSpPr txBox="1">
            <a:spLocks/>
          </p:cNvSpPr>
          <p:nvPr/>
        </p:nvSpPr>
        <p:spPr bwMode="auto">
          <a:xfrm>
            <a:off x="265113" y="2108200"/>
            <a:ext cx="8380412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457200" eaLnBrk="0" hangingPunct="0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fr-FR" sz="2400" b="1" dirty="0">
                <a:solidFill>
                  <a:srgbClr val="5DB838"/>
                </a:solidFill>
                <a:latin typeface="+mn-lt"/>
                <a:ea typeface="+mj-ea"/>
                <a:cs typeface="+mj-cs"/>
              </a:rPr>
              <a:t>Quels sont les éléments externes au projet qui peuvent influencer sur l’exécution des activités et l’obtention des résultats et objectifs de projet?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25475" y="300038"/>
            <a:ext cx="8137525" cy="79851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fontAlgn="auto" hangingPunct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500" b="1">
                <a:solidFill>
                  <a:srgbClr val="009A4C"/>
                </a:solidFill>
                <a:latin typeface="+mn-lt"/>
                <a:ea typeface="+mj-ea"/>
                <a:cs typeface="+mj-cs"/>
              </a:rPr>
              <a:t>Suivi de Contexte et Risques</a:t>
            </a:r>
          </a:p>
          <a:p>
            <a:pPr eaLnBrk="0" fontAlgn="auto" hangingPunct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4500" b="1">
              <a:solidFill>
                <a:srgbClr val="009A4C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Porquoi suivre le contexte?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3376613" y="1308100"/>
            <a:ext cx="5176837" cy="4233863"/>
          </a:xfrm>
        </p:spPr>
        <p:txBody>
          <a:bodyPr/>
          <a:lstStyle/>
          <a:p>
            <a:r>
              <a:rPr lang="fr-FR" sz="2400" b="0" smtClean="0"/>
              <a:t>Lorsque nous parlons de </a:t>
            </a:r>
            <a:r>
              <a:rPr lang="fr-FR" sz="2400" smtClean="0"/>
              <a:t>changements</a:t>
            </a:r>
            <a:r>
              <a:rPr lang="fr-FR" sz="2400" b="0" smtClean="0"/>
              <a:t> auxquels nos actions contribuent, nous devons être conscients que, dans notre action, il ya beaucoup d'autres aspects qui ont eu lieu et ont influencé, certains identifiés et d'autres non. </a:t>
            </a: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b="0" smtClean="0"/>
              <a:t>Il est important de savoir ce qui se passe autour de notre travail </a:t>
            </a:r>
            <a:r>
              <a:rPr lang="fr-FR" sz="2400" smtClean="0"/>
              <a:t>pour adapter notre intervention au contexte et rester efficace</a:t>
            </a:r>
          </a:p>
          <a:p>
            <a:endParaRPr lang="es-ES" sz="2400" b="0" smtClean="0"/>
          </a:p>
          <a:p>
            <a:endParaRPr lang="es-ES" sz="2800" b="0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A4775013-5000-4951-8E91-4789E95D3C90}" type="slidenum">
              <a:rPr lang="en-GB" smtClean="0">
                <a:latin typeface="Arial" pitchFamily="34" charset="0"/>
              </a:rPr>
              <a:pPr/>
              <a:t>3</a:t>
            </a:fld>
            <a:endParaRPr lang="en-GB" smtClean="0">
              <a:latin typeface="Arial" pitchFamily="34" charset="0"/>
            </a:endParaRPr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333500"/>
            <a:ext cx="2616200" cy="5011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400" smtClean="0"/>
              <a:t>¿</a:t>
            </a:r>
            <a:r>
              <a:rPr lang="fr-FR" sz="4400" smtClean="0"/>
              <a:t> Ce que nous entendons par contexte</a:t>
            </a:r>
            <a:r>
              <a:rPr lang="es-ES" sz="4400" smtClean="0"/>
              <a:t>?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298450" y="1687513"/>
            <a:ext cx="8572500" cy="4360862"/>
          </a:xfrm>
        </p:spPr>
        <p:txBody>
          <a:bodyPr/>
          <a:lstStyle/>
          <a:p>
            <a:r>
              <a:rPr lang="fr-FR" sz="3200" b="0" smtClean="0"/>
              <a:t>Le contexte est </a:t>
            </a:r>
            <a:r>
              <a:rPr lang="fr-FR" sz="3200" smtClean="0"/>
              <a:t>l'environnement </a:t>
            </a:r>
            <a:r>
              <a:rPr lang="fr-FR" sz="3200" b="0" smtClean="0"/>
              <a:t>dans lequel le projet se développe </a:t>
            </a:r>
            <a:r>
              <a:rPr lang="fr-FR" sz="3200" smtClean="0"/>
              <a:t/>
            </a:r>
            <a:br>
              <a:rPr lang="fr-FR" sz="3200" smtClean="0"/>
            </a:br>
            <a:r>
              <a:rPr lang="fr-FR" sz="3200" smtClean="0"/>
              <a:t/>
            </a:r>
            <a:br>
              <a:rPr lang="fr-FR" sz="3200" smtClean="0"/>
            </a:br>
            <a:r>
              <a:rPr lang="fr-FR" sz="3200" b="0" smtClean="0"/>
              <a:t>Il est </a:t>
            </a:r>
            <a:r>
              <a:rPr lang="fr-FR" sz="3200" smtClean="0"/>
              <a:t>externe</a:t>
            </a:r>
            <a:r>
              <a:rPr lang="fr-FR" sz="3200" b="0" smtClean="0"/>
              <a:t> à notre intervention</a:t>
            </a:r>
            <a:r>
              <a:rPr lang="fr-FR" sz="3200" smtClean="0"/>
              <a:t>. </a:t>
            </a:r>
            <a:br>
              <a:rPr lang="fr-FR" sz="3200" smtClean="0"/>
            </a:br>
            <a:r>
              <a:rPr lang="fr-FR" sz="3200" smtClean="0"/>
              <a:t/>
            </a:r>
            <a:br>
              <a:rPr lang="fr-FR" sz="3200" smtClean="0"/>
            </a:br>
            <a:r>
              <a:rPr lang="fr-FR" sz="3200" b="0" smtClean="0"/>
              <a:t>Quand on parle de contexte, nous nous référons à l'environnement </a:t>
            </a:r>
            <a:r>
              <a:rPr lang="fr-FR" sz="3200" smtClean="0"/>
              <a:t>politique</a:t>
            </a:r>
            <a:r>
              <a:rPr lang="fr-FR" sz="3200" b="0" smtClean="0"/>
              <a:t>, </a:t>
            </a:r>
            <a:r>
              <a:rPr lang="fr-FR" sz="3200" smtClean="0"/>
              <a:t>social</a:t>
            </a:r>
            <a:r>
              <a:rPr lang="fr-FR" sz="3200" b="0" smtClean="0"/>
              <a:t>, </a:t>
            </a:r>
            <a:r>
              <a:rPr lang="fr-FR" sz="3200" smtClean="0"/>
              <a:t>environnemental</a:t>
            </a:r>
            <a:r>
              <a:rPr lang="fr-FR" sz="3200" b="0" smtClean="0"/>
              <a:t>, </a:t>
            </a:r>
            <a:r>
              <a:rPr lang="fr-FR" sz="3200" smtClean="0"/>
              <a:t>organisationnel</a:t>
            </a:r>
            <a:r>
              <a:rPr lang="fr-FR" sz="3200" b="0" smtClean="0"/>
              <a:t>, </a:t>
            </a:r>
            <a:r>
              <a:rPr lang="fr-FR" sz="3200" smtClean="0"/>
              <a:t>économique</a:t>
            </a:r>
            <a:r>
              <a:rPr lang="fr-FR" sz="3200" b="0" smtClean="0"/>
              <a:t>, etc. impliqués dans le projet.</a:t>
            </a:r>
            <a:endParaRPr lang="es-ES" sz="3200" b="0" smtClean="0"/>
          </a:p>
          <a:p>
            <a:endParaRPr lang="es-ES" sz="3200" b="0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36F231EE-A609-4478-80B1-6143F678C5D3}" type="slidenum">
              <a:rPr lang="en-GB" smtClean="0">
                <a:latin typeface="Arial" pitchFamily="34" charset="0"/>
              </a:rPr>
              <a:pPr/>
              <a:t>4</a:t>
            </a:fld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Quoi suivir dans le contexte?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269875" y="1589088"/>
            <a:ext cx="4710113" cy="5051425"/>
          </a:xfrm>
        </p:spPr>
        <p:txBody>
          <a:bodyPr/>
          <a:lstStyle/>
          <a:p>
            <a:r>
              <a:rPr lang="fr-FR" sz="2800" b="0" smtClean="0"/>
              <a:t>Alors qu'il est important de garder les yeux ouverts à tous les éléments du contexte, nous suivons en particulier les </a:t>
            </a:r>
            <a:r>
              <a:rPr lang="fr-FR" sz="2800" smtClean="0"/>
              <a:t>questions contextuelles identifiés comme des risques potentiels pour la réussite du projet </a:t>
            </a:r>
            <a:r>
              <a:rPr lang="fr-FR" sz="2800" b="0" smtClean="0"/>
              <a:t>dans la phase de conception du projet (hypothèses / risques dans le ML)</a:t>
            </a:r>
            <a:endParaRPr lang="es-ES" sz="2800" b="0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1B298CED-B7FC-4D2C-BC8B-04915AEFB808}" type="slidenum">
              <a:rPr lang="en-GB" smtClean="0">
                <a:latin typeface="Arial" pitchFamily="34" charset="0"/>
              </a:rPr>
              <a:pPr/>
              <a:t>5</a:t>
            </a:fld>
            <a:endParaRPr lang="en-GB" smtClean="0">
              <a:latin typeface="Arial" pitchFamily="34" charset="0"/>
            </a:endParaRPr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4275" y="1671638"/>
            <a:ext cx="4149725" cy="3925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2087563" y="474663"/>
            <a:ext cx="6856412" cy="644525"/>
          </a:xfrm>
        </p:spPr>
        <p:txBody>
          <a:bodyPr/>
          <a:lstStyle/>
          <a:p>
            <a:pPr algn="ctr"/>
            <a:r>
              <a:rPr lang="fr-FR" sz="3600" smtClean="0"/>
              <a:t>Resteront en vigueur ces risques identifiés et leur niveau d'importance?</a:t>
            </a:r>
          </a:p>
        </p:txBody>
      </p:sp>
      <p:sp>
        <p:nvSpPr>
          <p:cNvPr id="15363" name="2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0F6495DB-F252-4638-A511-CB8068744563}" type="slidenum">
              <a:rPr lang="en-GB" smtClean="0">
                <a:latin typeface="Arial" pitchFamily="34" charset="0"/>
              </a:rPr>
              <a:pPr/>
              <a:t>6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2940050" y="2684463"/>
            <a:ext cx="6007100" cy="644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7800" algn="ctr" eaLnBrk="0" hangingPunct="0">
              <a:lnSpc>
                <a:spcPts val="4800"/>
              </a:lnSpc>
              <a:defRPr/>
            </a:pPr>
            <a:r>
              <a:rPr lang="fr-FR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Il y aurait d'autres risques que nous devrions prendre en considération?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4050"/>
            <a:ext cx="3084513" cy="4032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Coomment suivre le contexte?</a:t>
            </a:r>
          </a:p>
        </p:txBody>
      </p:sp>
      <p:sp>
        <p:nvSpPr>
          <p:cNvPr id="16387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D3CD222D-2843-4B92-BDFC-7259EB533214}" type="slidenum">
              <a:rPr lang="en-GB" smtClean="0">
                <a:latin typeface="Arial" pitchFamily="34" charset="0"/>
              </a:rPr>
              <a:pPr/>
              <a:t>7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00038" y="931863"/>
            <a:ext cx="8572500" cy="4279900"/>
          </a:xfrm>
        </p:spPr>
        <p:txBody>
          <a:bodyPr/>
          <a:lstStyle/>
          <a:p>
            <a:pPr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200" b="1" kern="1200" dirty="0" smtClean="0"/>
              <a:t>Au cours de </a:t>
            </a:r>
            <a:r>
              <a:rPr lang="fr-FR" sz="2200" b="1" kern="1200" dirty="0" smtClean="0"/>
              <a:t>planification et mis </a:t>
            </a:r>
            <a:r>
              <a:rPr lang="fr-FR" sz="2200" b="1" kern="1200" dirty="0" smtClean="0"/>
              <a:t>en œuvre et suivi des activités, </a:t>
            </a:r>
            <a:r>
              <a:rPr lang="fr-FR" sz="2200" kern="1200" dirty="0" smtClean="0"/>
              <a:t>à travers des rapports d'activités, informer sur les changements de contexte observées au cours de la mise en œuvre des activités. </a:t>
            </a:r>
          </a:p>
          <a:p>
            <a:pPr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200" b="1" kern="1200" dirty="0" smtClean="0"/>
              <a:t>À travers des rapports de suivi périodiques, informer sur des aspects de contexte</a:t>
            </a:r>
            <a:r>
              <a:rPr lang="fr-FR" sz="2200" kern="1200" dirty="0" smtClean="0"/>
              <a:t>, y compris le développement de le contexte local, régional et national </a:t>
            </a:r>
          </a:p>
          <a:p>
            <a:pPr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200" dirty="0" smtClean="0"/>
              <a:t> </a:t>
            </a:r>
            <a:r>
              <a:rPr lang="fr-FR" sz="2200" b="1" kern="1200" dirty="0" smtClean="0"/>
              <a:t>En analysant le contexte et comment cela peut influencer le projet lors  des réunions des comités de projet (SEA) </a:t>
            </a:r>
            <a:r>
              <a:rPr lang="fr-FR" sz="2200" kern="1200" dirty="0" smtClean="0"/>
              <a:t>en </a:t>
            </a:r>
            <a:r>
              <a:rPr lang="fr-FR" sz="2200" kern="1200" dirty="0" err="1" smtClean="0"/>
              <a:t>relacionnant</a:t>
            </a:r>
            <a:r>
              <a:rPr lang="fr-FR" sz="2200" kern="1200" dirty="0" smtClean="0"/>
              <a:t> les changements de contexte avec les actions et les résultats de projet</a:t>
            </a:r>
          </a:p>
          <a:p>
            <a:pPr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fr-FR" sz="2200" b="1" kern="1200" dirty="0" smtClean="0"/>
              <a:t>Prendre des décisions pour adapter l'intervention, en tenant compte des éléments de contexte, </a:t>
            </a:r>
            <a:r>
              <a:rPr lang="fr-FR" sz="2200" kern="1200" dirty="0" smtClean="0"/>
              <a:t>et à minimiser les effets négatifs à cause d'un changement de contexte, ou de profiter d'une situation de contexte comme une occasion d'accroître l'impact de notre intervention.</a:t>
            </a:r>
            <a:endParaRPr lang="es-ES" sz="2200" kern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0313" y="4262438"/>
            <a:ext cx="7913687" cy="259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Nous deveons assurer…</a:t>
            </a:r>
          </a:p>
        </p:txBody>
      </p:sp>
      <p:sp>
        <p:nvSpPr>
          <p:cNvPr id="17412" name="2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0C4D8BD8-7F28-48D1-A91E-F82BD56CB85A}" type="slidenum">
              <a:rPr lang="en-GB" smtClean="0">
                <a:latin typeface="Arial" pitchFamily="34" charset="0"/>
              </a:rPr>
              <a:pPr/>
              <a:t>8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17413" name="3 CuadroTexto"/>
          <p:cNvSpPr txBox="1">
            <a:spLocks noChangeArrowheads="1"/>
          </p:cNvSpPr>
          <p:nvPr/>
        </p:nvSpPr>
        <p:spPr bwMode="auto">
          <a:xfrm>
            <a:off x="295275" y="1035050"/>
            <a:ext cx="832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000"/>
              <a:t> les formats de rapport (activités, rapport périodique…), contiennent des informations sur les changements dans le contexte</a:t>
            </a:r>
          </a:p>
        </p:txBody>
      </p:sp>
      <p:sp>
        <p:nvSpPr>
          <p:cNvPr id="17414" name="5 CuadroTexto"/>
          <p:cNvSpPr txBox="1">
            <a:spLocks noChangeArrowheads="1"/>
          </p:cNvSpPr>
          <p:nvPr/>
        </p:nvSpPr>
        <p:spPr bwMode="auto">
          <a:xfrm>
            <a:off x="306388" y="2143125"/>
            <a:ext cx="83296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 sz="2000" dirty="0"/>
              <a:t> </a:t>
            </a:r>
            <a:r>
              <a:rPr lang="fr-FR" sz="2000" dirty="0"/>
              <a:t>aux réunions de suivi du projet, le </a:t>
            </a:r>
            <a:r>
              <a:rPr lang="fr-FR" sz="2000" dirty="0" smtClean="0"/>
              <a:t>déroulement du </a:t>
            </a:r>
            <a:r>
              <a:rPr lang="fr-FR" sz="2000" dirty="0"/>
              <a:t>projet est interprété et analysé à la lumière du </a:t>
            </a:r>
            <a:r>
              <a:rPr lang="fr-FR" sz="2000" dirty="0" smtClean="0"/>
              <a:t>contexte: </a:t>
            </a:r>
            <a:r>
              <a:rPr lang="fr-FR" sz="2000" dirty="0"/>
              <a:t>comment le contexte peut influencer positivement ou négativement sur ​​la mise en œuvre des activités et la réalisation des objectifs et des résultats </a:t>
            </a:r>
            <a:r>
              <a:rPr lang="fr-FR" sz="2000" dirty="0" smtClean="0"/>
              <a:t>projet?</a:t>
            </a:r>
            <a:endParaRPr lang="fr-FR" sz="2000" dirty="0"/>
          </a:p>
          <a:p>
            <a:pPr>
              <a:buFont typeface="Wingdings" pitchFamily="2" charset="2"/>
              <a:buChar char="ü"/>
            </a:pPr>
            <a:endParaRPr lang="fr-FR" sz="2000" dirty="0"/>
          </a:p>
          <a:p>
            <a:pPr>
              <a:buFont typeface="Wingdings" pitchFamily="2" charset="2"/>
              <a:buChar char="ü"/>
            </a:pPr>
            <a:endParaRPr lang="fr-FR" sz="2000" dirty="0"/>
          </a:p>
          <a:p>
            <a:pPr>
              <a:buFont typeface="Wingdings" pitchFamily="2" charset="2"/>
              <a:buChar char="ü"/>
            </a:pPr>
            <a:endParaRPr lang="fr-FR" sz="2000" dirty="0"/>
          </a:p>
          <a:p>
            <a:pPr>
              <a:buFont typeface="Wingdings" pitchFamily="2" charset="2"/>
              <a:buChar char="ü"/>
            </a:pPr>
            <a:endParaRPr lang="fr-FR" sz="2000" dirty="0"/>
          </a:p>
          <a:p>
            <a:pPr>
              <a:buFont typeface="Wingdings" pitchFamily="2" charset="2"/>
              <a:buChar char="ü"/>
            </a:pPr>
            <a:endParaRPr lang="fr-FR" sz="2000" dirty="0"/>
          </a:p>
          <a:p>
            <a:endParaRPr lang="es-ES" sz="2000" dirty="0"/>
          </a:p>
        </p:txBody>
      </p:sp>
      <p:sp>
        <p:nvSpPr>
          <p:cNvPr id="17415" name="6 CuadroTexto"/>
          <p:cNvSpPr txBox="1">
            <a:spLocks noChangeArrowheads="1"/>
          </p:cNvSpPr>
          <p:nvPr/>
        </p:nvSpPr>
        <p:spPr bwMode="auto">
          <a:xfrm>
            <a:off x="374650" y="3638550"/>
            <a:ext cx="832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000" dirty="0"/>
              <a:t>Les décisions sont prises pour adapter le projet à l'évolution de la situation sur le contexte, d'assurer l'efficacité et la pertinence de l'action.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274638" y="257175"/>
            <a:ext cx="8553450" cy="644525"/>
          </a:xfrm>
        </p:spPr>
        <p:txBody>
          <a:bodyPr/>
          <a:lstStyle/>
          <a:p>
            <a:r>
              <a:rPr lang="es-ES" smtClean="0"/>
              <a:t>Nous devons reviser….</a:t>
            </a:r>
          </a:p>
        </p:txBody>
      </p:sp>
      <p:sp>
        <p:nvSpPr>
          <p:cNvPr id="18435" name="2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Page </a:t>
            </a:r>
            <a:fld id="{7B2D8066-020C-4C92-8932-D9BD00BA41B4}" type="slidenum">
              <a:rPr lang="en-GB" smtClean="0">
                <a:latin typeface="Arial" pitchFamily="34" charset="0"/>
              </a:rPr>
              <a:pPr/>
              <a:t>9</a:t>
            </a:fld>
            <a:endParaRPr lang="en-GB" smtClean="0">
              <a:latin typeface="Arial" pitchFamily="34" charset="0"/>
            </a:endParaRPr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6538" y="3576638"/>
            <a:ext cx="6367462" cy="3281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309563" y="1603375"/>
            <a:ext cx="85979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6575" indent="-536575">
              <a:buClr>
                <a:schemeClr val="bg2"/>
              </a:buClr>
              <a:buFont typeface="Wingdings" pitchFamily="2" charset="2"/>
              <a:buChar char="ü"/>
              <a:defRPr/>
            </a:pPr>
            <a:r>
              <a:rPr lang="fr-FR" sz="3600" dirty="0"/>
              <a:t>Nos rapports d’activité</a:t>
            </a:r>
          </a:p>
          <a:p>
            <a:pPr marL="536575" indent="-536575">
              <a:buClr>
                <a:schemeClr val="bg2"/>
              </a:buClr>
              <a:buFont typeface="Wingdings" pitchFamily="2" charset="2"/>
              <a:buChar char="ü"/>
              <a:defRPr/>
            </a:pPr>
            <a:r>
              <a:rPr lang="fr-FR" sz="3600" dirty="0"/>
              <a:t>Nos rapports de progrès périodique</a:t>
            </a:r>
          </a:p>
          <a:p>
            <a:pPr>
              <a:defRPr/>
            </a:pPr>
            <a:r>
              <a:rPr lang="fr-FR" sz="3600" dirty="0"/>
              <a:t> </a:t>
            </a:r>
          </a:p>
          <a:p>
            <a:pPr>
              <a:defRPr/>
            </a:pP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 No bullets">
  <a:themeElements>
    <a:clrScheme name="2 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2 No bullets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 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 No bullets">
  <a:themeElements>
    <a:clrScheme name="3 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3 No bullets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 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 No bullets">
  <a:themeElements>
    <a:clrScheme name="4 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4 No bullets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ulletted text">
  <a:themeElements>
    <a:clrScheme name="5_Bulletted text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5_Bulletted text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ulletted text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1­_No bullets">
  <a:themeElements>
    <a:clrScheme name="1­_No bullets 1">
      <a:dk1>
        <a:srgbClr val="000000"/>
      </a:dk1>
      <a:lt1>
        <a:srgbClr val="FFFFFF"/>
      </a:lt1>
      <a:dk2>
        <a:srgbClr val="009A4C"/>
      </a:dk2>
      <a:lt2>
        <a:srgbClr val="61A534"/>
      </a:lt2>
      <a:accent1>
        <a:srgbClr val="53297D"/>
      </a:accent1>
      <a:accent2>
        <a:srgbClr val="E43989"/>
      </a:accent2>
      <a:accent3>
        <a:srgbClr val="FFFFFF"/>
      </a:accent3>
      <a:accent4>
        <a:srgbClr val="000000"/>
      </a:accent4>
      <a:accent5>
        <a:srgbClr val="B3ACBF"/>
      </a:accent5>
      <a:accent6>
        <a:srgbClr val="CF337C"/>
      </a:accent6>
      <a:hlink>
        <a:srgbClr val="630235"/>
      </a:hlink>
      <a:folHlink>
        <a:srgbClr val="F16422"/>
      </a:folHlink>
    </a:clrScheme>
    <a:fontScheme name="1_1­_No bullet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­_No bullets 1">
        <a:dk1>
          <a:srgbClr val="000000"/>
        </a:dk1>
        <a:lt1>
          <a:srgbClr val="FFFFFF"/>
        </a:lt1>
        <a:dk2>
          <a:srgbClr val="009A4C"/>
        </a:dk2>
        <a:lt2>
          <a:srgbClr val="61A534"/>
        </a:lt2>
        <a:accent1>
          <a:srgbClr val="53297D"/>
        </a:accent1>
        <a:accent2>
          <a:srgbClr val="E43989"/>
        </a:accent2>
        <a:accent3>
          <a:srgbClr val="FFFFFF"/>
        </a:accent3>
        <a:accent4>
          <a:srgbClr val="000000"/>
        </a:accent4>
        <a:accent5>
          <a:srgbClr val="B3ACBF"/>
        </a:accent5>
        <a:accent6>
          <a:srgbClr val="CF337C"/>
        </a:accent6>
        <a:hlink>
          <a:srgbClr val="630235"/>
        </a:hlink>
        <a:folHlink>
          <a:srgbClr val="F164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OI_PPT_template1.thmx</Template>
  <TotalTime>3306</TotalTime>
  <Words>447</Words>
  <Application>Microsoft Office PowerPoint</Application>
  <PresentationFormat>Presentación en pantalla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2 No bullets</vt:lpstr>
      <vt:lpstr>3 No bullets</vt:lpstr>
      <vt:lpstr>4 No bullets</vt:lpstr>
      <vt:lpstr>5_Bulletted text</vt:lpstr>
      <vt:lpstr>1_1­_No bullets</vt:lpstr>
      <vt:lpstr>Le Suivi de Contexte, Risques</vt:lpstr>
      <vt:lpstr>Diapositiva 2</vt:lpstr>
      <vt:lpstr>Porquoi suivre le contexte?</vt:lpstr>
      <vt:lpstr>¿ Ce que nous entendons par contexte?</vt:lpstr>
      <vt:lpstr>Quoi suivir dans le contexte?</vt:lpstr>
      <vt:lpstr>Resteront en vigueur ces risques identifiés et leur niveau d'importance?</vt:lpstr>
      <vt:lpstr>Coomment suivre le contexte?</vt:lpstr>
      <vt:lpstr>Nous deveons assurer…</vt:lpstr>
      <vt:lpstr>Nous devons reviser….</vt:lpstr>
    </vt:vector>
  </TitlesOfParts>
  <Company>Paul Gallagher Associates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Gallagher</dc:creator>
  <cp:lastModifiedBy>skhayyo</cp:lastModifiedBy>
  <cp:revision>150</cp:revision>
  <dcterms:created xsi:type="dcterms:W3CDTF">2011-12-15T11:20:34Z</dcterms:created>
  <dcterms:modified xsi:type="dcterms:W3CDTF">2015-10-13T11:38:10Z</dcterms:modified>
</cp:coreProperties>
</file>