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Default Extension="emf" ContentType="image/x-emf"/>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Default Extension="jpeg" ContentType="image/jpeg"/>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720" r:id="rId7"/>
    <p:sldMasterId id="2147483732" r:id="rId8"/>
  </p:sldMasterIdLst>
  <p:notesMasterIdLst>
    <p:notesMasterId r:id="rId36"/>
  </p:notesMasterIdLst>
  <p:sldIdLst>
    <p:sldId id="256" r:id="rId9"/>
    <p:sldId id="257" r:id="rId10"/>
    <p:sldId id="258" r:id="rId11"/>
    <p:sldId id="259" r:id="rId12"/>
    <p:sldId id="275" r:id="rId13"/>
    <p:sldId id="260" r:id="rId14"/>
    <p:sldId id="283" r:id="rId15"/>
    <p:sldId id="284" r:id="rId16"/>
    <p:sldId id="262" r:id="rId17"/>
    <p:sldId id="264" r:id="rId18"/>
    <p:sldId id="266" r:id="rId19"/>
    <p:sldId id="279" r:id="rId20"/>
    <p:sldId id="280" r:id="rId21"/>
    <p:sldId id="285" r:id="rId22"/>
    <p:sldId id="287" r:id="rId23"/>
    <p:sldId id="267" r:id="rId24"/>
    <p:sldId id="268" r:id="rId25"/>
    <p:sldId id="286" r:id="rId26"/>
    <p:sldId id="269" r:id="rId27"/>
    <p:sldId id="270" r:id="rId28"/>
    <p:sldId id="271" r:id="rId29"/>
    <p:sldId id="272" r:id="rId30"/>
    <p:sldId id="290" r:id="rId31"/>
    <p:sldId id="273" r:id="rId32"/>
    <p:sldId id="274" r:id="rId33"/>
    <p:sldId id="288" r:id="rId34"/>
    <p:sldId id="289" r:id="rId35"/>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n-ea"/>
        <a:cs typeface="Arial" pitchFamily="34" charset="0"/>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n-ea"/>
        <a:cs typeface="Arial" pitchFamily="34" charset="0"/>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n-ea"/>
        <a:cs typeface="Arial" pitchFamily="34" charset="0"/>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n-ea"/>
        <a:cs typeface="Arial" pitchFamily="34" charset="0"/>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pitchFamily="34" charset="0"/>
        <a:ea typeface="+mn-ea"/>
        <a:cs typeface="Arial" pitchFamily="34" charset="0"/>
      </a:defRPr>
    </a:lvl5pPr>
    <a:lvl6pPr marL="2286000" algn="l" defTabSz="914400" rtl="0" eaLnBrk="1" latinLnBrk="0" hangingPunct="1">
      <a:defRPr kern="1200">
        <a:solidFill>
          <a:schemeClr val="bg1"/>
        </a:solidFill>
        <a:latin typeface="Arial" pitchFamily="34" charset="0"/>
        <a:ea typeface="+mn-ea"/>
        <a:cs typeface="Arial" pitchFamily="34" charset="0"/>
      </a:defRPr>
    </a:lvl6pPr>
    <a:lvl7pPr marL="2743200" algn="l" defTabSz="914400" rtl="0" eaLnBrk="1" latinLnBrk="0" hangingPunct="1">
      <a:defRPr kern="1200">
        <a:solidFill>
          <a:schemeClr val="bg1"/>
        </a:solidFill>
        <a:latin typeface="Arial" pitchFamily="34" charset="0"/>
        <a:ea typeface="+mn-ea"/>
        <a:cs typeface="Arial" pitchFamily="34" charset="0"/>
      </a:defRPr>
    </a:lvl7pPr>
    <a:lvl8pPr marL="3200400" algn="l" defTabSz="914400" rtl="0" eaLnBrk="1" latinLnBrk="0" hangingPunct="1">
      <a:defRPr kern="1200">
        <a:solidFill>
          <a:schemeClr val="bg1"/>
        </a:solidFill>
        <a:latin typeface="Arial" pitchFamily="34" charset="0"/>
        <a:ea typeface="+mn-ea"/>
        <a:cs typeface="Arial" pitchFamily="34" charset="0"/>
      </a:defRPr>
    </a:lvl8pPr>
    <a:lvl9pPr marL="3657600" algn="l" defTabSz="914400" rtl="0" eaLnBrk="1" latinLnBrk="0" hangingPunct="1">
      <a:defRPr kern="1200">
        <a:solidFill>
          <a:schemeClr val="bg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247" autoAdjust="0"/>
  </p:normalViewPr>
  <p:slideViewPr>
    <p:cSldViewPr>
      <p:cViewPr varScale="1">
        <p:scale>
          <a:sx n="61" d="100"/>
          <a:sy n="61" d="100"/>
        </p:scale>
        <p:origin x="-666"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AutoShape 1"/>
          <p:cNvSpPr>
            <a:spLocks noChangeArrowheads="1"/>
          </p:cNvSpPr>
          <p:nvPr/>
        </p:nvSpPr>
        <p:spPr bwMode="auto">
          <a:xfrm>
            <a:off x="0" y="0"/>
            <a:ext cx="6858000" cy="9144000"/>
          </a:xfrm>
          <a:prstGeom prst="roundRect">
            <a:avLst>
              <a:gd name="adj" fmla="val 23"/>
            </a:avLst>
          </a:prstGeom>
          <a:solidFill>
            <a:srgbClr val="FFFFFF"/>
          </a:solidFill>
          <a:ln w="9525" cap="flat">
            <a:noFill/>
            <a:round/>
            <a:headEnd/>
            <a:tailEnd/>
          </a:ln>
          <a:effectLst/>
        </p:spPr>
        <p:txBody>
          <a:bodyPr wrap="none" anchor="ctr"/>
          <a:lstStyle/>
          <a:p>
            <a:endParaRPr lang="es-ES"/>
          </a:p>
        </p:txBody>
      </p:sp>
      <p:sp>
        <p:nvSpPr>
          <p:cNvPr id="7170" name="Text Box 2"/>
          <p:cNvSpPr txBox="1">
            <a:spLocks noChangeArrowheads="1"/>
          </p:cNvSpPr>
          <p:nvPr/>
        </p:nvSpPr>
        <p:spPr bwMode="auto">
          <a:xfrm>
            <a:off x="0" y="0"/>
            <a:ext cx="2971800" cy="457200"/>
          </a:xfrm>
          <a:prstGeom prst="rect">
            <a:avLst/>
          </a:prstGeom>
          <a:noFill/>
          <a:ln w="9525" cap="flat">
            <a:noFill/>
            <a:round/>
            <a:headEnd/>
            <a:tailEnd/>
          </a:ln>
          <a:effectLst/>
        </p:spPr>
        <p:txBody>
          <a:bodyPr wrap="none" anchor="ctr"/>
          <a:lstStyle/>
          <a:p>
            <a:endParaRPr lang="es-ES"/>
          </a:p>
        </p:txBody>
      </p:sp>
      <p:sp>
        <p:nvSpPr>
          <p:cNvPr id="7171" name="Rectangle 3"/>
          <p:cNvSpPr>
            <a:spLocks noGrp="1" noChangeArrowheads="1"/>
          </p:cNvSpPr>
          <p:nvPr>
            <p:ph type="dt"/>
          </p:nvPr>
        </p:nvSpPr>
        <p:spPr bwMode="auto">
          <a:xfrm>
            <a:off x="3884613" y="0"/>
            <a:ext cx="2970212" cy="45561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pitchFamily="34" charset="0"/>
                <a:cs typeface="Lucida Sans Unicode" pitchFamily="34" charset="0"/>
              </a:defRPr>
            </a:lvl1pPr>
          </a:lstStyle>
          <a:p>
            <a:endParaRPr lang="es-ES"/>
          </a:p>
        </p:txBody>
      </p:sp>
      <p:sp>
        <p:nvSpPr>
          <p:cNvPr id="7172" name="Rectangle 4"/>
          <p:cNvSpPr>
            <a:spLocks noGrp="1" noRot="1" noChangeAspect="1" noChangeArrowheads="1"/>
          </p:cNvSpPr>
          <p:nvPr>
            <p:ph type="sldImg"/>
          </p:nvPr>
        </p:nvSpPr>
        <p:spPr bwMode="auto">
          <a:xfrm>
            <a:off x="1143000" y="685800"/>
            <a:ext cx="4570413" cy="3427413"/>
          </a:xfrm>
          <a:prstGeom prst="rect">
            <a:avLst/>
          </a:prstGeom>
          <a:noFill/>
          <a:ln w="12600" cap="sq">
            <a:solidFill>
              <a:srgbClr val="000000"/>
            </a:solidFill>
            <a:miter lim="800000"/>
            <a:headEnd/>
            <a:tailEnd/>
          </a:ln>
          <a:effectLst/>
        </p:spPr>
      </p:sp>
      <p:sp>
        <p:nvSpPr>
          <p:cNvPr id="7173" name="Rectangle 5"/>
          <p:cNvSpPr>
            <a:spLocks noGrp="1" noChangeArrowheads="1"/>
          </p:cNvSpPr>
          <p:nvPr>
            <p:ph type="body"/>
          </p:nvPr>
        </p:nvSpPr>
        <p:spPr bwMode="auto">
          <a:xfrm>
            <a:off x="685800" y="4343400"/>
            <a:ext cx="5484813" cy="411321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endParaRPr lang="es-ES" smtClean="0"/>
          </a:p>
        </p:txBody>
      </p:sp>
      <p:sp>
        <p:nvSpPr>
          <p:cNvPr id="7174" name="Text Box 6"/>
          <p:cNvSpPr txBox="1">
            <a:spLocks noChangeArrowheads="1"/>
          </p:cNvSpPr>
          <p:nvPr/>
        </p:nvSpPr>
        <p:spPr bwMode="auto">
          <a:xfrm>
            <a:off x="0" y="8685213"/>
            <a:ext cx="2971800" cy="457200"/>
          </a:xfrm>
          <a:prstGeom prst="rect">
            <a:avLst/>
          </a:prstGeom>
          <a:noFill/>
          <a:ln w="9525" cap="flat">
            <a:noFill/>
            <a:round/>
            <a:headEnd/>
            <a:tailEnd/>
          </a:ln>
          <a:effectLst/>
        </p:spPr>
        <p:txBody>
          <a:bodyPr wrap="none" anchor="ctr"/>
          <a:lstStyle/>
          <a:p>
            <a:endParaRPr lang="es-ES"/>
          </a:p>
        </p:txBody>
      </p:sp>
      <p:sp>
        <p:nvSpPr>
          <p:cNvPr id="7175" name="Rectangle 7"/>
          <p:cNvSpPr>
            <a:spLocks noGrp="1" noChangeArrowheads="1"/>
          </p:cNvSpPr>
          <p:nvPr>
            <p:ph type="sldNum"/>
          </p:nvPr>
        </p:nvSpPr>
        <p:spPr bwMode="auto">
          <a:xfrm>
            <a:off x="3884613" y="8685213"/>
            <a:ext cx="2970212" cy="455612"/>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pitchFamily="34" charset="0"/>
                <a:cs typeface="Lucida Sans Unicode" pitchFamily="34" charset="0"/>
              </a:defRPr>
            </a:lvl1pPr>
          </a:lstStyle>
          <a:p>
            <a:fld id="{496167B6-DC36-46A5-92C0-9FFD4416632F}" type="slidenum">
              <a:rPr lang="es-ES"/>
              <a:pPr/>
              <a:t>‹Nº›</a:t>
            </a:fld>
            <a:endParaRPr lang="es-E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F869DFC6-6BC3-41A0-AB4D-8AEEF36447FB}" type="slidenum">
              <a:rPr lang="es-ES"/>
              <a:pPr/>
              <a:t>1</a:t>
            </a:fld>
            <a:endParaRPr lang="es-ES"/>
          </a:p>
        </p:txBody>
      </p:sp>
      <p:sp>
        <p:nvSpPr>
          <p:cNvPr id="2764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C472D3BA-496C-4AE5-B80C-4DA2DF2845CE}" type="slidenum">
              <a:rPr lang="es-ES"/>
              <a:pPr/>
              <a:t>16</a:t>
            </a:fld>
            <a:endParaRPr lang="es-ES"/>
          </a:p>
        </p:txBody>
      </p:sp>
      <p:sp>
        <p:nvSpPr>
          <p:cNvPr id="3891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4" name="Text Box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a:lstStyle/>
          <a:p>
            <a:pPr marL="341313" indent="-341313" eaLnBrk="1" hangingPunct="1">
              <a:spcBef>
                <a:spcPts val="300"/>
              </a:spcBef>
              <a:buClr>
                <a:srgbClr val="5DB838"/>
              </a:buClr>
              <a:buFont typeface="Wingdings" pitchFamily="2" charset="2"/>
              <a:buChar cha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fr-FR">
                <a:latin typeface="Arial" pitchFamily="34" charset="0"/>
                <a:ea typeface="ＭＳ Ｐゴシック" pitchFamily="34" charset="-128"/>
              </a:rPr>
              <a:t>Maximum 3 indicateurs pour l’objectif spécifique et résultat</a:t>
            </a:r>
          </a:p>
          <a:p>
            <a:pPr marL="341313" indent="-341313" eaLnBrk="1" hangingPunct="1">
              <a:spcBef>
                <a:spcPts val="300"/>
              </a:spcBef>
              <a:buClrTx/>
              <a:buFontTx/>
              <a:buNone/>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fr-FR">
              <a:latin typeface="Arial" pitchFamily="34" charset="0"/>
              <a:ea typeface="ＭＳ Ｐゴシック" pitchFamily="34" charset="-128"/>
            </a:endParaRPr>
          </a:p>
          <a:p>
            <a:pPr marL="341313" indent="-341313" eaLnBrk="1" hangingPunct="1">
              <a:spcBef>
                <a:spcPts val="300"/>
              </a:spcBef>
              <a:buClr>
                <a:srgbClr val="5DB838"/>
              </a:buClr>
              <a:buFont typeface="Wingdings" pitchFamily="2" charset="2"/>
              <a:buChar cha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fr-FR">
                <a:latin typeface="Arial" pitchFamily="34" charset="0"/>
                <a:ea typeface="ＭＳ Ｐゴシック" pitchFamily="34" charset="-128"/>
              </a:rPr>
              <a:t>Pas plus de 2 sources de vérification par indicateur</a:t>
            </a:r>
          </a:p>
          <a:p>
            <a:pPr marL="341313" indent="-341313" eaLnBrk="1" hangingPunct="1">
              <a:spcBef>
                <a:spcPct val="0"/>
              </a:spcBef>
              <a:buClrTx/>
              <a:buFontTx/>
              <a:buNone/>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fr-FR">
              <a:latin typeface="Arial" pitchFamily="34" charset="0"/>
              <a:ea typeface="ＭＳ Ｐゴシック" pitchFamily="34" charset="-128"/>
            </a:endParaRPr>
          </a:p>
        </p:txBody>
      </p:sp>
      <p:sp>
        <p:nvSpPr>
          <p:cNvPr id="38915"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BD509AE-4AB6-4FD0-B6B4-2676BC33203B}"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GB" sz="1200">
              <a:solidFill>
                <a:srgbClr val="000000"/>
              </a:solidFill>
              <a:latin typeface="Calibri"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A7CE9305-9E33-474E-BE79-2DE278E4F805}" type="slidenum">
              <a:rPr lang="es-ES"/>
              <a:pPr/>
              <a:t>17</a:t>
            </a:fld>
            <a:endParaRPr lang="es-ES"/>
          </a:p>
        </p:txBody>
      </p:sp>
      <p:sp>
        <p:nvSpPr>
          <p:cNvPr id="39937"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045D77E-3094-40BB-A601-24F1F5356737}" type="slidenum">
              <a:rPr lang="es-ES"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es-ES" sz="1200">
              <a:solidFill>
                <a:srgbClr val="000000"/>
              </a:solidFill>
              <a:latin typeface="Calibri" pitchFamily="34" charset="0"/>
              <a:ea typeface="ＭＳ Ｐゴシック" pitchFamily="34" charset="-128"/>
            </a:endParaRPr>
          </a:p>
        </p:txBody>
      </p:sp>
      <p:sp>
        <p:nvSpPr>
          <p:cNvPr id="3993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9" name="Rectangle 3"/>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pt-BR" dirty="0">
              <a:latin typeface="Calibri" pitchFamily="34" charset="0"/>
              <a:ea typeface="Microsoft YaHei"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F869DFC6-6BC3-41A0-AB4D-8AEEF36447FB}" type="slidenum">
              <a:rPr lang="es-ES">
                <a:solidFill>
                  <a:prstClr val="white"/>
                </a:solidFill>
              </a:rPr>
              <a:pPr/>
              <a:t>18</a:t>
            </a:fld>
            <a:endParaRPr lang="es-ES">
              <a:solidFill>
                <a:prstClr val="white"/>
              </a:solidFill>
            </a:endParaRPr>
          </a:p>
        </p:txBody>
      </p:sp>
      <p:sp>
        <p:nvSpPr>
          <p:cNvPr id="2764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E9F457E6-956B-4085-B408-49AE64A884A6}" type="slidenum">
              <a:rPr lang="es-ES"/>
              <a:pPr/>
              <a:t>19</a:t>
            </a:fld>
            <a:endParaRPr lang="es-ES"/>
          </a:p>
        </p:txBody>
      </p:sp>
      <p:sp>
        <p:nvSpPr>
          <p:cNvPr id="40961"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587C9BC-5573-470E-AB4E-296178E74E76}"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n-GB" sz="1200">
              <a:solidFill>
                <a:srgbClr val="000000"/>
              </a:solidFill>
              <a:latin typeface="Calibri" pitchFamily="34" charset="0"/>
              <a:ea typeface="ＭＳ Ｐゴシック" pitchFamily="34" charset="-128"/>
            </a:endParaRPr>
          </a:p>
        </p:txBody>
      </p:sp>
      <p:sp>
        <p:nvSpPr>
          <p:cNvPr id="40962" name="Text Box 2"/>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40963" name="Text Box 3"/>
          <p:cNvSpPr txBox="1">
            <a:spLocks noGrp="1" noChangeArrowheads="1"/>
          </p:cNvSpPr>
          <p:nvPr>
            <p:ph type="body"/>
          </p:nvPr>
        </p:nvSpPr>
        <p:spPr bwMode="auto">
          <a:xfrm>
            <a:off x="914400" y="4343400"/>
            <a:ext cx="4973638" cy="4179888"/>
          </a:xfrm>
          <a:prstGeom prst="rect">
            <a:avLst/>
          </a:prstGeom>
          <a:noFill/>
          <a:ln cap="flat">
            <a:round/>
            <a:headEnd/>
            <a:tailEnd/>
          </a:ln>
        </p:spPr>
        <p:txBody>
          <a:bodyPr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latin typeface="Calibri" pitchFamily="34" charset="0"/>
                <a:ea typeface="Microsoft YaHei" pitchFamily="34" charset="-122"/>
              </a:rPr>
              <a:t>des organismes internationaux, universités. Instituts, etc. </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Calibri" pitchFamily="34" charset="0"/>
              <a:ea typeface="Microsoft YaHei" pitchFamily="34" charset="-122"/>
            </a:endParaRP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latin typeface="Calibri" pitchFamily="34" charset="0"/>
                <a:ea typeface="Microsoft YaHei" pitchFamily="34" charset="-122"/>
              </a:rPr>
              <a:t>(PV des réunions, statuts, registres des activités, etc.) </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Calibri" pitchFamily="34" charset="0"/>
              <a:ea typeface="Microsoft YaHei" pitchFamily="34" charset="-122"/>
            </a:endParaRP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latin typeface="Calibri" pitchFamily="34" charset="0"/>
                <a:ea typeface="Microsoft YaHei" pitchFamily="34" charset="-122"/>
              </a:rPr>
              <a:t>(bulletins officiels. résolutions des autorités publiques, etc.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44C50034-844F-459F-B5BD-93C62EF300E4}" type="slidenum">
              <a:rPr lang="es-ES"/>
              <a:pPr/>
              <a:t>20</a:t>
            </a:fld>
            <a:endParaRPr lang="es-ES"/>
          </a:p>
        </p:txBody>
      </p:sp>
      <p:sp>
        <p:nvSpPr>
          <p:cNvPr id="41985"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205EC7A-9A09-4EDE-8C5E-047A24D6D135}"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n-GB" sz="1200">
              <a:solidFill>
                <a:srgbClr val="000000"/>
              </a:solidFill>
              <a:latin typeface="Calibri" pitchFamily="34" charset="0"/>
              <a:ea typeface="ＭＳ Ｐゴシック" pitchFamily="34" charset="-128"/>
            </a:endParaRPr>
          </a:p>
        </p:txBody>
      </p:sp>
      <p:sp>
        <p:nvSpPr>
          <p:cNvPr id="41986" name="Text Box 2"/>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41987" name="Rectangle 3"/>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dirty="0">
              <a:latin typeface="Calibri" pitchFamily="34" charset="0"/>
              <a:ea typeface="Microsoft YaHei"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87BF9BF-FD87-4830-AD3D-08B0F49FA6EE}" type="slidenum">
              <a:rPr lang="es-ES"/>
              <a:pPr/>
              <a:t>21</a:t>
            </a:fld>
            <a:endParaRPr lang="es-ES"/>
          </a:p>
        </p:txBody>
      </p:sp>
      <p:sp>
        <p:nvSpPr>
          <p:cNvPr id="4300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4D10ED80-57F3-44E6-80C4-81DC148C1A7E}" type="slidenum">
              <a:rPr lang="es-ES"/>
              <a:pPr/>
              <a:t>22</a:t>
            </a:fld>
            <a:endParaRPr lang="es-ES"/>
          </a:p>
        </p:txBody>
      </p:sp>
      <p:sp>
        <p:nvSpPr>
          <p:cNvPr id="4403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034"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atin typeface="Arial" pitchFamily="34" charset="0"/>
              <a:cs typeface="Arial" pitchFamily="34" charset="0"/>
            </a:endParaRPr>
          </a:p>
        </p:txBody>
      </p:sp>
      <p:sp>
        <p:nvSpPr>
          <p:cNvPr id="44035"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411D567-E12F-41B0-AD14-834E7CB70FEB}"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en-GB" sz="1200">
              <a:solidFill>
                <a:srgbClr val="000000"/>
              </a:solidFill>
              <a:latin typeface="Calibri" pitchFamily="34"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3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E3C2B34-8B78-41CD-9EE0-582621E4BC82}" type="slidenum">
              <a:rPr lang="en-GB" smtClean="0"/>
              <a:pPr fontAlgn="base">
                <a:spcBef>
                  <a:spcPct val="0"/>
                </a:spcBef>
                <a:spcAft>
                  <a:spcPct val="0"/>
                </a:spcAft>
                <a:defRPr/>
              </a:pPr>
              <a:t>23</a:t>
            </a:fld>
            <a:endParaRPr lang="en-GB" smtClean="0"/>
          </a:p>
        </p:txBody>
      </p:sp>
      <p:sp>
        <p:nvSpPr>
          <p:cNvPr id="33795"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C58AC5E-A07F-4CE4-9159-79772A701CFC}" type="slidenum">
              <a:rPr lang="es-ES" sz="1200">
                <a:solidFill>
                  <a:srgbClr val="000000"/>
                </a:solidFill>
                <a:latin typeface="Calibri" pitchFamily="34" charset="0"/>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23</a:t>
            </a:fld>
            <a:endParaRPr lang="es-ES" sz="1200">
              <a:solidFill>
                <a:srgbClr val="000000"/>
              </a:solidFill>
              <a:latin typeface="Calibri" pitchFamily="34" charset="0"/>
            </a:endParaRPr>
          </a:p>
        </p:txBody>
      </p:sp>
      <p:sp>
        <p:nvSpPr>
          <p:cNvPr id="33796"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latin typeface="Calibri" pitchFamily="34" charset="0"/>
            </a:endParaRPr>
          </a:p>
        </p:txBody>
      </p:sp>
      <p:sp>
        <p:nvSpPr>
          <p:cNvPr id="33797" name="Text Box 3"/>
          <p:cNvSpPr>
            <a:spLocks noChangeArrowheads="1"/>
          </p:cNvSpPr>
          <p:nvPr>
            <p:ph type="body"/>
          </p:nvPr>
        </p:nvSpPr>
        <p:spPr bwMode="auto">
          <a:xfrm>
            <a:off x="914400" y="4343400"/>
            <a:ext cx="4987925" cy="4194175"/>
          </a:xfrm>
          <a:noFill/>
        </p:spPr>
        <p:txBody>
          <a:bodyPr wrap="square" lIns="90000" tIns="46800" rIns="90000" bIns="46800" numCol="1" anchor="ctr" anchorCtr="1" compatLnSpc="1">
            <a:prstTxWarp prst="textNoShape">
              <a:avLst/>
            </a:prstTxWarp>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AR" smtClean="0">
                <a:ea typeface="Arial Unicode MS" pitchFamily="34" charset="-128"/>
                <a:cs typeface="Arial Unicode MS" pitchFamily="34" charset="-128"/>
              </a:rPr>
              <a:t>Aca Monica algo que me parece importante que tengas en cuenta es que es posible que para un mismo indicador se decida utilizar más de un método. Hacer esto es lo que se llama “triangulación”. En cualquier caso no conviene hacer esto demasiado porque cada método implica un esfuerzo importante. También es importante tener en cuenta que si se elige tener inforamción de una oficina estatal como es el caso de ellos en varias ocasiones (CNSS) tienen que pensar y ver hasta qué punto esta información es fácil de acceder.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87C5CD2-B6D1-4279-9531-30E13FFE645D}" type="slidenum">
              <a:rPr lang="es-ES"/>
              <a:pPr/>
              <a:t>24</a:t>
            </a:fld>
            <a:endParaRPr lang="es-ES"/>
          </a:p>
        </p:txBody>
      </p:sp>
      <p:sp>
        <p:nvSpPr>
          <p:cNvPr id="45057"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AD18F66-7EF8-40C6-9CC0-C54145139C6E}"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n-GB" sz="1200">
              <a:solidFill>
                <a:srgbClr val="000000"/>
              </a:solidFill>
              <a:latin typeface="Calibri" pitchFamily="34" charset="0"/>
              <a:ea typeface="ＭＳ Ｐゴシック" pitchFamily="34" charset="-128"/>
            </a:endParaRPr>
          </a:p>
        </p:txBody>
      </p:sp>
      <p:sp>
        <p:nvSpPr>
          <p:cNvPr id="45058" name="Text Box 2"/>
          <p:cNvSpPr txBox="1">
            <a:spLocks noChangeArrowheads="1"/>
          </p:cNvSpPr>
          <p:nvPr/>
        </p:nvSpPr>
        <p:spPr bwMode="auto">
          <a:xfrm>
            <a:off x="3886200" y="8686800"/>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104949B-7B69-42D6-BDC2-DAAAAFC64E70}" type="slidenum">
              <a:rPr lang="es-ES"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s-ES" sz="1200">
              <a:solidFill>
                <a:srgbClr val="000000"/>
              </a:solidFill>
              <a:latin typeface="Calibri" pitchFamily="34" charset="0"/>
            </a:endParaRPr>
          </a:p>
        </p:txBody>
      </p:sp>
      <p:sp>
        <p:nvSpPr>
          <p:cNvPr id="45059" name="Text Box 3"/>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45060" name="Rectangle 4"/>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Calibri" pitchFamily="34" charset="0"/>
              <a:ea typeface="Microsoft YaHei" pitchFamily="3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C994AB8-57E9-45CD-858A-B8A15CEEA3F0}" type="slidenum">
              <a:rPr lang="es-ES"/>
              <a:pPr/>
              <a:t>25</a:t>
            </a:fld>
            <a:endParaRPr lang="es-ES"/>
          </a:p>
        </p:txBody>
      </p:sp>
      <p:sp>
        <p:nvSpPr>
          <p:cNvPr id="46081"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0CB3D47-5211-464A-BA5D-6D8CB5A8C64F}"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n-GB" sz="1200">
              <a:solidFill>
                <a:srgbClr val="000000"/>
              </a:solidFill>
              <a:latin typeface="Calibri" pitchFamily="34" charset="0"/>
              <a:ea typeface="ＭＳ Ｐゴシック" pitchFamily="34" charset="-128"/>
            </a:endParaRPr>
          </a:p>
        </p:txBody>
      </p:sp>
      <p:sp>
        <p:nvSpPr>
          <p:cNvPr id="46082" name="Text Box 2"/>
          <p:cNvSpPr txBox="1">
            <a:spLocks noChangeArrowheads="1"/>
          </p:cNvSpPr>
          <p:nvPr/>
        </p:nvSpPr>
        <p:spPr bwMode="auto">
          <a:xfrm>
            <a:off x="3886200" y="8686800"/>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F6FD193-610C-4A53-B3FF-281612F5FCFF}" type="slidenum">
              <a:rPr lang="es-ES"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s-ES" sz="1200">
              <a:solidFill>
                <a:srgbClr val="000000"/>
              </a:solidFill>
              <a:latin typeface="Calibri" pitchFamily="34" charset="0"/>
            </a:endParaRPr>
          </a:p>
        </p:txBody>
      </p:sp>
      <p:sp>
        <p:nvSpPr>
          <p:cNvPr id="46083" name="Text Box 3"/>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46084" name="Rectangle 4"/>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Calibri" pitchFamily="34" charset="0"/>
              <a:ea typeface="Microsoft YaHei"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9F4A38A2-2B56-49AB-8586-D3345CD3C0A6}" type="slidenum">
              <a:rPr lang="es-ES"/>
              <a:pPr/>
              <a:t>2</a:t>
            </a:fld>
            <a:endParaRPr lang="es-ES"/>
          </a:p>
        </p:txBody>
      </p:sp>
      <p:sp>
        <p:nvSpPr>
          <p:cNvPr id="28673"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65FEC2A-E7A5-4A9A-9792-8EB1DE13B8B2}"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latin typeface="Calibri" pitchFamily="34" charset="0"/>
              <a:ea typeface="ＭＳ Ｐゴシック" pitchFamily="34" charset="-128"/>
            </a:endParaRPr>
          </a:p>
        </p:txBody>
      </p:sp>
      <p:sp>
        <p:nvSpPr>
          <p:cNvPr id="28674" name="Text Box 2"/>
          <p:cNvSpPr txBox="1">
            <a:spLocks noChangeArrowheads="1"/>
          </p:cNvSpPr>
          <p:nvPr/>
        </p:nvSpPr>
        <p:spPr bwMode="auto">
          <a:xfrm>
            <a:off x="3886200" y="8686800"/>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1BCDFCA-CB48-4B8C-B4FB-7F2E78B34EB0}" type="slidenum">
              <a:rPr lang="es-ES"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s-ES" sz="1200">
              <a:solidFill>
                <a:srgbClr val="000000"/>
              </a:solidFill>
              <a:latin typeface="Calibri" pitchFamily="34" charset="0"/>
            </a:endParaRPr>
          </a:p>
        </p:txBody>
      </p:sp>
      <p:sp>
        <p:nvSpPr>
          <p:cNvPr id="28675" name="Text Box 3"/>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28676" name="Rectangle 4"/>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solidFill>
                  <a:prstClr val="black"/>
                </a:solidFill>
              </a:rPr>
              <a:pPr/>
              <a:t>26</a:t>
            </a:fld>
            <a:endParaRPr lang="nl-NL" altLang="nl-NL" smtClean="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solidFill>
                  <a:prstClr val="black"/>
                </a:solidFill>
              </a:rPr>
              <a:pPr/>
              <a:t>27</a:t>
            </a:fld>
            <a:endParaRPr lang="nl-NL" altLang="nl-NL"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82E5CA86-E475-4017-AA51-3D7B3DE06049}" type="slidenum">
              <a:rPr lang="es-ES"/>
              <a:pPr/>
              <a:t>3</a:t>
            </a:fld>
            <a:endParaRPr lang="es-ES"/>
          </a:p>
        </p:txBody>
      </p:sp>
      <p:sp>
        <p:nvSpPr>
          <p:cNvPr id="29697"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E1930FB-2A71-4465-A915-8E5271FF1462}"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n-GB" sz="1200">
              <a:solidFill>
                <a:srgbClr val="000000"/>
              </a:solidFill>
              <a:latin typeface="Calibri" pitchFamily="34" charset="0"/>
              <a:ea typeface="ＭＳ Ｐゴシック" pitchFamily="34" charset="-128"/>
            </a:endParaRPr>
          </a:p>
        </p:txBody>
      </p:sp>
      <p:sp>
        <p:nvSpPr>
          <p:cNvPr id="29698" name="Text Box 2"/>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29699" name="Rectangle 3"/>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B21A4E9E-A11F-491D-B9FC-65B20C9E7A6A}" type="slidenum">
              <a:rPr lang="es-ES"/>
              <a:pPr/>
              <a:t>4</a:t>
            </a:fld>
            <a:endParaRPr lang="es-ES"/>
          </a:p>
        </p:txBody>
      </p:sp>
      <p:sp>
        <p:nvSpPr>
          <p:cNvPr id="3072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722" name="Text Box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a:lstStyle/>
          <a:p>
            <a:pPr algn="ct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a:latin typeface="Arial" pitchFamily="34" charset="0"/>
                <a:cs typeface="Arial" pitchFamily="34" charset="0"/>
              </a:rPr>
              <a:t>Facteur ou variable, de nature quantitative ou qualitative, qui constitue un moyen simple et fiable de mesurer et d’informer</a:t>
            </a:r>
          </a:p>
          <a:p>
            <a:pPr algn="ct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a:latin typeface="Arial" pitchFamily="34" charset="0"/>
                <a:cs typeface="Arial" pitchFamily="34" charset="0"/>
              </a:rPr>
              <a:t>des changements liés à un projet/programme</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i="1">
              <a:latin typeface="Arial" pitchFamily="34" charset="0"/>
              <a:cs typeface="Arial" pitchFamily="34" charset="0"/>
            </a:endParaRP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a:latin typeface="Arial" pitchFamily="34" charset="0"/>
                <a:cs typeface="Arial" pitchFamily="34" charset="0"/>
              </a:rPr>
              <a:t>Un indicateur c’est une piste. Une mesure, un numéro, un fait, une opinion ou une perception qui décrit un état ou une situation spécifique, dont l'évolution est examinée au cours du temps</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atin typeface="Arial" pitchFamily="34" charset="0"/>
              <a:cs typeface="Arial" pitchFamily="34" charset="0"/>
            </a:endParaRP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solidFill>
                  <a:srgbClr val="D60093"/>
                </a:solidFill>
                <a:latin typeface="Arial" pitchFamily="34" charset="0"/>
                <a:cs typeface="Arial" pitchFamily="34" charset="0"/>
              </a:rPr>
              <a:t>Par exemple: </a:t>
            </a:r>
            <a:r>
              <a:rPr lang="fr-FR">
                <a:latin typeface="Arial" pitchFamily="34" charset="0"/>
                <a:cs typeface="Arial" pitchFamily="34" charset="0"/>
              </a:rPr>
              <a:t>un changement eu après les cours d'alphabétisation juridique</a:t>
            </a:r>
            <a:r>
              <a:rPr lang="fr-FR">
                <a:solidFill>
                  <a:srgbClr val="D60093"/>
                </a:solidFill>
                <a:latin typeface="Arial" pitchFamily="34" charset="0"/>
                <a:cs typeface="Arial" pitchFamily="34" charset="0"/>
              </a:rPr>
              <a:t>:</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solidFill>
                  <a:srgbClr val="D60093"/>
                </a:solidFill>
                <a:latin typeface="Arial" pitchFamily="34" charset="0"/>
                <a:cs typeface="Arial" pitchFamily="34" charset="0"/>
              </a:rPr>
              <a:t>,,, avant les femmes ne connaissaient pas leurs droits... maintenant elles prennent la parole devant la CNSS pour les réclamer....</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solidFill>
                <a:srgbClr val="D60093"/>
              </a:solidFill>
              <a:latin typeface="Arial" pitchFamily="34" charset="0"/>
              <a:cs typeface="Arial" pitchFamily="34" charset="0"/>
            </a:endParaRPr>
          </a:p>
        </p:txBody>
      </p:sp>
      <p:sp>
        <p:nvSpPr>
          <p:cNvPr id="30723"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7E6FE4B-20BB-4176-A1C9-79827E2CBE27}"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en-GB" sz="1200">
              <a:solidFill>
                <a:srgbClr val="000000"/>
              </a:solidFill>
              <a:latin typeface="Calibri"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9D95D1E0-A5AF-4317-9AF3-B0C6D75E6C74}" type="slidenum">
              <a:rPr lang="es-ES"/>
              <a:pPr/>
              <a:t>6</a:t>
            </a:fld>
            <a:endParaRPr lang="es-ES"/>
          </a:p>
        </p:txBody>
      </p:sp>
      <p:sp>
        <p:nvSpPr>
          <p:cNvPr id="31745" name="Text Box 1"/>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0F3B1A4-757B-4C27-B325-9F91C8E6C4ED}"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en-GB" sz="1200">
              <a:solidFill>
                <a:srgbClr val="000000"/>
              </a:solidFill>
              <a:latin typeface="Calibri" pitchFamily="34" charset="0"/>
              <a:ea typeface="ＭＳ Ｐゴシック" pitchFamily="34" charset="-128"/>
            </a:endParaRPr>
          </a:p>
        </p:txBody>
      </p:sp>
      <p:sp>
        <p:nvSpPr>
          <p:cNvPr id="31746" name="Text Box 2"/>
          <p:cNvSpPr txBox="1">
            <a:spLocks noChangeArrowheads="1"/>
          </p:cNvSpPr>
          <p:nvPr/>
        </p:nvSpPr>
        <p:spPr bwMode="auto">
          <a:xfrm>
            <a:off x="1143000" y="685800"/>
            <a:ext cx="4572000" cy="3429000"/>
          </a:xfrm>
          <a:prstGeom prst="rect">
            <a:avLst/>
          </a:prstGeom>
          <a:solidFill>
            <a:srgbClr val="FFFFFF"/>
          </a:solidFill>
          <a:ln w="9360" cap="sq">
            <a:solidFill>
              <a:srgbClr val="000000"/>
            </a:solidFill>
            <a:miter lim="800000"/>
            <a:headEnd/>
            <a:tailEnd/>
          </a:ln>
          <a:effectLst/>
        </p:spPr>
        <p:txBody>
          <a:bodyPr wrap="none" anchor="ctr"/>
          <a:lstStyle/>
          <a:p>
            <a:endParaRPr lang="es-ES"/>
          </a:p>
        </p:txBody>
      </p:sp>
      <p:sp>
        <p:nvSpPr>
          <p:cNvPr id="31747" name="Rectangle 3"/>
          <p:cNvSpPr txBox="1">
            <a:spLocks noGrp="1" noChangeArrowheads="1"/>
          </p:cNvSpPr>
          <p:nvPr>
            <p:ph type="body"/>
          </p:nvPr>
        </p:nvSpPr>
        <p:spPr bwMode="auto">
          <a:xfrm>
            <a:off x="914400" y="4343400"/>
            <a:ext cx="4973638" cy="4179888"/>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1E813FBA-4DF7-4594-A8AE-79274F122926}" type="slidenum">
              <a:rPr lang="es-ES"/>
              <a:pPr/>
              <a:t>9</a:t>
            </a:fld>
            <a:endParaRPr lang="es-ES"/>
          </a:p>
        </p:txBody>
      </p:sp>
      <p:sp>
        <p:nvSpPr>
          <p:cNvPr id="3379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794"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atin typeface="Arial" pitchFamily="34" charset="0"/>
              <a:cs typeface="Arial" pitchFamily="34" charset="0"/>
            </a:endParaRPr>
          </a:p>
        </p:txBody>
      </p:sp>
      <p:sp>
        <p:nvSpPr>
          <p:cNvPr id="33795"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CDCDDCA-F437-4810-9DF1-37D2897EF652}" type="slidenum">
              <a:rPr lang="es-ES"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es-ES" sz="1200">
              <a:solidFill>
                <a:srgbClr val="000000"/>
              </a:solidFill>
              <a:latin typeface="Calibri" pitchFamily="34"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F12B9297-ABFC-453C-84A8-7FA79A271C97}" type="slidenum">
              <a:rPr lang="es-ES"/>
              <a:pPr/>
              <a:t>10</a:t>
            </a:fld>
            <a:endParaRPr lang="es-ES"/>
          </a:p>
        </p:txBody>
      </p:sp>
      <p:sp>
        <p:nvSpPr>
          <p:cNvPr id="3584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atin typeface="Calibri" pitchFamily="34" charset="0"/>
              <a:ea typeface="Microsoft YaHei" pitchFamily="34" charset="-122"/>
            </a:endParaRPr>
          </a:p>
        </p:txBody>
      </p:sp>
      <p:sp>
        <p:nvSpPr>
          <p:cNvPr id="35843"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B51155A-92FF-417C-999F-58B27E5C9FE0}" type="slidenum">
              <a:rPr lang="es-ES" sz="1200">
                <a:solidFill>
                  <a:srgbClr val="000000"/>
                </a:solidFill>
                <a:latin typeface="Calibri" pitchFamily="34"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s-ES" sz="1200">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BD2FE444-6EEF-4DF9-B8A1-1DBDE2DE2E19}" type="slidenum">
              <a:rPr lang="es-ES"/>
              <a:pPr/>
              <a:t>11</a:t>
            </a:fld>
            <a:endParaRPr lang="es-ES"/>
          </a:p>
        </p:txBody>
      </p:sp>
      <p:sp>
        <p:nvSpPr>
          <p:cNvPr id="3788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90" name="Text Box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a:lstStyle/>
          <a:p>
            <a:pPr eaLnBrk="1" hangingPunct="1">
              <a:spcBef>
                <a:spcPct val="0"/>
              </a:spcBef>
              <a:buClr>
                <a:srgbClr val="61A534"/>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smtClean="0">
                <a:solidFill>
                  <a:srgbClr val="FF0000"/>
                </a:solidFill>
                <a:latin typeface="Calibri" pitchFamily="34" charset="0"/>
                <a:ea typeface="Microsoft YaHei" pitchFamily="34" charset="-122"/>
              </a:rPr>
              <a:t>Une </a:t>
            </a:r>
            <a:r>
              <a:rPr lang="fr-FR" dirty="0">
                <a:solidFill>
                  <a:srgbClr val="FF0000"/>
                </a:solidFill>
                <a:latin typeface="Calibri" pitchFamily="34" charset="0"/>
                <a:ea typeface="Microsoft YaHei" pitchFamily="34" charset="-122"/>
              </a:rPr>
              <a:t>seule variable</a:t>
            </a:r>
          </a:p>
          <a:p>
            <a:pPr eaLnBrk="1" hangingPunct="1">
              <a:spcBef>
                <a:spcPct val="0"/>
              </a:spcBef>
              <a:buClr>
                <a:srgbClr val="61A534"/>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a:solidFill>
                  <a:srgbClr val="FF0000"/>
                </a:solidFill>
                <a:latin typeface="Calibri" pitchFamily="34" charset="0"/>
                <a:ea typeface="Microsoft YaHei" pitchFamily="34" charset="-122"/>
              </a:rPr>
              <a:t>“combien”= pas toujours un Nº</a:t>
            </a:r>
            <a:r>
              <a:rPr lang="fr-FR" dirty="0">
                <a:solidFill>
                  <a:srgbClr val="EEECE1"/>
                </a:solidFill>
                <a:latin typeface="Calibri" pitchFamily="34" charset="0"/>
                <a:ea typeface="Microsoft YaHei" pitchFamily="34" charset="-122"/>
              </a:rPr>
              <a:t>!</a:t>
            </a: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b="1" u="sng" dirty="0">
              <a:solidFill>
                <a:srgbClr val="EEECE1"/>
              </a:solidFill>
              <a:latin typeface="Calibri" pitchFamily="34" charset="0"/>
              <a:ea typeface="Microsoft YaHei" pitchFamily="34" charset="-122"/>
            </a:endParaRPr>
          </a:p>
          <a:p>
            <a:pPr eaLnBrk="1" hangingPunct="1">
              <a:spcBef>
                <a:spcPct val="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b="1" u="sng" dirty="0">
              <a:solidFill>
                <a:srgbClr val="EEECE1"/>
              </a:solidFill>
              <a:latin typeface="Calibri" pitchFamily="34" charset="0"/>
              <a:ea typeface="Microsoft YaHei" pitchFamily="34" charset="-122"/>
            </a:endParaRPr>
          </a:p>
        </p:txBody>
      </p:sp>
      <p:sp>
        <p:nvSpPr>
          <p:cNvPr id="37891" name="Text Box 3"/>
          <p:cNvSpPr txBox="1">
            <a:spLocks noChangeArrowheads="1"/>
          </p:cNvSpPr>
          <p:nvPr/>
        </p:nvSpPr>
        <p:spPr bwMode="auto">
          <a:xfrm>
            <a:off x="3884613" y="8685213"/>
            <a:ext cx="2971800" cy="457200"/>
          </a:xfrm>
          <a:prstGeom prst="rect">
            <a:avLst/>
          </a:prstGeom>
          <a:noFill/>
          <a:ln w="9525" cap="flat">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599165B-4420-4C50-96F4-4930A0FB44E1}" type="slidenum">
              <a:rPr lang="en-GB" sz="1200">
                <a:solidFill>
                  <a:srgbClr val="000000"/>
                </a:solidFill>
                <a:latin typeface="Calibri" pitchFamily="34" charset="0"/>
                <a:ea typeface="ＭＳ Ｐゴシック"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GB" sz="1200">
              <a:solidFill>
                <a:srgbClr val="000000"/>
              </a:solidFill>
              <a:latin typeface="Calibri"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19110FBC-CBBE-4EBB-B8D5-1138A73618B4}" type="slidenum">
              <a:rPr lang="es-ES"/>
              <a:pPr/>
              <a:t>14</a:t>
            </a:fld>
            <a:endParaRPr lang="es-ES"/>
          </a:p>
        </p:txBody>
      </p:sp>
      <p:sp>
        <p:nvSpPr>
          <p:cNvPr id="3686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6"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idx="10"/>
          </p:nvPr>
        </p:nvSpPr>
        <p:spPr/>
        <p:txBody>
          <a:bodyPr/>
          <a:lstStyle>
            <a:lvl1pPr>
              <a:defRPr/>
            </a:lvl1pPr>
          </a:lstStyle>
          <a:p>
            <a:endParaRPr lang="es-ES"/>
          </a:p>
        </p:txBody>
      </p:sp>
      <p:sp>
        <p:nvSpPr>
          <p:cNvPr id="5" name="4 Marcador de número de diapositiva"/>
          <p:cNvSpPr>
            <a:spLocks noGrp="1"/>
          </p:cNvSpPr>
          <p:nvPr>
            <p:ph type="sldNum" idx="11"/>
          </p:nvPr>
        </p:nvSpPr>
        <p:spPr/>
        <p:txBody>
          <a:bodyPr/>
          <a:lstStyle>
            <a:lvl1pPr>
              <a:defRPr/>
            </a:lvl1pPr>
          </a:lstStyle>
          <a:p>
            <a:fld id="{EE0BCE97-D235-464A-8C6C-37D99A05683F}"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idx="10"/>
          </p:nvPr>
        </p:nvSpPr>
        <p:spPr/>
        <p:txBody>
          <a:bodyPr/>
          <a:lstStyle>
            <a:lvl1pPr>
              <a:defRPr/>
            </a:lvl1pPr>
          </a:lstStyle>
          <a:p>
            <a:endParaRPr lang="es-ES"/>
          </a:p>
        </p:txBody>
      </p:sp>
      <p:sp>
        <p:nvSpPr>
          <p:cNvPr id="5" name="4 Marcador de número de diapositiva"/>
          <p:cNvSpPr>
            <a:spLocks noGrp="1"/>
          </p:cNvSpPr>
          <p:nvPr>
            <p:ph type="sldNum" idx="11"/>
          </p:nvPr>
        </p:nvSpPr>
        <p:spPr/>
        <p:txBody>
          <a:bodyPr/>
          <a:lstStyle>
            <a:lvl1pPr>
              <a:defRPr/>
            </a:lvl1pPr>
          </a:lstStyle>
          <a:p>
            <a:fld id="{EDD58825-1635-46D4-ADC4-F263FFEC91D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28588"/>
            <a:ext cx="2055813" cy="599598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28588"/>
            <a:ext cx="6019800" cy="59959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idx="10"/>
          </p:nvPr>
        </p:nvSpPr>
        <p:spPr/>
        <p:txBody>
          <a:bodyPr/>
          <a:lstStyle>
            <a:lvl1pPr>
              <a:defRPr/>
            </a:lvl1pPr>
          </a:lstStyle>
          <a:p>
            <a:endParaRPr lang="es-ES"/>
          </a:p>
        </p:txBody>
      </p:sp>
      <p:sp>
        <p:nvSpPr>
          <p:cNvPr id="5" name="4 Marcador de número de diapositiva"/>
          <p:cNvSpPr>
            <a:spLocks noGrp="1"/>
          </p:cNvSpPr>
          <p:nvPr>
            <p:ph type="sldNum" idx="11"/>
          </p:nvPr>
        </p:nvSpPr>
        <p:spPr/>
        <p:txBody>
          <a:bodyPr/>
          <a:lstStyle>
            <a:lvl1pPr>
              <a:defRPr/>
            </a:lvl1pPr>
          </a:lstStyle>
          <a:p>
            <a:fld id="{66943DCD-0506-4192-BA9D-54B66F6AB3CE}"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ABD3F8AE-6794-44C4-AB0B-423F3344AB9C}" type="slidenum">
              <a:rPr lang="en-GB"/>
              <a:pPr/>
              <a:t>‹Nº›</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8F515810-96F4-475D-9876-74F5A795BF3F}" type="slidenum">
              <a:rPr lang="en-GB"/>
              <a:pPr/>
              <a:t>‹Nº›</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idx="10"/>
          </p:nvPr>
        </p:nvSpPr>
        <p:spPr/>
        <p:txBody>
          <a:bodyPr/>
          <a:lstStyle>
            <a:lvl1pPr>
              <a:defRPr/>
            </a:lvl1pPr>
          </a:lstStyle>
          <a:p>
            <a:r>
              <a:rPr lang="en-GB"/>
              <a:t>Page </a:t>
            </a:r>
            <a:fld id="{49C34BDD-B659-4923-922E-916172CC9237}" type="slidenum">
              <a:rPr lang="en-GB"/>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3343275"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779838" y="1689100"/>
            <a:ext cx="3344862"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idx="10"/>
          </p:nvPr>
        </p:nvSpPr>
        <p:spPr/>
        <p:txBody>
          <a:bodyPr/>
          <a:lstStyle>
            <a:lvl1pPr>
              <a:defRPr/>
            </a:lvl1pPr>
          </a:lstStyle>
          <a:p>
            <a:r>
              <a:rPr lang="en-GB"/>
              <a:t>Page </a:t>
            </a:r>
            <a:fld id="{EEC9EB03-6CB9-4B5C-A0FB-237AD44A570B}" type="slidenum">
              <a:rPr lang="en-GB"/>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idx="10"/>
          </p:nvPr>
        </p:nvSpPr>
        <p:spPr/>
        <p:txBody>
          <a:bodyPr/>
          <a:lstStyle>
            <a:lvl1pPr>
              <a:defRPr/>
            </a:lvl1pPr>
          </a:lstStyle>
          <a:p>
            <a:r>
              <a:rPr lang="en-GB"/>
              <a:t>Page </a:t>
            </a:r>
            <a:fld id="{84C03E21-EEED-40FC-A0AC-7444E211BD63}" type="slidenum">
              <a:rPr lang="en-GB"/>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número de diapositiva"/>
          <p:cNvSpPr>
            <a:spLocks noGrp="1"/>
          </p:cNvSpPr>
          <p:nvPr>
            <p:ph type="sldNum" idx="10"/>
          </p:nvPr>
        </p:nvSpPr>
        <p:spPr/>
        <p:txBody>
          <a:bodyPr/>
          <a:lstStyle>
            <a:lvl1pPr>
              <a:defRPr/>
            </a:lvl1pPr>
          </a:lstStyle>
          <a:p>
            <a:r>
              <a:rPr lang="en-GB"/>
              <a:t>Page </a:t>
            </a:r>
            <a:fld id="{943AE864-6A2B-441A-B2C1-031AF26F6D65}" type="slidenum">
              <a:rPr lang="en-GB"/>
              <a:pPr/>
              <a:t>‹Nº›</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idx="10"/>
          </p:nvPr>
        </p:nvSpPr>
        <p:spPr/>
        <p:txBody>
          <a:bodyPr/>
          <a:lstStyle>
            <a:lvl1pPr>
              <a:defRPr/>
            </a:lvl1pPr>
          </a:lstStyle>
          <a:p>
            <a:r>
              <a:rPr lang="en-GB"/>
              <a:t>Page </a:t>
            </a:r>
            <a:fld id="{3A37FA38-CC34-4B7D-B08E-35B87904434B}" type="slidenum">
              <a:rPr lang="en-GB"/>
              <a:pPr/>
              <a:t>‹Nº›</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idx="10"/>
          </p:nvPr>
        </p:nvSpPr>
        <p:spPr/>
        <p:txBody>
          <a:bodyPr/>
          <a:lstStyle>
            <a:lvl1pPr>
              <a:defRPr/>
            </a:lvl1pPr>
          </a:lstStyle>
          <a:p>
            <a:r>
              <a:rPr lang="en-GB"/>
              <a:t>Page </a:t>
            </a:r>
            <a:fld id="{48EF8BEE-587E-41E6-BFA9-AB7C1F3B84C6}" type="slidenum">
              <a:rPr lang="en-GB"/>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idx="10"/>
          </p:nvPr>
        </p:nvSpPr>
        <p:spPr/>
        <p:txBody>
          <a:bodyPr/>
          <a:lstStyle>
            <a:lvl1pPr>
              <a:defRPr/>
            </a:lvl1pPr>
          </a:lstStyle>
          <a:p>
            <a:endParaRPr lang="es-ES"/>
          </a:p>
        </p:txBody>
      </p:sp>
      <p:sp>
        <p:nvSpPr>
          <p:cNvPr id="5" name="4 Marcador de número de diapositiva"/>
          <p:cNvSpPr>
            <a:spLocks noGrp="1"/>
          </p:cNvSpPr>
          <p:nvPr>
            <p:ph type="sldNum" idx="11"/>
          </p:nvPr>
        </p:nvSpPr>
        <p:spPr/>
        <p:txBody>
          <a:bodyPr/>
          <a:lstStyle>
            <a:lvl1pPr>
              <a:defRPr/>
            </a:lvl1pPr>
          </a:lstStyle>
          <a:p>
            <a:fld id="{B27AABDC-16B1-49F9-B093-4E86BC4B0537}" type="slidenum">
              <a:rPr lang="es-ES"/>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idx="10"/>
          </p:nvPr>
        </p:nvSpPr>
        <p:spPr/>
        <p:txBody>
          <a:bodyPr/>
          <a:lstStyle>
            <a:lvl1pPr>
              <a:defRPr/>
            </a:lvl1pPr>
          </a:lstStyle>
          <a:p>
            <a:r>
              <a:rPr lang="en-GB"/>
              <a:t>Page </a:t>
            </a:r>
            <a:fld id="{AC713EDD-E9A0-4EEB-9450-4FC08C655CD1}" type="slidenum">
              <a:rPr lang="en-GB"/>
              <a:pPr/>
              <a:t>‹Nº›</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AEBF167F-A2F5-4033-8DB2-7FDE44039172}" type="slidenum">
              <a:rPr lang="en-GB"/>
              <a:pPr/>
              <a:t>‹Nº›</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89725" y="161925"/>
            <a:ext cx="2136775" cy="58054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62687" cy="58054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12AF3DEE-83FD-49EA-AFF6-1C0AD1E0B56D}" type="slidenum">
              <a:rPr lang="en-GB"/>
              <a:pPr/>
              <a:t>‹Nº›</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idx="10"/>
          </p:nvPr>
        </p:nvSpPr>
        <p:spPr/>
        <p:txBody>
          <a:bodyPr/>
          <a:lstStyle>
            <a:lvl1pPr>
              <a:defRPr/>
            </a:lvl1pPr>
          </a:lstStyle>
          <a:p>
            <a:endParaRPr lang="es-ES"/>
          </a:p>
        </p:txBody>
      </p:sp>
      <p:sp>
        <p:nvSpPr>
          <p:cNvPr id="5" name="4 Marcador de número de diapositiva"/>
          <p:cNvSpPr>
            <a:spLocks noGrp="1"/>
          </p:cNvSpPr>
          <p:nvPr>
            <p:ph type="sldNum" idx="11"/>
          </p:nvPr>
        </p:nvSpPr>
        <p:spPr/>
        <p:txBody>
          <a:bodyPr/>
          <a:lstStyle>
            <a:lvl1pPr>
              <a:defRPr/>
            </a:lvl1pPr>
          </a:lstStyle>
          <a:p>
            <a:fld id="{5C68DDCC-D402-4B30-99DF-2449DA5AC701}" type="slidenum">
              <a:rPr lang="es-ES"/>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28588"/>
            <a:ext cx="2055813" cy="599598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128588"/>
            <a:ext cx="6019800" cy="59959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3343275"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779838" y="1689100"/>
            <a:ext cx="3344862"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idx="10"/>
          </p:nvPr>
        </p:nvSpPr>
        <p:spPr/>
        <p:txBody>
          <a:bodyPr/>
          <a:lstStyle>
            <a:lvl1pPr>
              <a:defRPr/>
            </a:lvl1pPr>
          </a:lstStyle>
          <a:p>
            <a:endParaRPr lang="es-ES"/>
          </a:p>
        </p:txBody>
      </p:sp>
      <p:sp>
        <p:nvSpPr>
          <p:cNvPr id="6" name="5 Marcador de número de diapositiva"/>
          <p:cNvSpPr>
            <a:spLocks noGrp="1"/>
          </p:cNvSpPr>
          <p:nvPr>
            <p:ph type="sldNum" idx="11"/>
          </p:nvPr>
        </p:nvSpPr>
        <p:spPr/>
        <p:txBody>
          <a:bodyPr/>
          <a:lstStyle>
            <a:lvl1pPr>
              <a:defRPr/>
            </a:lvl1pPr>
          </a:lstStyle>
          <a:p>
            <a:fld id="{2122FE45-12E0-49FD-981D-4291B62B702D}" type="slidenum">
              <a:rPr lang="es-ES"/>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89725" y="161925"/>
            <a:ext cx="2136775" cy="58054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62687" cy="58054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3343275"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779838" y="1689100"/>
            <a:ext cx="3344862"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idx="10"/>
          </p:nvPr>
        </p:nvSpPr>
        <p:spPr/>
        <p:txBody>
          <a:bodyPr/>
          <a:lstStyle>
            <a:lvl1pPr>
              <a:defRPr/>
            </a:lvl1pPr>
          </a:lstStyle>
          <a:p>
            <a:endParaRPr lang="es-ES"/>
          </a:p>
        </p:txBody>
      </p:sp>
      <p:sp>
        <p:nvSpPr>
          <p:cNvPr id="8" name="7 Marcador de número de diapositiva"/>
          <p:cNvSpPr>
            <a:spLocks noGrp="1"/>
          </p:cNvSpPr>
          <p:nvPr>
            <p:ph type="sldNum" idx="11"/>
          </p:nvPr>
        </p:nvSpPr>
        <p:spPr/>
        <p:txBody>
          <a:bodyPr/>
          <a:lstStyle>
            <a:lvl1pPr>
              <a:defRPr/>
            </a:lvl1pPr>
          </a:lstStyle>
          <a:p>
            <a:fld id="{5DABCD90-1C80-464D-89F3-0E6CBDB29DCD}" type="slidenum">
              <a:rPr lang="es-ES"/>
              <a:pPr/>
              <a:t>‹Nº›</a:t>
            </a:fld>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89725" y="161925"/>
            <a:ext cx="2136775" cy="58054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62687" cy="58054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29EC5D05-4A5E-4A33-B930-C865F22A5EB4}" type="slidenum">
              <a:rPr lang="en-GB"/>
              <a:pPr/>
              <a:t>‹Nº›</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B8BFA29E-CCA4-4BD4-8DEA-934975753435}" type="slidenum">
              <a:rPr lang="en-GB"/>
              <a:pPr/>
              <a:t>‹Nº›</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idx="10"/>
          </p:nvPr>
        </p:nvSpPr>
        <p:spPr/>
        <p:txBody>
          <a:bodyPr/>
          <a:lstStyle>
            <a:lvl1pPr>
              <a:defRPr/>
            </a:lvl1pPr>
          </a:lstStyle>
          <a:p>
            <a:r>
              <a:rPr lang="en-GB"/>
              <a:t>Page </a:t>
            </a:r>
            <a:fld id="{057C7F8D-D60C-4612-AD9C-8CDB60F4A5FD}" type="slidenum">
              <a:rPr lang="en-GB"/>
              <a:pPr/>
              <a:t>‹Nº›</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3343275"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779838" y="1689100"/>
            <a:ext cx="3344862"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idx="10"/>
          </p:nvPr>
        </p:nvSpPr>
        <p:spPr/>
        <p:txBody>
          <a:bodyPr/>
          <a:lstStyle>
            <a:lvl1pPr>
              <a:defRPr/>
            </a:lvl1pPr>
          </a:lstStyle>
          <a:p>
            <a:r>
              <a:rPr lang="en-GB"/>
              <a:t>Page </a:t>
            </a:r>
            <a:fld id="{D104289B-3895-45AF-B900-916204F63323}" type="slidenum">
              <a:rPr lang="en-GB"/>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idx="10"/>
          </p:nvPr>
        </p:nvSpPr>
        <p:spPr/>
        <p:txBody>
          <a:bodyPr/>
          <a:lstStyle>
            <a:lvl1pPr>
              <a:defRPr/>
            </a:lvl1pPr>
          </a:lstStyle>
          <a:p>
            <a:endParaRPr lang="es-ES"/>
          </a:p>
        </p:txBody>
      </p:sp>
      <p:sp>
        <p:nvSpPr>
          <p:cNvPr id="4" name="3 Marcador de número de diapositiva"/>
          <p:cNvSpPr>
            <a:spLocks noGrp="1"/>
          </p:cNvSpPr>
          <p:nvPr>
            <p:ph type="sldNum" idx="11"/>
          </p:nvPr>
        </p:nvSpPr>
        <p:spPr/>
        <p:txBody>
          <a:bodyPr/>
          <a:lstStyle>
            <a:lvl1pPr>
              <a:defRPr/>
            </a:lvl1pPr>
          </a:lstStyle>
          <a:p>
            <a:fld id="{503E68D4-6359-4355-9899-EC51F2F5C3DC}" type="slidenum">
              <a:rPr lang="es-ES"/>
              <a:pPr/>
              <a:t>‹Nº›</a:t>
            </a:fld>
            <a:endParaRPr lang="es-E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idx="10"/>
          </p:nvPr>
        </p:nvSpPr>
        <p:spPr/>
        <p:txBody>
          <a:bodyPr/>
          <a:lstStyle>
            <a:lvl1pPr>
              <a:defRPr/>
            </a:lvl1pPr>
          </a:lstStyle>
          <a:p>
            <a:r>
              <a:rPr lang="en-GB"/>
              <a:t>Page </a:t>
            </a:r>
            <a:fld id="{018D570B-E85B-49F2-A110-FF0ED2B1DF86}" type="slidenum">
              <a:rPr lang="en-GB"/>
              <a:pPr/>
              <a:t>‹Nº›</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número de diapositiva"/>
          <p:cNvSpPr>
            <a:spLocks noGrp="1"/>
          </p:cNvSpPr>
          <p:nvPr>
            <p:ph type="sldNum" idx="10"/>
          </p:nvPr>
        </p:nvSpPr>
        <p:spPr/>
        <p:txBody>
          <a:bodyPr/>
          <a:lstStyle>
            <a:lvl1pPr>
              <a:defRPr/>
            </a:lvl1pPr>
          </a:lstStyle>
          <a:p>
            <a:r>
              <a:rPr lang="en-GB"/>
              <a:t>Page </a:t>
            </a:r>
            <a:fld id="{D8FC3AB6-2B89-4B4E-847C-C6D54F69FD03}" type="slidenum">
              <a:rPr lang="en-GB"/>
              <a:pPr/>
              <a:t>‹Nº›</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idx="10"/>
          </p:nvPr>
        </p:nvSpPr>
        <p:spPr/>
        <p:txBody>
          <a:bodyPr/>
          <a:lstStyle>
            <a:lvl1pPr>
              <a:defRPr/>
            </a:lvl1pPr>
          </a:lstStyle>
          <a:p>
            <a:r>
              <a:rPr lang="en-GB"/>
              <a:t>Page </a:t>
            </a:r>
            <a:fld id="{99ED59ED-9CCB-4D1C-9C47-B53840A7E88D}" type="slidenum">
              <a:rPr lang="en-GB"/>
              <a:pPr/>
              <a:t>‹Nº›</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idx="10"/>
          </p:nvPr>
        </p:nvSpPr>
        <p:spPr/>
        <p:txBody>
          <a:bodyPr/>
          <a:lstStyle>
            <a:lvl1pPr>
              <a:defRPr/>
            </a:lvl1pPr>
          </a:lstStyle>
          <a:p>
            <a:r>
              <a:rPr lang="en-GB"/>
              <a:t>Page </a:t>
            </a:r>
            <a:fld id="{3B4EA9B1-D83A-47C7-8A3A-6D46838B7D7B}" type="slidenum">
              <a:rPr lang="en-GB"/>
              <a:pPr/>
              <a:t>‹Nº›</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idx="10"/>
          </p:nvPr>
        </p:nvSpPr>
        <p:spPr/>
        <p:txBody>
          <a:bodyPr/>
          <a:lstStyle>
            <a:lvl1pPr>
              <a:defRPr/>
            </a:lvl1pPr>
          </a:lstStyle>
          <a:p>
            <a:r>
              <a:rPr lang="en-GB"/>
              <a:t>Page </a:t>
            </a:r>
            <a:fld id="{7C4FAA65-4250-4DFA-9BA3-5E4504F38364}" type="slidenum">
              <a:rPr lang="en-GB"/>
              <a:pPr/>
              <a:t>‹Nº›</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EB001B70-85AE-4599-997A-BF8209A30A32}" type="slidenum">
              <a:rPr lang="en-GB"/>
              <a:pPr/>
              <a:t>‹Nº›</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89725" y="161925"/>
            <a:ext cx="2136775" cy="58054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62687" cy="58054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idx="10"/>
          </p:nvPr>
        </p:nvSpPr>
        <p:spPr/>
        <p:txBody>
          <a:bodyPr/>
          <a:lstStyle>
            <a:lvl1pPr>
              <a:defRPr/>
            </a:lvl1pPr>
          </a:lstStyle>
          <a:p>
            <a:r>
              <a:rPr lang="en-GB"/>
              <a:t>Page </a:t>
            </a:r>
            <a:fld id="{C0FD2AEE-A47F-4B89-BE0A-AD8F86E5A1FC}" type="slidenum">
              <a:rPr lang="en-GB"/>
              <a:pPr/>
              <a:t>‹Nº›</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idx="10"/>
          </p:nvPr>
        </p:nvSpPr>
        <p:spPr/>
        <p:txBody>
          <a:bodyPr/>
          <a:lstStyle>
            <a:lvl1pPr>
              <a:defRPr/>
            </a:lvl1pPr>
          </a:lstStyle>
          <a:p>
            <a:endParaRPr lang="es-ES"/>
          </a:p>
        </p:txBody>
      </p:sp>
      <p:sp>
        <p:nvSpPr>
          <p:cNvPr id="3" name="2 Marcador de número de diapositiva"/>
          <p:cNvSpPr>
            <a:spLocks noGrp="1"/>
          </p:cNvSpPr>
          <p:nvPr>
            <p:ph type="sldNum" idx="11"/>
          </p:nvPr>
        </p:nvSpPr>
        <p:spPr/>
        <p:txBody>
          <a:bodyPr/>
          <a:lstStyle>
            <a:lvl1pPr>
              <a:defRPr/>
            </a:lvl1pPr>
          </a:lstStyle>
          <a:p>
            <a:fld id="{C64E4F92-9944-49EF-BA56-FB0B51EC47BD}" type="slidenum">
              <a:rPr lang="es-ES"/>
              <a:pPr/>
              <a:t>‹Nº›</a:t>
            </a:fld>
            <a:endParaRPr lang="es-E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idx="10"/>
          </p:nvPr>
        </p:nvSpPr>
        <p:spPr/>
        <p:txBody>
          <a:bodyPr/>
          <a:lstStyle>
            <a:lvl1pPr>
              <a:defRPr/>
            </a:lvl1pPr>
          </a:lstStyle>
          <a:p>
            <a:endParaRPr lang="es-ES"/>
          </a:p>
        </p:txBody>
      </p:sp>
      <p:sp>
        <p:nvSpPr>
          <p:cNvPr id="6" name="5 Marcador de número de diapositiva"/>
          <p:cNvSpPr>
            <a:spLocks noGrp="1"/>
          </p:cNvSpPr>
          <p:nvPr>
            <p:ph type="sldNum" idx="11"/>
          </p:nvPr>
        </p:nvSpPr>
        <p:spPr/>
        <p:txBody>
          <a:bodyPr/>
          <a:lstStyle>
            <a:lvl1pPr>
              <a:defRPr/>
            </a:lvl1pPr>
          </a:lstStyle>
          <a:p>
            <a:fld id="{7C0BBA7E-54B8-43D3-8868-FC67C0B8A0D8}" type="slidenum">
              <a:rPr lang="es-ES"/>
              <a:pPr/>
              <a:t>‹Nº›</a:t>
            </a:fld>
            <a:endParaRPr lang="es-E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idx="10"/>
          </p:nvPr>
        </p:nvSpPr>
        <p:spPr/>
        <p:txBody>
          <a:bodyPr/>
          <a:lstStyle>
            <a:lvl1pPr>
              <a:defRPr/>
            </a:lvl1pPr>
          </a:lstStyle>
          <a:p>
            <a:endParaRPr lang="es-ES"/>
          </a:p>
        </p:txBody>
      </p:sp>
      <p:sp>
        <p:nvSpPr>
          <p:cNvPr id="6" name="5 Marcador de número de diapositiva"/>
          <p:cNvSpPr>
            <a:spLocks noGrp="1"/>
          </p:cNvSpPr>
          <p:nvPr>
            <p:ph type="sldNum" idx="11"/>
          </p:nvPr>
        </p:nvSpPr>
        <p:spPr/>
        <p:txBody>
          <a:bodyPr/>
          <a:lstStyle>
            <a:lvl1pPr>
              <a:defRPr/>
            </a:lvl1pPr>
          </a:lstStyle>
          <a:p>
            <a:fld id="{5C81B72D-0051-42CA-BFBE-52D43C99D34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3.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128588"/>
            <a:ext cx="8228013" cy="1433512"/>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Pulse para editar el formato del texto de título</a:t>
            </a:r>
          </a:p>
        </p:txBody>
      </p:sp>
      <p:sp>
        <p:nvSpPr>
          <p:cNvPr id="1026" name="Rectangle 2"/>
          <p:cNvSpPr>
            <a:spLocks noGrp="1" noChangeArrowheads="1"/>
          </p:cNvSpPr>
          <p:nvPr>
            <p:ph type="body" idx="1"/>
          </p:nvPr>
        </p:nvSpPr>
        <p:spPr bwMode="auto">
          <a:xfrm>
            <a:off x="457200" y="1600200"/>
            <a:ext cx="8228013" cy="4524375"/>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
        <p:nvSpPr>
          <p:cNvPr id="1027" name="Rectangle 3"/>
          <p:cNvSpPr>
            <a:spLocks noGrp="1" noChangeArrowheads="1"/>
          </p:cNvSpPr>
          <p:nvPr>
            <p:ph type="dt"/>
          </p:nvPr>
        </p:nvSpPr>
        <p:spPr bwMode="auto">
          <a:xfrm>
            <a:off x="457200" y="6354763"/>
            <a:ext cx="2132013" cy="366712"/>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endParaRPr lang="es-ES"/>
          </a:p>
        </p:txBody>
      </p:sp>
      <p:sp>
        <p:nvSpPr>
          <p:cNvPr id="1028" name="Text Box 4"/>
          <p:cNvSpPr txBox="1">
            <a:spLocks noChangeArrowheads="1"/>
          </p:cNvSpPr>
          <p:nvPr/>
        </p:nvSpPr>
        <p:spPr bwMode="auto">
          <a:xfrm>
            <a:off x="3124200" y="6354763"/>
            <a:ext cx="2895600" cy="368300"/>
          </a:xfrm>
          <a:prstGeom prst="rect">
            <a:avLst/>
          </a:prstGeom>
          <a:noFill/>
          <a:ln w="9525" cap="flat">
            <a:noFill/>
            <a:round/>
            <a:headEnd/>
            <a:tailEnd/>
          </a:ln>
          <a:effectLst/>
        </p:spPr>
        <p:txBody>
          <a:bodyPr wrap="none" anchor="ctr"/>
          <a:lstStyle/>
          <a:p>
            <a:endParaRPr lang="es-ES"/>
          </a:p>
        </p:txBody>
      </p:sp>
      <p:sp>
        <p:nvSpPr>
          <p:cNvPr id="1029" name="Rectangle 5"/>
          <p:cNvSpPr>
            <a:spLocks noGrp="1" noChangeArrowheads="1"/>
          </p:cNvSpPr>
          <p:nvPr>
            <p:ph type="sldNum"/>
          </p:nvPr>
        </p:nvSpPr>
        <p:spPr bwMode="auto">
          <a:xfrm>
            <a:off x="6553200" y="6354763"/>
            <a:ext cx="2132013" cy="366712"/>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4FE7A599-3D3D-4C73-9FA6-6A48BDE5823D}"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274638" y="161925"/>
            <a:ext cx="8551862" cy="13700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el formato del texto de título</a:t>
            </a:r>
          </a:p>
        </p:txBody>
      </p:sp>
      <p:sp>
        <p:nvSpPr>
          <p:cNvPr id="2050" name="Rectangle 2"/>
          <p:cNvSpPr>
            <a:spLocks noGrp="1" noChangeArrowheads="1"/>
          </p:cNvSpPr>
          <p:nvPr>
            <p:ph type="sldNum"/>
          </p:nvPr>
        </p:nvSpPr>
        <p:spPr bwMode="auto">
          <a:xfrm>
            <a:off x="6823075" y="6505575"/>
            <a:ext cx="1227138" cy="1635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Lst>
              <a:defRPr sz="1000">
                <a:solidFill>
                  <a:srgbClr val="000000"/>
                </a:solidFill>
                <a:latin typeface="Times New Roman" pitchFamily="18" charset="0"/>
                <a:ea typeface="+mn-ea"/>
              </a:defRPr>
            </a:lvl1pPr>
          </a:lstStyle>
          <a:p>
            <a:r>
              <a:rPr lang="en-GB"/>
              <a:t>Page </a:t>
            </a:r>
            <a:fld id="{0938FB84-7A73-4DAA-B3D5-9000D8BC7436}" type="slidenum">
              <a:rPr lang="en-GB"/>
              <a:pPr/>
              <a:t>‹Nº›</a:t>
            </a:fld>
            <a:endParaRPr lang="en-GB"/>
          </a:p>
        </p:txBody>
      </p:sp>
      <p:sp>
        <p:nvSpPr>
          <p:cNvPr id="2051" name="Rectangle 3"/>
          <p:cNvSpPr>
            <a:spLocks noGrp="1" noChangeArrowheads="1"/>
          </p:cNvSpPr>
          <p:nvPr>
            <p:ph type="body" idx="1"/>
          </p:nvPr>
        </p:nvSpPr>
        <p:spPr bwMode="auto">
          <a:xfrm>
            <a:off x="284163" y="1689100"/>
            <a:ext cx="6840537" cy="42783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mj-lt"/>
          <a:ea typeface="+mj-ea"/>
          <a:cs typeface="+mj-cs"/>
        </a:defRPr>
      </a:lvl1pPr>
      <a:lvl2pPr marL="742950" indent="-28575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2pPr>
      <a:lvl3pPr marL="1143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3pPr>
      <a:lvl4pPr marL="1600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4pPr>
      <a:lvl5pPr marL="20574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5pPr>
      <a:lvl6pPr marL="25146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6pPr>
      <a:lvl7pPr marL="29718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7pPr>
      <a:lvl8pPr marL="3429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8pPr>
      <a:lvl9pPr marL="3886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9pPr>
    </p:titleStyle>
    <p:bodyStyle>
      <a:lvl1pPr marL="342900" indent="-342900" algn="l" defTabSz="449263" rtl="0" eaLnBrk="0" fontAlgn="base" hangingPunct="0">
        <a:lnSpc>
          <a:spcPct val="95000"/>
        </a:lnSpc>
        <a:spcBef>
          <a:spcPct val="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2pPr>
      <a:lvl3pPr marL="1143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4pPr>
      <a:lvl5pPr marL="20574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5pPr>
      <a:lvl6pPr marL="25146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6pPr>
      <a:lvl7pPr marL="29718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7pPr>
      <a:lvl8pPr marL="3429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8pPr>
      <a:lvl9pPr marL="3886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457200" y="128588"/>
            <a:ext cx="8228013" cy="1433512"/>
          </a:xfrm>
          <a:prstGeom prst="rect">
            <a:avLst/>
          </a:prstGeom>
          <a:noFill/>
          <a:ln w="9525" cap="flat">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Pulse para editar el formato del texto de título</a:t>
            </a:r>
          </a:p>
        </p:txBody>
      </p:sp>
      <p:sp>
        <p:nvSpPr>
          <p:cNvPr id="3074" name="Rectangle 2"/>
          <p:cNvSpPr>
            <a:spLocks noGrp="1" noChangeArrowheads="1"/>
          </p:cNvSpPr>
          <p:nvPr>
            <p:ph type="body" idx="1"/>
          </p:nvPr>
        </p:nvSpPr>
        <p:spPr bwMode="auto">
          <a:xfrm>
            <a:off x="457200" y="1600200"/>
            <a:ext cx="8228013" cy="4524375"/>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ea typeface="Microsoft YaHei"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14" cstate="print"/>
          <a:srcRect/>
          <a:stretch>
            <a:fillRect/>
          </a:stretch>
        </p:blipFill>
        <p:spPr bwMode="auto">
          <a:xfrm>
            <a:off x="7918450" y="5502275"/>
            <a:ext cx="919163" cy="1028700"/>
          </a:xfrm>
          <a:prstGeom prst="rect">
            <a:avLst/>
          </a:prstGeom>
          <a:noFill/>
          <a:ln w="9525" cap="flat">
            <a:noFill/>
            <a:round/>
            <a:headEnd/>
            <a:tailEnd/>
          </a:ln>
          <a:effectLst/>
        </p:spPr>
      </p:pic>
      <p:sp>
        <p:nvSpPr>
          <p:cNvPr id="4098" name="Rectangle 2"/>
          <p:cNvSpPr>
            <a:spLocks noGrp="1" noChangeArrowheads="1"/>
          </p:cNvSpPr>
          <p:nvPr>
            <p:ph type="title"/>
          </p:nvPr>
        </p:nvSpPr>
        <p:spPr bwMode="auto">
          <a:xfrm>
            <a:off x="274638" y="161925"/>
            <a:ext cx="8551862" cy="13700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el formato del texto de título</a:t>
            </a:r>
          </a:p>
        </p:txBody>
      </p:sp>
      <p:sp>
        <p:nvSpPr>
          <p:cNvPr id="4099" name="Rectangle 3"/>
          <p:cNvSpPr>
            <a:spLocks noGrp="1" noChangeArrowheads="1"/>
          </p:cNvSpPr>
          <p:nvPr>
            <p:ph type="body" idx="1"/>
          </p:nvPr>
        </p:nvSpPr>
        <p:spPr bwMode="auto">
          <a:xfrm>
            <a:off x="284163" y="1689100"/>
            <a:ext cx="6840537" cy="42783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mj-lt"/>
          <a:ea typeface="+mj-ea"/>
          <a:cs typeface="+mj-cs"/>
        </a:defRPr>
      </a:lvl1pPr>
      <a:lvl2pPr marL="742950" indent="-28575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2pPr>
      <a:lvl3pPr marL="1143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3pPr>
      <a:lvl4pPr marL="1600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4pPr>
      <a:lvl5pPr marL="20574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5pPr>
      <a:lvl6pPr marL="25146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6pPr>
      <a:lvl7pPr marL="29718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7pPr>
      <a:lvl8pPr marL="3429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8pPr>
      <a:lvl9pPr marL="3886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9pPr>
    </p:titleStyle>
    <p:bodyStyle>
      <a:lvl1pPr marL="342900" indent="-342900" algn="l" defTabSz="449263" rtl="0" eaLnBrk="0" fontAlgn="base" hangingPunct="0">
        <a:lnSpc>
          <a:spcPct val="95000"/>
        </a:lnSpc>
        <a:spcBef>
          <a:spcPct val="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2pPr>
      <a:lvl3pPr marL="1143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4pPr>
      <a:lvl5pPr marL="20574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5pPr>
      <a:lvl6pPr marL="25146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6pPr>
      <a:lvl7pPr marL="29718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7pPr>
      <a:lvl8pPr marL="3429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8pPr>
      <a:lvl9pPr marL="3886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274638" y="161925"/>
            <a:ext cx="8551862" cy="13700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el formato del texto de título</a:t>
            </a:r>
          </a:p>
        </p:txBody>
      </p:sp>
      <p:sp>
        <p:nvSpPr>
          <p:cNvPr id="5122" name="Rectangle 2"/>
          <p:cNvSpPr>
            <a:spLocks noGrp="1" noChangeArrowheads="1"/>
          </p:cNvSpPr>
          <p:nvPr>
            <p:ph type="body" idx="1"/>
          </p:nvPr>
        </p:nvSpPr>
        <p:spPr bwMode="auto">
          <a:xfrm>
            <a:off x="284163" y="1689100"/>
            <a:ext cx="6840537" cy="42783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mj-lt"/>
          <a:ea typeface="+mj-ea"/>
          <a:cs typeface="+mj-cs"/>
        </a:defRPr>
      </a:lvl1pPr>
      <a:lvl2pPr marL="742950" indent="-28575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2pPr>
      <a:lvl3pPr marL="1143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3pPr>
      <a:lvl4pPr marL="1600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4pPr>
      <a:lvl5pPr marL="20574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5pPr>
      <a:lvl6pPr marL="25146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6pPr>
      <a:lvl7pPr marL="29718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7pPr>
      <a:lvl8pPr marL="3429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8pPr>
      <a:lvl9pPr marL="3886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9pPr>
    </p:titleStyle>
    <p:bodyStyle>
      <a:lvl1pPr marL="342900" indent="-342900" algn="l" defTabSz="449263" rtl="0" eaLnBrk="0" fontAlgn="base" hangingPunct="0">
        <a:lnSpc>
          <a:spcPct val="95000"/>
        </a:lnSpc>
        <a:spcBef>
          <a:spcPct val="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2pPr>
      <a:lvl3pPr marL="1143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4pPr>
      <a:lvl5pPr marL="20574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5pPr>
      <a:lvl6pPr marL="25146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6pPr>
      <a:lvl7pPr marL="29718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7pPr>
      <a:lvl8pPr marL="3429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8pPr>
      <a:lvl9pPr marL="3886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274638" y="161925"/>
            <a:ext cx="8551862" cy="13700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el formato del texto de título</a:t>
            </a:r>
          </a:p>
        </p:txBody>
      </p:sp>
      <p:sp>
        <p:nvSpPr>
          <p:cNvPr id="6146" name="Rectangle 2"/>
          <p:cNvSpPr>
            <a:spLocks noGrp="1" noChangeArrowheads="1"/>
          </p:cNvSpPr>
          <p:nvPr>
            <p:ph type="body" idx="1"/>
          </p:nvPr>
        </p:nvSpPr>
        <p:spPr bwMode="auto">
          <a:xfrm>
            <a:off x="284163" y="1689100"/>
            <a:ext cx="6840537" cy="42783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
        <p:nvSpPr>
          <p:cNvPr id="6147" name="Rectangle 3"/>
          <p:cNvSpPr>
            <a:spLocks noGrp="1" noChangeArrowheads="1"/>
          </p:cNvSpPr>
          <p:nvPr>
            <p:ph type="sldNum"/>
          </p:nvPr>
        </p:nvSpPr>
        <p:spPr bwMode="auto">
          <a:xfrm>
            <a:off x="6823075" y="6505575"/>
            <a:ext cx="1227138" cy="163513"/>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lvl1pPr>
              <a:buClrTx/>
              <a:buFontTx/>
              <a:buNone/>
              <a:tabLst>
                <a:tab pos="723900" algn="l"/>
              </a:tabLst>
              <a:defRPr sz="1000">
                <a:solidFill>
                  <a:srgbClr val="000000"/>
                </a:solidFill>
                <a:latin typeface="Times New Roman" pitchFamily="18" charset="0"/>
                <a:ea typeface="+mn-ea"/>
              </a:defRPr>
            </a:lvl1pPr>
          </a:lstStyle>
          <a:p>
            <a:r>
              <a:rPr lang="en-GB"/>
              <a:t>Page </a:t>
            </a:r>
            <a:fld id="{639390DF-79D8-41BB-9DC7-1155D861A085}" type="slidenum">
              <a:rPr lang="en-GB"/>
              <a:pPr/>
              <a:t>‹Nº›</a:t>
            </a:fld>
            <a:endParaRPr lang="en-GB"/>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mj-lt"/>
          <a:ea typeface="+mj-ea"/>
          <a:cs typeface="+mj-cs"/>
        </a:defRPr>
      </a:lvl1pPr>
      <a:lvl2pPr marL="742950" indent="-28575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2pPr>
      <a:lvl3pPr marL="1143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3pPr>
      <a:lvl4pPr marL="1600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4pPr>
      <a:lvl5pPr marL="20574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5pPr>
      <a:lvl6pPr marL="25146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6pPr>
      <a:lvl7pPr marL="29718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7pPr>
      <a:lvl8pPr marL="34290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8pPr>
      <a:lvl9pPr marL="3886200" indent="-228600" algn="l" defTabSz="449263" rtl="0" eaLnBrk="0" fontAlgn="base" hangingPunct="0">
        <a:lnSpc>
          <a:spcPts val="4788"/>
        </a:lnSpc>
        <a:spcBef>
          <a:spcPct val="0"/>
        </a:spcBef>
        <a:spcAft>
          <a:spcPct val="0"/>
        </a:spcAft>
        <a:buClr>
          <a:srgbClr val="000000"/>
        </a:buClr>
        <a:buSzPct val="100000"/>
        <a:buFont typeface="Times New Roman" pitchFamily="18" charset="0"/>
        <a:defRPr sz="4500" b="1">
          <a:solidFill>
            <a:srgbClr val="009A4C"/>
          </a:solidFill>
          <a:latin typeface="Arial" pitchFamily="34" charset="0"/>
          <a:ea typeface="ＭＳ Ｐゴシック" pitchFamily="34" charset="-128"/>
        </a:defRPr>
      </a:lvl9pPr>
    </p:titleStyle>
    <p:bodyStyle>
      <a:lvl1pPr marL="342900" indent="-342900" algn="l" defTabSz="449263" rtl="0" eaLnBrk="0" fontAlgn="base" hangingPunct="0">
        <a:lnSpc>
          <a:spcPct val="95000"/>
        </a:lnSpc>
        <a:spcBef>
          <a:spcPct val="0"/>
        </a:spcBef>
        <a:spcAft>
          <a:spcPct val="0"/>
        </a:spcAft>
        <a:buClr>
          <a:srgbClr val="000000"/>
        </a:buClr>
        <a:buSzPct val="100000"/>
        <a:buFont typeface="Times New Roman" pitchFamily="18" charset="0"/>
        <a:defRPr b="1">
          <a:solidFill>
            <a:srgbClr val="000000"/>
          </a:solidFill>
          <a:latin typeface="+mn-lt"/>
          <a:ea typeface="+mn-ea"/>
          <a:cs typeface="+mn-cs"/>
        </a:defRPr>
      </a:lvl1pPr>
      <a:lvl2pPr marL="742950" indent="-28575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2pPr>
      <a:lvl3pPr marL="1143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3pPr>
      <a:lvl4pPr marL="1600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4pPr>
      <a:lvl5pPr marL="20574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5pPr>
      <a:lvl6pPr marL="25146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6pPr>
      <a:lvl7pPr marL="29718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7pPr>
      <a:lvl8pPr marL="34290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8pPr>
      <a:lvl9pPr marL="3886200" indent="-228600" algn="l" defTabSz="449263" rtl="0" eaLnBrk="0" fontAlgn="base" hangingPunct="0">
        <a:lnSpc>
          <a:spcPct val="95000"/>
        </a:lnSpc>
        <a:spcBef>
          <a:spcPct val="0"/>
        </a:spcBef>
        <a:spcAft>
          <a:spcPct val="0"/>
        </a:spcAft>
        <a:buClr>
          <a:srgbClr val="000000"/>
        </a:buClr>
        <a:buSzPct val="100000"/>
        <a:buFont typeface="Times New Roman" pitchFamily="18" charset="0"/>
        <a:defRPr>
          <a:solidFill>
            <a:srgbClr val="000000"/>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1" fontAlgn="auto" hangingPunct="1">
              <a:spcBef>
                <a:spcPct val="50000"/>
              </a:spcBef>
              <a:spcAft>
                <a:spcPts val="0"/>
              </a:spcAft>
              <a:buClrTx/>
              <a:buSzTx/>
              <a:buFontTx/>
              <a:buNone/>
              <a:defRPr/>
            </a:pPr>
            <a:r>
              <a:rPr lang="en-GB" sz="1000" smtClean="0">
                <a:solidFill>
                  <a:srgbClr val="000000"/>
                </a:solidFill>
              </a:rPr>
              <a:t>Page </a:t>
            </a:r>
            <a:fld id="{65F4EDAE-8B15-4181-8E0F-64D78F6F49C2}" type="slidenum">
              <a:rPr lang="en-GB" sz="1000" smtClean="0">
                <a:solidFill>
                  <a:srgbClr val="000000"/>
                </a:solidFill>
              </a:rPr>
              <a:pPr defTabSz="914400" eaLnBrk="1" fontAlgn="auto" hangingPunct="1">
                <a:spcBef>
                  <a:spcPct val="50000"/>
                </a:spcBef>
                <a:spcAft>
                  <a:spcPts val="0"/>
                </a:spcAft>
                <a:buClrTx/>
                <a:buSzTx/>
                <a:buFontTx/>
                <a:buNone/>
                <a:defRPr/>
              </a:pPr>
              <a:t>‹Nº›</a:t>
            </a:fld>
            <a:endParaRPr lang="en-GB" sz="1000" smtClean="0">
              <a:solidFill>
                <a:srgbClr val="000000"/>
              </a:solidFill>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1" hangingPunct="1">
              <a:spcBef>
                <a:spcPct val="50000"/>
              </a:spcBef>
              <a:buClrTx/>
              <a:buSzTx/>
              <a:buFontTx/>
              <a:buNone/>
              <a:defRPr/>
            </a:pPr>
            <a:r>
              <a:rPr lang="en-GB" sz="1000" smtClean="0">
                <a:solidFill>
                  <a:srgbClr val="000000"/>
                </a:solidFill>
                <a:cs typeface="+mn-cs"/>
              </a:rPr>
              <a:t>Page </a:t>
            </a:r>
            <a:fld id="{18DC4CF7-CE54-4A93-BAA2-6CDE8F5847A1}" type="slidenum">
              <a:rPr lang="en-GB" sz="1000" smtClean="0">
                <a:solidFill>
                  <a:srgbClr val="000000"/>
                </a:solidFill>
                <a:cs typeface="+mn-cs"/>
              </a:rPr>
              <a:pPr defTabSz="914400" eaLnBrk="1" hangingPunct="1">
                <a:spcBef>
                  <a:spcPct val="50000"/>
                </a:spcBef>
                <a:buClrTx/>
                <a:buSzTx/>
                <a:buFontTx/>
                <a:buNone/>
                <a:defRPr/>
              </a:pPr>
              <a:t>‹Nº›</a:t>
            </a:fld>
            <a:endParaRPr lang="en-GB" sz="1000" smtClean="0">
              <a:solidFill>
                <a:srgbClr val="000000"/>
              </a:solidFill>
              <a:cs typeface="+mn-cs"/>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400050" y="2409825"/>
            <a:ext cx="8466138" cy="1778000"/>
          </a:xfrm>
          <a:prstGeom prst="rect">
            <a:avLst/>
          </a:prstGeom>
          <a:noFill/>
          <a:ln w="9525" cap="flat">
            <a:noFill/>
            <a:round/>
            <a:headEnd/>
            <a:tailEnd/>
          </a:ln>
          <a:effectLst/>
        </p:spPr>
        <p:txBody>
          <a:bodyPr lIns="0" tIns="0" rIns="0" bIns="0"/>
          <a:lstStyle/>
          <a:p>
            <a:pPr algn="ctr">
              <a:lnSpc>
                <a:spcPts val="69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4400" b="1">
                <a:solidFill>
                  <a:srgbClr val="FFFFFF"/>
                </a:solidFill>
                <a:latin typeface="Oxfam Global Headline" pitchFamily="34" charset="0"/>
                <a:ea typeface="ＭＳ Ｐゴシック" pitchFamily="34" charset="-128"/>
              </a:rPr>
              <a:t>Le Suivi des Objectifs et Résultats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print"/>
          <a:srcRect/>
          <a:stretch>
            <a:fillRect/>
          </a:stretch>
        </p:blipFill>
        <p:spPr bwMode="auto">
          <a:xfrm>
            <a:off x="5580063" y="2133600"/>
            <a:ext cx="1187450" cy="1187450"/>
          </a:xfrm>
          <a:prstGeom prst="rect">
            <a:avLst/>
          </a:prstGeom>
          <a:noFill/>
          <a:ln w="9525" cap="flat">
            <a:noFill/>
            <a:round/>
            <a:headEnd/>
            <a:tailEnd/>
          </a:ln>
          <a:effectLst/>
        </p:spPr>
      </p:pic>
      <p:sp>
        <p:nvSpPr>
          <p:cNvPr id="16386" name="Text Box 2"/>
          <p:cNvSpPr txBox="1">
            <a:spLocks noChangeArrowheads="1"/>
          </p:cNvSpPr>
          <p:nvPr/>
        </p:nvSpPr>
        <p:spPr bwMode="auto">
          <a:xfrm>
            <a:off x="327025" y="1484313"/>
            <a:ext cx="8277225" cy="4908550"/>
          </a:xfrm>
          <a:prstGeom prst="rect">
            <a:avLst/>
          </a:prstGeom>
          <a:noFill/>
          <a:ln w="9525" cap="flat">
            <a:noFill/>
            <a:round/>
            <a:headEnd/>
            <a:tailEnd/>
          </a:ln>
          <a:effectLst/>
        </p:spPr>
        <p:txBody>
          <a:bodyPr/>
          <a:lstStyle/>
          <a:p>
            <a:pPr marL="341313" indent="-341313" algn="just">
              <a:lnSpc>
                <a:spcPct val="93000"/>
              </a:lnSpc>
              <a:spcBef>
                <a:spcPts val="600"/>
              </a:spcBef>
              <a:buClr>
                <a:srgbClr val="008000"/>
              </a:buClr>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200" b="1">
                <a:solidFill>
                  <a:srgbClr val="008000"/>
                </a:solidFill>
                <a:latin typeface="Calibri" pitchFamily="34" charset="0"/>
                <a:ea typeface="Microsoft YaHei" pitchFamily="34" charset="-122"/>
              </a:rPr>
              <a:t>Non</a:t>
            </a:r>
            <a:r>
              <a:rPr lang="fr-FR" sz="2200">
                <a:solidFill>
                  <a:srgbClr val="434343"/>
                </a:solidFill>
                <a:latin typeface="Calibri" pitchFamily="34" charset="0"/>
                <a:ea typeface="Microsoft YaHei" pitchFamily="34" charset="-122"/>
              </a:rPr>
              <a:t>, ce qui est important c'est qu'ils soient </a:t>
            </a:r>
            <a:r>
              <a:rPr lang="fr-FR" sz="2200" b="1">
                <a:solidFill>
                  <a:srgbClr val="008000"/>
                </a:solidFill>
                <a:latin typeface="Calibri" pitchFamily="34" charset="0"/>
                <a:ea typeface="Microsoft YaHei" pitchFamily="34" charset="-122"/>
              </a:rPr>
              <a:t>adéquats pour mesurer les changements qui nous intéressent</a:t>
            </a:r>
            <a:r>
              <a:rPr lang="fr-FR" sz="2200" b="1">
                <a:solidFill>
                  <a:srgbClr val="434343"/>
                </a:solidFill>
                <a:latin typeface="Calibri" pitchFamily="34" charset="0"/>
                <a:ea typeface="Microsoft YaHei" pitchFamily="34" charset="-122"/>
              </a:rPr>
              <a:t>.</a:t>
            </a:r>
          </a:p>
          <a:p>
            <a:pPr marL="341313" indent="-341313">
              <a:spcBef>
                <a:spcPts val="45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solidFill>
                <a:srgbClr val="000000"/>
              </a:solidFill>
              <a:latin typeface="Calibri" pitchFamily="34" charset="0"/>
              <a:ea typeface="Microsoft YaHei" pitchFamily="34" charset="-122"/>
            </a:endParaRPr>
          </a:p>
          <a:p>
            <a:pPr marL="341313" indent="-341313">
              <a:buClr>
                <a:srgbClr val="5DB838"/>
              </a:buClr>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400" b="1">
                <a:solidFill>
                  <a:srgbClr val="5DB838"/>
                </a:solidFill>
                <a:latin typeface="Calibri" pitchFamily="34" charset="0"/>
                <a:ea typeface="Microsoft YaHei" pitchFamily="34" charset="-122"/>
              </a:rPr>
              <a:t>Caractéristiques: les indicateurs SMART</a:t>
            </a: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550"/>
              </a:spcBef>
              <a:buClr>
                <a:srgbClr val="434343"/>
              </a:buClr>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200">
                <a:solidFill>
                  <a:srgbClr val="434343"/>
                </a:solidFill>
                <a:latin typeface="Calibri" pitchFamily="34" charset="0"/>
                <a:ea typeface="Microsoft YaHei" pitchFamily="34" charset="-122"/>
              </a:rPr>
              <a:t>Un </a:t>
            </a:r>
            <a:r>
              <a:rPr lang="fr-FR" sz="2200" b="1">
                <a:solidFill>
                  <a:srgbClr val="FF0000"/>
                </a:solidFill>
                <a:latin typeface="Calibri" pitchFamily="34" charset="0"/>
                <a:ea typeface="Microsoft YaHei" pitchFamily="34" charset="-122"/>
              </a:rPr>
              <a:t>mauvais indicateur</a:t>
            </a:r>
            <a:r>
              <a:rPr lang="fr-FR" sz="2200" b="1">
                <a:solidFill>
                  <a:srgbClr val="434343"/>
                </a:solidFill>
                <a:latin typeface="Calibri" pitchFamily="34" charset="0"/>
                <a:ea typeface="Microsoft YaHei" pitchFamily="34" charset="-122"/>
              </a:rPr>
              <a:t> </a:t>
            </a:r>
            <a:r>
              <a:rPr lang="fr-FR" sz="2200">
                <a:solidFill>
                  <a:srgbClr val="434343"/>
                </a:solidFill>
                <a:latin typeface="Calibri" pitchFamily="34" charset="0"/>
                <a:ea typeface="Microsoft YaHei" pitchFamily="34" charset="-122"/>
              </a:rPr>
              <a:t>n'est que </a:t>
            </a:r>
            <a:r>
              <a:rPr lang="fr-FR" sz="2200" b="1">
                <a:solidFill>
                  <a:srgbClr val="008000"/>
                </a:solidFill>
                <a:latin typeface="Calibri" pitchFamily="34" charset="0"/>
                <a:ea typeface="Microsoft YaHei" pitchFamily="34" charset="-122"/>
              </a:rPr>
              <a:t>celui qu'on ne peut pas mesurer</a:t>
            </a:r>
          </a:p>
        </p:txBody>
      </p:sp>
      <p:sp>
        <p:nvSpPr>
          <p:cNvPr id="16387" name="Text Box 3"/>
          <p:cNvSpPr txBox="1">
            <a:spLocks noChangeArrowheads="1"/>
          </p:cNvSpPr>
          <p:nvPr/>
        </p:nvSpPr>
        <p:spPr bwMode="auto">
          <a:xfrm>
            <a:off x="457200" y="6356350"/>
            <a:ext cx="2133600" cy="365125"/>
          </a:xfrm>
          <a:prstGeom prst="rect">
            <a:avLst/>
          </a:prstGeom>
          <a:noFill/>
          <a:ln w="9525" cap="flat">
            <a:noFill/>
            <a:round/>
            <a:headEnd/>
            <a:tailEnd/>
          </a:ln>
          <a:effectLst/>
        </p:spPr>
        <p:txBody>
          <a:bodyPr lIns="90000" tIns="46800" rIns="90000" bIns="46800"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898989"/>
                </a:solidFill>
              </a:rPr>
              <a:t>Page </a:t>
            </a:r>
            <a:fld id="{EB8B185B-4DB2-4196-8D53-9D6172DDCCB0}" type="slidenum">
              <a:rPr lang="en-GB" sz="1200">
                <a:solidFill>
                  <a:srgbClr val="898989"/>
                </a:solidFill>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n-GB" sz="1200">
              <a:solidFill>
                <a:srgbClr val="898989"/>
              </a:solidFill>
            </a:endParaRPr>
          </a:p>
        </p:txBody>
      </p:sp>
      <p:graphicFrame>
        <p:nvGraphicFramePr>
          <p:cNvPr id="16388" name="Group 4"/>
          <p:cNvGraphicFramePr>
            <a:graphicFrameLocks noGrp="1"/>
          </p:cNvGraphicFramePr>
          <p:nvPr/>
        </p:nvGraphicFramePr>
        <p:xfrm>
          <a:off x="876300" y="3068638"/>
          <a:ext cx="6434138" cy="2727327"/>
        </p:xfrm>
        <a:graphic>
          <a:graphicData uri="http://schemas.openxmlformats.org/drawingml/2006/table">
            <a:tbl>
              <a:tblPr/>
              <a:tblGrid>
                <a:gridCol w="6434138"/>
              </a:tblGrid>
              <a:tr h="506413">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1" i="0" u="none" strike="noStrike" cap="none" normalizeH="0" baseline="0" smtClean="0">
                          <a:ln>
                            <a:noFill/>
                          </a:ln>
                          <a:solidFill>
                            <a:srgbClr val="61A534"/>
                          </a:solidFill>
                          <a:effectLst/>
                          <a:latin typeface="Calibri" pitchFamily="34" charset="0"/>
                          <a:cs typeface="Arial" pitchFamily="34" charset="0"/>
                        </a:rPr>
                        <a:t>S</a:t>
                      </a:r>
                      <a:r>
                        <a:rPr kumimoji="0" lang="fr-FR" sz="2000" b="0" i="0" u="none" strike="noStrike" cap="none" normalizeH="0" baseline="0" smtClean="0">
                          <a:ln>
                            <a:noFill/>
                          </a:ln>
                          <a:solidFill>
                            <a:srgbClr val="000000"/>
                          </a:solidFill>
                          <a:effectLst/>
                          <a:latin typeface="Calibri" pitchFamily="34" charset="0"/>
                          <a:cs typeface="Arial" pitchFamily="34" charset="0"/>
                        </a:rPr>
                        <a:t>pécifiques (Quantité, qualité, localisation et sujets )</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506413">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1" i="0" u="none" strike="noStrike" cap="none" normalizeH="0" baseline="0" smtClean="0">
                          <a:ln>
                            <a:noFill/>
                          </a:ln>
                          <a:solidFill>
                            <a:srgbClr val="61A534"/>
                          </a:solidFill>
                          <a:effectLst/>
                          <a:latin typeface="Calibri" pitchFamily="34" charset="0"/>
                          <a:cs typeface="Arial" pitchFamily="34" charset="0"/>
                        </a:rPr>
                        <a:t>M</a:t>
                      </a:r>
                      <a:r>
                        <a:rPr kumimoji="0" lang="fr-FR" sz="2000" b="0" i="0" u="none" strike="noStrike" cap="none" normalizeH="0" baseline="0" smtClean="0">
                          <a:ln>
                            <a:noFill/>
                          </a:ln>
                          <a:solidFill>
                            <a:srgbClr val="000000"/>
                          </a:solidFill>
                          <a:effectLst/>
                          <a:latin typeface="Calibri" pitchFamily="34" charset="0"/>
                          <a:cs typeface="Arial" pitchFamily="34" charset="0"/>
                        </a:rPr>
                        <a:t>esurables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565150">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1" i="0" u="none" strike="noStrike" cap="none" normalizeH="0" baseline="0" smtClean="0">
                          <a:ln>
                            <a:noFill/>
                          </a:ln>
                          <a:solidFill>
                            <a:srgbClr val="61A534"/>
                          </a:solidFill>
                          <a:effectLst/>
                          <a:latin typeface="Calibri" pitchFamily="34" charset="0"/>
                          <a:cs typeface="Arial" pitchFamily="34" charset="0"/>
                        </a:rPr>
                        <a:t>A</a:t>
                      </a:r>
                      <a:r>
                        <a:rPr kumimoji="0" lang="fr-FR" sz="2000" b="0" i="0" u="none" strike="noStrike" cap="none" normalizeH="0" baseline="0" smtClean="0">
                          <a:ln>
                            <a:noFill/>
                          </a:ln>
                          <a:solidFill>
                            <a:srgbClr val="000000"/>
                          </a:solidFill>
                          <a:effectLst/>
                          <a:latin typeface="Calibri" pitchFamily="34" charset="0"/>
                          <a:cs typeface="Arial" pitchFamily="34" charset="0"/>
                        </a:rPr>
                        <a:t>tteignables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642938">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1" i="0" u="none" strike="noStrike" cap="none" normalizeH="0" baseline="0" smtClean="0">
                          <a:ln>
                            <a:noFill/>
                          </a:ln>
                          <a:solidFill>
                            <a:srgbClr val="61A534"/>
                          </a:solidFill>
                          <a:effectLst/>
                          <a:latin typeface="Calibri" pitchFamily="34" charset="0"/>
                          <a:cs typeface="Arial" pitchFamily="34" charset="0"/>
                        </a:rPr>
                        <a:t>R</a:t>
                      </a:r>
                      <a:r>
                        <a:rPr kumimoji="0" lang="fr-FR" sz="2000" b="0" i="0" u="none" strike="noStrike" cap="none" normalizeH="0" baseline="0" smtClean="0">
                          <a:ln>
                            <a:noFill/>
                          </a:ln>
                          <a:solidFill>
                            <a:srgbClr val="000000"/>
                          </a:solidFill>
                          <a:effectLst/>
                          <a:latin typeface="Calibri" pitchFamily="34" charset="0"/>
                          <a:cs typeface="Arial" pitchFamily="34" charset="0"/>
                        </a:rPr>
                        <a:t>éalistes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506413">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0" i="0" u="none" strike="noStrike" cap="none" normalizeH="0" baseline="0" smtClean="0">
                          <a:ln>
                            <a:noFill/>
                          </a:ln>
                          <a:solidFill>
                            <a:srgbClr val="000000"/>
                          </a:solidFill>
                          <a:effectLst/>
                          <a:latin typeface="Calibri" pitchFamily="34" charset="0"/>
                          <a:cs typeface="Arial" pitchFamily="34" charset="0"/>
                        </a:rPr>
                        <a:t> </a:t>
                      </a:r>
                      <a:r>
                        <a:rPr kumimoji="0" lang="fr-FR" sz="2000" b="1" i="0" u="none" strike="noStrike" cap="none" normalizeH="0" baseline="0" smtClean="0">
                          <a:ln>
                            <a:noFill/>
                          </a:ln>
                          <a:solidFill>
                            <a:srgbClr val="61A534"/>
                          </a:solidFill>
                          <a:effectLst/>
                          <a:latin typeface="Calibri" pitchFamily="34" charset="0"/>
                          <a:cs typeface="Arial" pitchFamily="34" charset="0"/>
                        </a:rPr>
                        <a:t>T</a:t>
                      </a:r>
                      <a:r>
                        <a:rPr kumimoji="0" lang="fr-FR" sz="2000" b="0" i="0" u="none" strike="noStrike" cap="none" normalizeH="0" baseline="0" smtClean="0">
                          <a:ln>
                            <a:noFill/>
                          </a:ln>
                          <a:solidFill>
                            <a:srgbClr val="000000"/>
                          </a:solidFill>
                          <a:effectLst/>
                          <a:latin typeface="Calibri" pitchFamily="34" charset="0"/>
                          <a:cs typeface="Arial" pitchFamily="34" charset="0"/>
                        </a:rPr>
                        <a:t>emporaires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10" name="Text Box 26"/>
          <p:cNvSpPr txBox="1">
            <a:spLocks noChangeArrowheads="1"/>
          </p:cNvSpPr>
          <p:nvPr/>
        </p:nvSpPr>
        <p:spPr bwMode="auto">
          <a:xfrm>
            <a:off x="398463" y="981075"/>
            <a:ext cx="8320087" cy="617538"/>
          </a:xfrm>
          <a:prstGeom prst="rect">
            <a:avLst/>
          </a:prstGeom>
          <a:noFill/>
          <a:ln w="9525" cap="flat">
            <a:noFill/>
            <a:round/>
            <a:headEnd/>
            <a:tailEnd/>
          </a:ln>
          <a:effectLst/>
        </p:spPr>
        <p:txBody>
          <a:bodyPr lIns="90000" tIns="45000" rIns="90000" bIns="45000"/>
          <a:lstStyle/>
          <a:p>
            <a:pPr algn="just">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i="1">
                <a:solidFill>
                  <a:srgbClr val="000000"/>
                </a:solidFill>
                <a:latin typeface="Calibri" pitchFamily="34" charset="0"/>
              </a:rPr>
              <a:t>Est-ce que certains indicateurs sont mieux que d'autres?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457200" y="274638"/>
            <a:ext cx="8229600" cy="1143000"/>
          </a:xfrm>
          <a:prstGeom prst="rect">
            <a:avLst/>
          </a:prstGeom>
          <a:noFill/>
          <a:ln w="9525" cap="flat">
            <a:noFill/>
            <a:round/>
            <a:headEnd/>
            <a:tailEnd/>
          </a:ln>
          <a:effectLst/>
        </p:spPr>
        <p:txBody>
          <a:bodyPr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4000">
                <a:solidFill>
                  <a:srgbClr val="000000"/>
                </a:solidFill>
                <a:latin typeface="Calibri" pitchFamily="34" charset="0"/>
                <a:ea typeface="Microsoft YaHei" pitchFamily="34" charset="-122"/>
              </a:rPr>
              <a:t>Comment créer des indicateurs?</a:t>
            </a:r>
          </a:p>
        </p:txBody>
      </p:sp>
      <p:sp>
        <p:nvSpPr>
          <p:cNvPr id="18434" name="AutoShape 2"/>
          <p:cNvSpPr>
            <a:spLocks noChangeArrowheads="1"/>
          </p:cNvSpPr>
          <p:nvPr/>
        </p:nvSpPr>
        <p:spPr bwMode="auto">
          <a:xfrm>
            <a:off x="538163" y="2252663"/>
            <a:ext cx="1728787" cy="792162"/>
          </a:xfrm>
          <a:prstGeom prst="wedgeRoundRectCallout">
            <a:avLst>
              <a:gd name="adj1" fmla="val -43519"/>
              <a:gd name="adj2" fmla="val 70000"/>
              <a:gd name="adj3" fmla="val 16667"/>
            </a:avLst>
          </a:prstGeom>
          <a:solidFill>
            <a:srgbClr val="1F497D"/>
          </a:solidFill>
          <a:ln w="9360" cap="sq">
            <a:solidFill>
              <a:srgbClr val="000000"/>
            </a:solidFill>
            <a:miter lim="800000"/>
            <a:headEnd/>
            <a:tailEnd/>
          </a:ln>
          <a:effectLst/>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FFFFFF"/>
                </a:solidFill>
                <a:latin typeface="Calibri" pitchFamily="34" charset="0"/>
              </a:rPr>
              <a:t>Quoi?</a:t>
            </a:r>
          </a:p>
        </p:txBody>
      </p:sp>
      <p:sp>
        <p:nvSpPr>
          <p:cNvPr id="18435" name="AutoShape 3"/>
          <p:cNvSpPr>
            <a:spLocks noChangeArrowheads="1"/>
          </p:cNvSpPr>
          <p:nvPr/>
        </p:nvSpPr>
        <p:spPr bwMode="auto">
          <a:xfrm>
            <a:off x="2266950" y="3260725"/>
            <a:ext cx="2160588" cy="936625"/>
          </a:xfrm>
          <a:prstGeom prst="wedgeRoundRectCallout">
            <a:avLst>
              <a:gd name="adj1" fmla="val -62051"/>
              <a:gd name="adj2" fmla="val 73560"/>
              <a:gd name="adj3" fmla="val 16667"/>
            </a:avLst>
          </a:prstGeom>
          <a:solidFill>
            <a:srgbClr val="1F497D"/>
          </a:solidFill>
          <a:ln w="9360" cap="sq">
            <a:solidFill>
              <a:srgbClr val="000000"/>
            </a:solidFill>
            <a:miter lim="800000"/>
            <a:headEnd/>
            <a:tailEnd/>
          </a:ln>
          <a:effectLst/>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FFFFFF"/>
                </a:solidFill>
                <a:latin typeface="Calibri" pitchFamily="34" charset="0"/>
              </a:rPr>
              <a:t>Combien?</a:t>
            </a:r>
          </a:p>
        </p:txBody>
      </p:sp>
      <p:sp>
        <p:nvSpPr>
          <p:cNvPr id="18436" name="AutoShape 4"/>
          <p:cNvSpPr>
            <a:spLocks noChangeArrowheads="1"/>
          </p:cNvSpPr>
          <p:nvPr/>
        </p:nvSpPr>
        <p:spPr bwMode="auto">
          <a:xfrm>
            <a:off x="2627313" y="1893888"/>
            <a:ext cx="2303462" cy="792162"/>
          </a:xfrm>
          <a:prstGeom prst="wedgeRoundRectCallout">
            <a:avLst>
              <a:gd name="adj1" fmla="val -20366"/>
              <a:gd name="adj2" fmla="val 94287"/>
              <a:gd name="adj3" fmla="val 16667"/>
            </a:avLst>
          </a:prstGeom>
          <a:solidFill>
            <a:srgbClr val="1F497D"/>
          </a:solidFill>
          <a:ln w="9360" cap="sq">
            <a:solidFill>
              <a:srgbClr val="000000"/>
            </a:solidFill>
            <a:miter lim="800000"/>
            <a:headEnd/>
            <a:tailEnd/>
          </a:ln>
          <a:effectLst/>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FFFFFF"/>
                </a:solidFill>
                <a:latin typeface="Calibri" pitchFamily="34" charset="0"/>
              </a:rPr>
              <a:t>Quand?</a:t>
            </a:r>
          </a:p>
        </p:txBody>
      </p:sp>
      <p:sp>
        <p:nvSpPr>
          <p:cNvPr id="18437" name="AutoShape 5"/>
          <p:cNvSpPr>
            <a:spLocks noChangeArrowheads="1"/>
          </p:cNvSpPr>
          <p:nvPr/>
        </p:nvSpPr>
        <p:spPr bwMode="auto">
          <a:xfrm>
            <a:off x="6010275" y="2900363"/>
            <a:ext cx="2089150" cy="793750"/>
          </a:xfrm>
          <a:prstGeom prst="wedgeRoundRectCallout">
            <a:avLst>
              <a:gd name="adj1" fmla="val -65958"/>
              <a:gd name="adj2" fmla="val 90199"/>
              <a:gd name="adj3" fmla="val 16667"/>
            </a:avLst>
          </a:prstGeom>
          <a:solidFill>
            <a:srgbClr val="1F497D"/>
          </a:solidFill>
          <a:ln w="9360" cap="sq">
            <a:solidFill>
              <a:srgbClr val="000000"/>
            </a:solidFill>
            <a:miter lim="800000"/>
            <a:headEnd/>
            <a:tailEnd/>
          </a:ln>
          <a:effectLst/>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FFFFFF"/>
                </a:solidFill>
                <a:latin typeface="Calibri" pitchFamily="34" charset="0"/>
              </a:rPr>
              <a:t>Où?</a:t>
            </a:r>
          </a:p>
        </p:txBody>
      </p:sp>
      <p:sp>
        <p:nvSpPr>
          <p:cNvPr id="18438" name="AutoShape 6"/>
          <p:cNvSpPr>
            <a:spLocks noChangeArrowheads="1"/>
          </p:cNvSpPr>
          <p:nvPr/>
        </p:nvSpPr>
        <p:spPr bwMode="auto">
          <a:xfrm>
            <a:off x="5722938" y="1603375"/>
            <a:ext cx="2447925" cy="1009650"/>
          </a:xfrm>
          <a:prstGeom prst="wedgeRoundRectCallout">
            <a:avLst>
              <a:gd name="adj1" fmla="val -71144"/>
              <a:gd name="adj2" fmla="val 71699"/>
              <a:gd name="adj3" fmla="val 16667"/>
            </a:avLst>
          </a:prstGeom>
          <a:solidFill>
            <a:srgbClr val="1F497D"/>
          </a:solidFill>
          <a:ln w="9360" cap="sq">
            <a:solidFill>
              <a:srgbClr val="000000"/>
            </a:solidFill>
            <a:miter lim="800000"/>
            <a:headEnd/>
            <a:tailEnd/>
          </a:ln>
          <a:effectLst/>
        </p:spPr>
        <p:txBody>
          <a:bodyPr lIns="90000" tIns="46800" rIns="90000" bIns="46800"/>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FFFFFF"/>
                </a:solidFill>
                <a:latin typeface="Calibri" pitchFamily="34" charset="0"/>
              </a:rPr>
              <a:t>Qui?</a:t>
            </a:r>
          </a:p>
        </p:txBody>
      </p:sp>
      <p:sp>
        <p:nvSpPr>
          <p:cNvPr id="18439" name="Oval 7"/>
          <p:cNvSpPr>
            <a:spLocks noChangeArrowheads="1"/>
          </p:cNvSpPr>
          <p:nvPr/>
        </p:nvSpPr>
        <p:spPr bwMode="auto">
          <a:xfrm>
            <a:off x="1476375" y="4365625"/>
            <a:ext cx="6767513" cy="2232025"/>
          </a:xfrm>
          <a:prstGeom prst="ellipse">
            <a:avLst/>
          </a:prstGeom>
          <a:solidFill>
            <a:srgbClr val="92D050"/>
          </a:solid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000000"/>
                </a:solidFill>
                <a:latin typeface="Calibri" pitchFamily="34" charset="0"/>
              </a:rPr>
              <a:t>Exemple</a:t>
            </a:r>
            <a:r>
              <a:rPr lang="fr-FR" dirty="0">
                <a:solidFill>
                  <a:srgbClr val="000000"/>
                </a:solidFill>
                <a:latin typeface="Calibri" pitchFamily="34" charset="0"/>
              </a:rPr>
              <a: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dirty="0">
                <a:solidFill>
                  <a:srgbClr val="FFFFFF"/>
                </a:solidFill>
                <a:latin typeface="Calibri" pitchFamily="34" charset="0"/>
              </a:rPr>
              <a:t> </a:t>
            </a:r>
            <a:r>
              <a:rPr lang="fr-FR" b="1" dirty="0">
                <a:solidFill>
                  <a:srgbClr val="000000"/>
                </a:solidFill>
                <a:latin typeface="Calibri" pitchFamily="34" charset="0"/>
              </a:rPr>
              <a:t>Au moins </a:t>
            </a:r>
            <a:r>
              <a:rPr lang="fr-FR" i="1" dirty="0" smtClean="0">
                <a:solidFill>
                  <a:srgbClr val="D60093"/>
                </a:solidFill>
                <a:latin typeface="Calibri" pitchFamily="34" charset="0"/>
              </a:rPr>
              <a:t>Au moins </a:t>
            </a:r>
            <a:r>
              <a:rPr lang="fr-FR" b="1" i="1" dirty="0" smtClean="0">
                <a:solidFill>
                  <a:srgbClr val="FF0000"/>
                </a:solidFill>
                <a:latin typeface="Calibri" pitchFamily="34" charset="0"/>
              </a:rPr>
              <a:t>150</a:t>
            </a:r>
            <a:r>
              <a:rPr lang="fr-FR" i="1" dirty="0" smtClean="0">
                <a:solidFill>
                  <a:srgbClr val="D60093"/>
                </a:solidFill>
                <a:latin typeface="Calibri" pitchFamily="34" charset="0"/>
              </a:rPr>
              <a:t> </a:t>
            </a:r>
            <a:r>
              <a:rPr lang="fr-FR" b="1" i="1" dirty="0" smtClean="0">
                <a:solidFill>
                  <a:schemeClr val="accent5">
                    <a:lumMod val="50000"/>
                  </a:schemeClr>
                </a:solidFill>
                <a:latin typeface="Calibri" pitchFamily="34" charset="0"/>
              </a:rPr>
              <a:t>jeunes (garçons et filles) mobilisés</a:t>
            </a:r>
            <a:r>
              <a:rPr lang="fr-FR" i="1" dirty="0" smtClean="0">
                <a:solidFill>
                  <a:srgbClr val="D60093"/>
                </a:solidFill>
                <a:latin typeface="Calibri" pitchFamily="34" charset="0"/>
              </a:rPr>
              <a:t> </a:t>
            </a:r>
            <a:r>
              <a:rPr lang="fr-FR" b="1" i="1" dirty="0" smtClean="0">
                <a:solidFill>
                  <a:schemeClr val="accent6">
                    <a:lumMod val="75000"/>
                  </a:schemeClr>
                </a:solidFill>
                <a:latin typeface="Calibri" pitchFamily="34" charset="0"/>
              </a:rPr>
              <a:t>dans les trois régions ciblées </a:t>
            </a:r>
            <a:r>
              <a:rPr lang="fr-FR" b="1" i="1" dirty="0" smtClean="0">
                <a:solidFill>
                  <a:srgbClr val="FFFF00"/>
                </a:solidFill>
                <a:latin typeface="Calibri" pitchFamily="34" charset="0"/>
              </a:rPr>
              <a:t>participent à un forum de jeunes </a:t>
            </a:r>
            <a:r>
              <a:rPr lang="fr-FR" b="1" i="1" dirty="0" smtClean="0">
                <a:solidFill>
                  <a:schemeClr val="bg1">
                    <a:lumMod val="85000"/>
                  </a:schemeClr>
                </a:solidFill>
                <a:latin typeface="Calibri" pitchFamily="34" charset="0"/>
              </a:rPr>
              <a:t>à la fin de la première année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031038" cy="692150"/>
          </a:xfrm>
        </p:spPr>
        <p:txBody>
          <a:bodyPr>
            <a:normAutofit fontScale="90000"/>
          </a:bodyPr>
          <a:lstStyle/>
          <a:p>
            <a:pPr>
              <a:defRPr/>
            </a:pPr>
            <a:r>
              <a:rPr lang="en-US" sz="3200" dirty="0" err="1" smtClean="0"/>
              <a:t>Pr</a:t>
            </a:r>
            <a:r>
              <a:rPr lang="en-GB" sz="3200" dirty="0" err="1" smtClean="0"/>
              <a:t>éciser</a:t>
            </a:r>
            <a:r>
              <a:rPr lang="en-GB" sz="3200" dirty="0" smtClean="0"/>
              <a:t> les </a:t>
            </a:r>
            <a:r>
              <a:rPr lang="en-GB" sz="3200" dirty="0" err="1" smtClean="0"/>
              <a:t>paramètres</a:t>
            </a:r>
            <a:r>
              <a:rPr lang="en-GB" sz="3200" dirty="0" smtClean="0"/>
              <a:t> </a:t>
            </a:r>
            <a:r>
              <a:rPr lang="en-GB" sz="3200" dirty="0" err="1" smtClean="0"/>
              <a:t>d’indicateur</a:t>
            </a:r>
            <a:endParaRPr lang="en-US" sz="3200" dirty="0"/>
          </a:p>
        </p:txBody>
      </p:sp>
      <p:sp>
        <p:nvSpPr>
          <p:cNvPr id="3" name="Content Placeholder 2"/>
          <p:cNvSpPr>
            <a:spLocks noGrp="1"/>
          </p:cNvSpPr>
          <p:nvPr>
            <p:ph idx="1"/>
          </p:nvPr>
        </p:nvSpPr>
        <p:spPr>
          <a:xfrm>
            <a:off x="609600" y="1797050"/>
            <a:ext cx="6348413" cy="4427538"/>
          </a:xfrm>
        </p:spPr>
        <p:txBody>
          <a:bodyPr/>
          <a:lstStyle/>
          <a:p>
            <a:r>
              <a:rPr lang="en-US" sz="2400" b="1" smtClean="0">
                <a:latin typeface="Calibri" pitchFamily="34" charset="0"/>
              </a:rPr>
              <a:t>Qualité: </a:t>
            </a:r>
            <a:r>
              <a:rPr lang="en-US" sz="2400" smtClean="0">
                <a:latin typeface="Calibri" pitchFamily="34" charset="0"/>
              </a:rPr>
              <a:t>Quoi? Quels sont les changements attendus?</a:t>
            </a:r>
          </a:p>
          <a:p>
            <a:r>
              <a:rPr lang="en-US" sz="2400" b="1" smtClean="0">
                <a:latin typeface="Calibri" pitchFamily="34" charset="0"/>
              </a:rPr>
              <a:t>Quantité: </a:t>
            </a:r>
            <a:r>
              <a:rPr lang="en-US" sz="2400" smtClean="0">
                <a:latin typeface="Calibri" pitchFamily="34" charset="0"/>
              </a:rPr>
              <a:t>Combien? Jusqu’où le projet doit-il arriver en terme de quantité, de nombre?</a:t>
            </a:r>
          </a:p>
          <a:p>
            <a:r>
              <a:rPr lang="en-US" sz="2400" b="1" smtClean="0">
                <a:latin typeface="Calibri" pitchFamily="34" charset="0"/>
              </a:rPr>
              <a:t>Durée: </a:t>
            </a:r>
            <a:r>
              <a:rPr lang="en-US" sz="2400" smtClean="0">
                <a:latin typeface="Calibri" pitchFamily="34" charset="0"/>
              </a:rPr>
              <a:t>Quand l’objectif doit-il être atteint, pendant combien de temps a lieu la mesure?</a:t>
            </a:r>
          </a:p>
          <a:p>
            <a:r>
              <a:rPr lang="en-US" sz="2400" b="1" smtClean="0">
                <a:latin typeface="Calibri" pitchFamily="34" charset="0"/>
              </a:rPr>
              <a:t>Groupe-cible: </a:t>
            </a:r>
            <a:r>
              <a:rPr lang="en-US" sz="2400" smtClean="0">
                <a:latin typeface="Calibri" pitchFamily="34" charset="0"/>
              </a:rPr>
              <a:t>Qui est concerné précisement par la mesure de l’indicateur?</a:t>
            </a:r>
          </a:p>
          <a:p>
            <a:r>
              <a:rPr lang="en-US" sz="2400" b="1" smtClean="0">
                <a:latin typeface="Calibri" pitchFamily="34" charset="0"/>
              </a:rPr>
              <a:t>Lieu: </a:t>
            </a:r>
            <a:r>
              <a:rPr lang="en-US" sz="2400" smtClean="0">
                <a:latin typeface="Calibri" pitchFamily="34" charset="0"/>
              </a:rPr>
              <a:t>Où? Dans quelle region ou secteur a lieu la mesure?</a:t>
            </a: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177705"/>
          </a:xfrm>
        </p:spPr>
        <p:txBody>
          <a:bodyPr>
            <a:normAutofit/>
          </a:bodyPr>
          <a:lstStyle/>
          <a:p>
            <a:pPr>
              <a:defRPr/>
            </a:pPr>
            <a:r>
              <a:rPr lang="fr-FR" dirty="0" smtClean="0"/>
              <a:t>Eviter les termes vagues et ambigus comme:</a:t>
            </a:r>
          </a:p>
          <a:p>
            <a:pPr lvl="1">
              <a:defRPr/>
            </a:pPr>
            <a:r>
              <a:rPr lang="fr-FR" dirty="0" smtClean="0"/>
              <a:t>Augmenter la </a:t>
            </a:r>
            <a:r>
              <a:rPr lang="fr-FR" b="1" dirty="0" smtClean="0"/>
              <a:t>conscience</a:t>
            </a:r>
          </a:p>
          <a:p>
            <a:pPr lvl="1">
              <a:defRPr/>
            </a:pPr>
            <a:r>
              <a:rPr lang="fr-FR" dirty="0" smtClean="0"/>
              <a:t>Utilisation </a:t>
            </a:r>
            <a:r>
              <a:rPr lang="fr-FR" b="1" dirty="0" smtClean="0"/>
              <a:t>appropriée</a:t>
            </a:r>
          </a:p>
          <a:p>
            <a:pPr lvl="1">
              <a:defRPr/>
            </a:pPr>
            <a:r>
              <a:rPr lang="fr-FR" dirty="0" smtClean="0"/>
              <a:t>Formés et </a:t>
            </a:r>
            <a:r>
              <a:rPr lang="fr-FR" b="1" dirty="0" smtClean="0"/>
              <a:t>actifs</a:t>
            </a:r>
          </a:p>
          <a:p>
            <a:pPr lvl="1">
              <a:defRPr/>
            </a:pPr>
            <a:r>
              <a:rPr lang="fr-FR" dirty="0" smtClean="0"/>
              <a:t>Augmenter la </a:t>
            </a:r>
            <a:r>
              <a:rPr lang="fr-FR" b="1" dirty="0" smtClean="0"/>
              <a:t>participation</a:t>
            </a:r>
          </a:p>
          <a:p>
            <a:pPr lvl="1">
              <a:defRPr/>
            </a:pPr>
            <a:r>
              <a:rPr lang="fr-FR" dirty="0" smtClean="0"/>
              <a:t>Meilleure </a:t>
            </a:r>
            <a:r>
              <a:rPr lang="fr-FR" b="1" dirty="0" smtClean="0"/>
              <a:t>compréhension</a:t>
            </a:r>
          </a:p>
          <a:p>
            <a:pPr lvl="1">
              <a:defRPr/>
            </a:pPr>
            <a:r>
              <a:rPr lang="fr-FR" b="1" dirty="0" smtClean="0"/>
              <a:t>Etc.</a:t>
            </a:r>
          </a:p>
          <a:p>
            <a:pPr>
              <a:buFontTx/>
              <a:buNone/>
              <a:defRPr/>
            </a:pPr>
            <a:r>
              <a:rPr lang="fr-FR" sz="2100" b="1" dirty="0" smtClean="0">
                <a:sym typeface="Wingdings" pitchFamily="2" charset="2"/>
              </a:rPr>
              <a:t> Termes qui n’ont pas forcément le même sens pour tous</a:t>
            </a:r>
            <a:endParaRPr lang="es-ES" sz="21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linds(horizontal)">
                                      <p:cBhvr>
                                        <p:cTn id="3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457200" y="836613"/>
            <a:ext cx="8229600" cy="581025"/>
          </a:xfrm>
          <a:prstGeom prst="rect">
            <a:avLst/>
          </a:prstGeom>
          <a:noFill/>
          <a:ln w="9525" cap="flat">
            <a:noFill/>
            <a:round/>
            <a:headEnd/>
            <a:tailEnd/>
          </a:ln>
          <a:effectLst/>
        </p:spPr>
        <p:txBody>
          <a:bodyPr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600" b="1">
                <a:solidFill>
                  <a:srgbClr val="5DB838"/>
                </a:solidFill>
                <a:latin typeface="Calibri" pitchFamily="34" charset="0"/>
                <a:ea typeface="Microsoft YaHei" pitchFamily="34" charset="-122"/>
              </a:rPr>
              <a:t>Caractéristiques: les indicateurs SPICED</a:t>
            </a:r>
          </a:p>
        </p:txBody>
      </p:sp>
      <p:grpSp>
        <p:nvGrpSpPr>
          <p:cNvPr id="2" name="Group 2"/>
          <p:cNvGrpSpPr>
            <a:grpSpLocks/>
          </p:cNvGrpSpPr>
          <p:nvPr/>
        </p:nvGrpSpPr>
        <p:grpSpPr bwMode="auto">
          <a:xfrm>
            <a:off x="755650" y="2133600"/>
            <a:ext cx="3808413" cy="2713038"/>
            <a:chOff x="476" y="1344"/>
            <a:chExt cx="2399" cy="1709"/>
          </a:xfrm>
        </p:grpSpPr>
        <p:pic>
          <p:nvPicPr>
            <p:cNvPr id="17411" name="Picture 3"/>
            <p:cNvPicPr>
              <a:picLocks noChangeAspect="1" noChangeArrowheads="1"/>
            </p:cNvPicPr>
            <p:nvPr/>
          </p:nvPicPr>
          <p:blipFill>
            <a:blip r:embed="rId3" cstate="print"/>
            <a:srcRect/>
            <a:stretch>
              <a:fillRect/>
            </a:stretch>
          </p:blipFill>
          <p:spPr bwMode="auto">
            <a:xfrm>
              <a:off x="476" y="1344"/>
              <a:ext cx="2399" cy="1709"/>
            </a:xfrm>
            <a:prstGeom prst="rect">
              <a:avLst/>
            </a:prstGeom>
            <a:noFill/>
            <a:ln w="9525" cap="flat">
              <a:noFill/>
              <a:round/>
              <a:headEnd/>
              <a:tailEnd/>
            </a:ln>
            <a:effectLst/>
          </p:spPr>
        </p:pic>
        <p:sp>
          <p:nvSpPr>
            <p:cNvPr id="17412" name="Text Box 4"/>
            <p:cNvSpPr txBox="1">
              <a:spLocks noChangeArrowheads="1"/>
            </p:cNvSpPr>
            <p:nvPr/>
          </p:nvSpPr>
          <p:spPr bwMode="auto">
            <a:xfrm>
              <a:off x="476" y="1344"/>
              <a:ext cx="2399" cy="1709"/>
            </a:xfrm>
            <a:prstGeom prst="rect">
              <a:avLst/>
            </a:prstGeom>
            <a:noFill/>
            <a:ln w="9525" cap="flat">
              <a:noFill/>
              <a:round/>
              <a:headEnd/>
              <a:tailEnd/>
            </a:ln>
            <a:effectLst/>
          </p:spPr>
          <p:txBody>
            <a:bodyPr wrap="none" anchor="ctr"/>
            <a:lstStyle/>
            <a:p>
              <a:endParaRPr lang="es-ES"/>
            </a:p>
          </p:txBody>
        </p:sp>
      </p:grpSp>
      <p:graphicFrame>
        <p:nvGraphicFramePr>
          <p:cNvPr id="17413" name="Group 5"/>
          <p:cNvGraphicFramePr>
            <a:graphicFrameLocks noGrp="1"/>
          </p:cNvGraphicFramePr>
          <p:nvPr/>
        </p:nvGraphicFramePr>
        <p:xfrm>
          <a:off x="4859338" y="1430338"/>
          <a:ext cx="3454400" cy="4302127"/>
        </p:xfrm>
        <a:graphic>
          <a:graphicData uri="http://schemas.openxmlformats.org/drawingml/2006/table">
            <a:tbl>
              <a:tblPr/>
              <a:tblGrid>
                <a:gridCol w="3454400"/>
              </a:tblGrid>
              <a:tr h="738188">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1" i="0" u="none" strike="noStrike" cap="none" normalizeH="0" baseline="0" smtClean="0">
                          <a:ln>
                            <a:noFill/>
                          </a:ln>
                          <a:solidFill>
                            <a:srgbClr val="61A534"/>
                          </a:solidFill>
                          <a:effectLst/>
                          <a:latin typeface="Calibri" pitchFamily="34" charset="0"/>
                          <a:cs typeface="Times New Roman" pitchFamily="18" charset="0"/>
                        </a:rPr>
                        <a:t>S</a:t>
                      </a:r>
                      <a:r>
                        <a:rPr kumimoji="0" lang="fr-FR" sz="1800" b="0" i="0" u="none" strike="noStrike" cap="none" normalizeH="0" baseline="0" smtClean="0">
                          <a:ln>
                            <a:noFill/>
                          </a:ln>
                          <a:solidFill>
                            <a:srgbClr val="000000"/>
                          </a:solidFill>
                          <a:effectLst/>
                          <a:latin typeface="Calibri" pitchFamily="34" charset="0"/>
                          <a:cs typeface="Times New Roman" pitchFamily="18" charset="0"/>
                        </a:rPr>
                        <a:t> subjectifs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655638">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2000" b="1" i="0" u="none" strike="noStrike" cap="none" normalizeH="0" baseline="0" smtClean="0">
                          <a:ln>
                            <a:noFill/>
                          </a:ln>
                          <a:solidFill>
                            <a:srgbClr val="61A534"/>
                          </a:solidFill>
                          <a:effectLst/>
                          <a:latin typeface="Calibri" pitchFamily="34" charset="0"/>
                          <a:cs typeface="Arial" pitchFamily="34" charset="0"/>
                        </a:rPr>
                        <a:t>P </a:t>
                      </a:r>
                      <a:r>
                        <a:rPr kumimoji="0" lang="fr-FR" sz="1800" b="0" i="0" u="none" strike="noStrike" cap="none" normalizeH="0" baseline="0" smtClean="0">
                          <a:ln>
                            <a:noFill/>
                          </a:ln>
                          <a:solidFill>
                            <a:srgbClr val="000000"/>
                          </a:solidFill>
                          <a:effectLst/>
                          <a:latin typeface="Calibri" pitchFamily="34" charset="0"/>
                          <a:cs typeface="Arial" pitchFamily="34" charset="0"/>
                        </a:rPr>
                        <a:t>participatifs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657225">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1" i="0" u="none" strike="noStrike" cap="none" normalizeH="0" baseline="0" smtClean="0">
                          <a:ln>
                            <a:noFill/>
                          </a:ln>
                          <a:solidFill>
                            <a:srgbClr val="61A534"/>
                          </a:solidFill>
                          <a:effectLst/>
                          <a:latin typeface="Calibri" pitchFamily="34" charset="0"/>
                          <a:cs typeface="Arial" pitchFamily="34" charset="0"/>
                        </a:rPr>
                        <a:t>I</a:t>
                      </a:r>
                      <a:r>
                        <a:rPr kumimoji="0" lang="fr-FR" sz="1800" b="0" i="0" u="none" strike="noStrike" cap="none" normalizeH="0" baseline="0" smtClean="0">
                          <a:ln>
                            <a:noFill/>
                          </a:ln>
                          <a:solidFill>
                            <a:srgbClr val="000000"/>
                          </a:solidFill>
                          <a:effectLst/>
                          <a:latin typeface="Calibri" pitchFamily="34" charset="0"/>
                          <a:cs typeface="Arial" pitchFamily="34" charset="0"/>
                        </a:rPr>
                        <a:t> interprétés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736600">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1" i="0" u="none" strike="noStrike" cap="none" normalizeH="0" baseline="0" smtClean="0">
                          <a:ln>
                            <a:noFill/>
                          </a:ln>
                          <a:solidFill>
                            <a:srgbClr val="61A534"/>
                          </a:solidFill>
                          <a:effectLst/>
                          <a:latin typeface="Calibri" pitchFamily="34" charset="0"/>
                          <a:cs typeface="Times New Roman" pitchFamily="18" charset="0"/>
                        </a:rPr>
                        <a:t>C</a:t>
                      </a:r>
                      <a:r>
                        <a:rPr kumimoji="0" lang="fr-FR" sz="1800" b="0" i="0" u="none" strike="noStrike" cap="none" normalizeH="0" baseline="0" smtClean="0">
                          <a:ln>
                            <a:noFill/>
                          </a:ln>
                          <a:solidFill>
                            <a:srgbClr val="000000"/>
                          </a:solidFill>
                          <a:effectLst/>
                          <a:latin typeface="Calibri" pitchFamily="34" charset="0"/>
                          <a:cs typeface="Times New Roman" pitchFamily="18" charset="0"/>
                        </a:rPr>
                        <a:t> comparés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776288">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1" i="0" u="none" strike="noStrike" cap="none" normalizeH="0" baseline="0" smtClean="0">
                          <a:ln>
                            <a:noFill/>
                          </a:ln>
                          <a:solidFill>
                            <a:srgbClr val="61A534"/>
                          </a:solidFill>
                          <a:effectLst/>
                          <a:latin typeface="Calibri" pitchFamily="34" charset="0"/>
                          <a:cs typeface="Times New Roman" pitchFamily="18" charset="0"/>
                        </a:rPr>
                        <a:t>E</a:t>
                      </a:r>
                      <a:r>
                        <a:rPr kumimoji="0" lang="fr-FR" sz="1800" b="0" i="0" u="none" strike="noStrike" cap="none" normalizeH="0" baseline="0" smtClean="0">
                          <a:ln>
                            <a:noFill/>
                          </a:ln>
                          <a:solidFill>
                            <a:srgbClr val="000000"/>
                          </a:solidFill>
                          <a:effectLst/>
                          <a:latin typeface="Calibri" pitchFamily="34" charset="0"/>
                          <a:cs typeface="Times New Roman" pitchFamily="18" charset="0"/>
                        </a:rPr>
                        <a:t> promeuvent l’empowerment</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738188">
                <a:tc>
                  <a:txBody>
                    <a:bodyPr/>
                    <a:lstStyle/>
                    <a:p>
                      <a:pPr marL="0" marR="0" lvl="0" indent="0" algn="l" defTabSz="449263" rtl="0" eaLnBrk="1" fontAlgn="base" latinLnBrk="0" hangingPunct="1">
                        <a:lnSpc>
                          <a:spcPct val="102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fr-FR" sz="1800" b="1" i="0" u="none" strike="noStrike" cap="none" normalizeH="0" baseline="0" smtClean="0">
                          <a:ln>
                            <a:noFill/>
                          </a:ln>
                          <a:solidFill>
                            <a:srgbClr val="61A534"/>
                          </a:solidFill>
                          <a:effectLst/>
                          <a:latin typeface="Calibri" pitchFamily="34" charset="0"/>
                          <a:cs typeface="Arial" pitchFamily="34" charset="0"/>
                        </a:rPr>
                        <a:t>D</a:t>
                      </a:r>
                      <a:r>
                        <a:rPr kumimoji="0" lang="fr-FR" sz="1800" b="0" i="0" u="none" strike="noStrike" cap="none" normalizeH="0" baseline="0" smtClean="0">
                          <a:ln>
                            <a:noFill/>
                          </a:ln>
                          <a:solidFill>
                            <a:srgbClr val="000000"/>
                          </a:solidFill>
                          <a:effectLst/>
                          <a:latin typeface="Calibri" pitchFamily="34" charset="0"/>
                          <a:cs typeface="Arial" pitchFamily="34" charset="0"/>
                        </a:rPr>
                        <a:t> désagrégés</a:t>
                      </a:r>
                    </a:p>
                  </a:txBody>
                  <a:tcPr marL="90000" marR="90000" marT="46800" marB="46800" anchor="b" horzOverflow="overflow">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39" name="Text Box 31"/>
          <p:cNvSpPr txBox="1">
            <a:spLocks noChangeArrowheads="1"/>
          </p:cNvSpPr>
          <p:nvPr/>
        </p:nvSpPr>
        <p:spPr bwMode="auto">
          <a:xfrm>
            <a:off x="971550" y="5300663"/>
            <a:ext cx="3168650" cy="642937"/>
          </a:xfrm>
          <a:prstGeom prst="rect">
            <a:avLst/>
          </a:prstGeom>
          <a:noFill/>
          <a:ln w="28440" cap="sq">
            <a:solidFill>
              <a:srgbClr val="1F497D"/>
            </a:solidFill>
            <a:miter lim="800000"/>
            <a:headEnd/>
            <a:tailEnd/>
          </a:ln>
          <a:effectLst/>
        </p:spPr>
        <p:txBody>
          <a:bodyPr lIns="90000" tIns="46800" rIns="90000" bIns="46800">
            <a:spAutoFit/>
          </a:bodyPr>
          <a:lstStyle/>
          <a:p>
            <a:pPr algn="ctr">
              <a:spcBef>
                <a:spcPts val="112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a:solidFill>
                  <a:srgbClr val="000000"/>
                </a:solidFill>
                <a:latin typeface="Calibri" pitchFamily="34" charset="0"/>
              </a:rPr>
              <a:t>Spécialement applicable aux indicateurs qualitatifs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s-ES" dirty="0"/>
              <a:t>3 </a:t>
            </a:r>
            <a:r>
              <a:rPr lang="es-ES" dirty="0" err="1" smtClean="0"/>
              <a:t>choses</a:t>
            </a:r>
            <a:r>
              <a:rPr lang="es-ES" dirty="0" smtClean="0"/>
              <a:t> à </a:t>
            </a:r>
            <a:r>
              <a:rPr lang="es-ES" dirty="0" err="1" smtClean="0"/>
              <a:t>retenir</a:t>
            </a:r>
            <a:r>
              <a:rPr lang="es-ES" dirty="0" smtClean="0"/>
              <a:t>:</a:t>
            </a:r>
            <a:endParaRPr lang="es-ES" dirty="0"/>
          </a:p>
        </p:txBody>
      </p:sp>
      <p:sp>
        <p:nvSpPr>
          <p:cNvPr id="150532" name="Text Box 4"/>
          <p:cNvSpPr txBox="1">
            <a:spLocks noChangeArrowheads="1"/>
          </p:cNvSpPr>
          <p:nvPr/>
        </p:nvSpPr>
        <p:spPr bwMode="auto">
          <a:xfrm>
            <a:off x="323528" y="2708920"/>
            <a:ext cx="7127453" cy="1384995"/>
          </a:xfrm>
          <a:prstGeom prst="rect">
            <a:avLst/>
          </a:prstGeom>
          <a:solidFill>
            <a:schemeClr val="tx2"/>
          </a:solidFill>
          <a:ln w="9525">
            <a:noFill/>
            <a:miter lim="800000"/>
            <a:headEnd/>
            <a:tailEnd/>
          </a:ln>
          <a:effectLst/>
        </p:spPr>
        <p:txBody>
          <a:bodyPr wrap="square">
            <a:spAutoFit/>
          </a:bodyPr>
          <a:lstStyle/>
          <a:p>
            <a:pPr algn="ctr" defTabSz="914400" fontAlgn="auto">
              <a:spcBef>
                <a:spcPct val="50000"/>
              </a:spcBef>
              <a:spcAft>
                <a:spcPts val="0"/>
              </a:spcAft>
              <a:buClrTx/>
              <a:buSzTx/>
              <a:buFontTx/>
              <a:buNone/>
            </a:pPr>
            <a:r>
              <a:rPr lang="fr-FR" sz="2800" b="1" dirty="0" smtClean="0">
                <a:solidFill>
                  <a:srgbClr val="FFFFFF"/>
                </a:solidFill>
                <a:latin typeface="Arial"/>
                <a:cs typeface="+mn-cs"/>
              </a:rPr>
              <a:t>2. Un </a:t>
            </a:r>
            <a:r>
              <a:rPr lang="fr-FR" sz="2800" b="1" dirty="0">
                <a:solidFill>
                  <a:srgbClr val="FFFFFF"/>
                </a:solidFill>
                <a:latin typeface="Arial"/>
                <a:cs typeface="+mn-cs"/>
              </a:rPr>
              <a:t>indicateur est certainement mauvais si: vous ne pouvez pas mesurer!</a:t>
            </a:r>
            <a:endParaRPr lang="es-ES" sz="2800" b="1" dirty="0">
              <a:solidFill>
                <a:srgbClr val="FFFFFF"/>
              </a:solidFill>
              <a:latin typeface="Arial"/>
              <a:cs typeface="+mn-cs"/>
            </a:endParaRPr>
          </a:p>
        </p:txBody>
      </p:sp>
      <p:sp>
        <p:nvSpPr>
          <p:cNvPr id="150533" name="Text Box 5"/>
          <p:cNvSpPr txBox="1">
            <a:spLocks noChangeArrowheads="1"/>
          </p:cNvSpPr>
          <p:nvPr/>
        </p:nvSpPr>
        <p:spPr bwMode="auto">
          <a:xfrm>
            <a:off x="755576" y="1196752"/>
            <a:ext cx="3888431" cy="954107"/>
          </a:xfrm>
          <a:prstGeom prst="rect">
            <a:avLst/>
          </a:prstGeom>
          <a:solidFill>
            <a:schemeClr val="tx2"/>
          </a:solidFill>
          <a:ln w="9525">
            <a:noFill/>
            <a:miter lim="800000"/>
            <a:headEnd/>
            <a:tailEnd/>
          </a:ln>
          <a:effectLst/>
        </p:spPr>
        <p:txBody>
          <a:bodyPr wrap="square">
            <a:spAutoFit/>
          </a:bodyPr>
          <a:lstStyle/>
          <a:p>
            <a:pPr algn="ctr" defTabSz="914400" fontAlgn="auto">
              <a:spcBef>
                <a:spcPct val="50000"/>
              </a:spcBef>
              <a:spcAft>
                <a:spcPts val="0"/>
              </a:spcAft>
              <a:buClrTx/>
              <a:buSzTx/>
              <a:buFontTx/>
              <a:buNone/>
            </a:pPr>
            <a:r>
              <a:rPr lang="fr-FR" sz="2800" b="1" dirty="0" smtClean="0">
                <a:solidFill>
                  <a:srgbClr val="FFFFFF"/>
                </a:solidFill>
                <a:latin typeface="Arial"/>
                <a:cs typeface="+mn-cs"/>
              </a:rPr>
              <a:t>1. La </a:t>
            </a:r>
            <a:r>
              <a:rPr lang="fr-FR" sz="2800" b="1" dirty="0">
                <a:solidFill>
                  <a:srgbClr val="FFFFFF"/>
                </a:solidFill>
                <a:latin typeface="Arial"/>
                <a:cs typeface="+mn-cs"/>
              </a:rPr>
              <a:t>recette idéale: </a:t>
            </a:r>
            <a:r>
              <a:rPr lang="fr-FR" sz="2800" b="1" dirty="0" smtClean="0">
                <a:solidFill>
                  <a:srgbClr val="FFFFFF"/>
                </a:solidFill>
                <a:latin typeface="Arial"/>
                <a:cs typeface="+mn-cs"/>
              </a:rPr>
              <a:t>mélanger </a:t>
            </a:r>
            <a:r>
              <a:rPr lang="fr-FR" sz="2800" b="1" dirty="0">
                <a:solidFill>
                  <a:srgbClr val="FFFFFF"/>
                </a:solidFill>
                <a:latin typeface="Arial"/>
                <a:cs typeface="+mn-cs"/>
              </a:rPr>
              <a:t>et gagner</a:t>
            </a:r>
            <a:r>
              <a:rPr lang="es-ES" sz="2800" b="1" dirty="0">
                <a:solidFill>
                  <a:srgbClr val="FFFFFF"/>
                </a:solidFill>
                <a:latin typeface="Arial"/>
                <a:cs typeface="+mn-cs"/>
              </a:rPr>
              <a:t>!</a:t>
            </a:r>
          </a:p>
        </p:txBody>
      </p:sp>
      <p:sp>
        <p:nvSpPr>
          <p:cNvPr id="150534" name="Text Box 6"/>
          <p:cNvSpPr txBox="1">
            <a:spLocks noChangeArrowheads="1"/>
          </p:cNvSpPr>
          <p:nvPr/>
        </p:nvSpPr>
        <p:spPr bwMode="auto">
          <a:xfrm>
            <a:off x="827584" y="5502175"/>
            <a:ext cx="5328592" cy="523220"/>
          </a:xfrm>
          <a:prstGeom prst="rect">
            <a:avLst/>
          </a:prstGeom>
          <a:solidFill>
            <a:schemeClr val="tx2"/>
          </a:solidFill>
          <a:ln w="9525">
            <a:noFill/>
            <a:miter lim="800000"/>
            <a:headEnd/>
            <a:tailEnd/>
          </a:ln>
          <a:effectLst/>
        </p:spPr>
        <p:txBody>
          <a:bodyPr wrap="square">
            <a:spAutoFit/>
          </a:bodyPr>
          <a:lstStyle/>
          <a:p>
            <a:pPr algn="ctr" defTabSz="914400" fontAlgn="auto">
              <a:spcBef>
                <a:spcPct val="50000"/>
              </a:spcBef>
              <a:spcAft>
                <a:spcPts val="0"/>
              </a:spcAft>
              <a:buClrTx/>
              <a:buSzTx/>
            </a:pPr>
            <a:r>
              <a:rPr lang="fr-FR" sz="2800" b="1" dirty="0" smtClean="0">
                <a:solidFill>
                  <a:srgbClr val="FFFFFF"/>
                </a:solidFill>
                <a:latin typeface="Arial"/>
                <a:cs typeface="+mn-cs"/>
              </a:rPr>
              <a:t>3. Moins </a:t>
            </a:r>
            <a:r>
              <a:rPr lang="fr-FR" sz="2800" b="1" dirty="0">
                <a:solidFill>
                  <a:srgbClr val="FFFFFF"/>
                </a:solidFill>
                <a:latin typeface="Arial"/>
                <a:cs typeface="+mn-cs"/>
              </a:rPr>
              <a:t>est toujours </a:t>
            </a:r>
            <a:r>
              <a:rPr lang="fr-FR" sz="2800" b="1" dirty="0" smtClean="0">
                <a:solidFill>
                  <a:srgbClr val="FFFFFF"/>
                </a:solidFill>
                <a:latin typeface="Arial"/>
                <a:cs typeface="+mn-cs"/>
              </a:rPr>
              <a:t>plus</a:t>
            </a:r>
            <a:r>
              <a:rPr lang="es-ES" sz="2800" b="1" dirty="0" smtClean="0">
                <a:solidFill>
                  <a:srgbClr val="FFFFFF"/>
                </a:solidFill>
                <a:latin typeface="Arial"/>
                <a:cs typeface="+mn-cs"/>
              </a:rPr>
              <a:t>!</a:t>
            </a:r>
            <a:endParaRPr lang="es-ES" sz="2800" b="1" dirty="0">
              <a:solidFill>
                <a:srgbClr val="FFFFFF"/>
              </a:solidFill>
              <a:latin typeface="Arial"/>
              <a:cs typeface="+mn-cs"/>
            </a:endParaRPr>
          </a:p>
        </p:txBody>
      </p:sp>
      <p:sp>
        <p:nvSpPr>
          <p:cNvPr id="6" name="5 Llamada ovalada"/>
          <p:cNvSpPr/>
          <p:nvPr/>
        </p:nvSpPr>
        <p:spPr>
          <a:xfrm>
            <a:off x="4788024" y="980728"/>
            <a:ext cx="3744416" cy="1440160"/>
          </a:xfrm>
          <a:prstGeom prst="wedgeEllipseCallo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dirty="0">
                <a:solidFill>
                  <a:schemeClr val="bg2"/>
                </a:solidFill>
              </a:rPr>
              <a:t>Ajouter des indicateurs qualitatifs, et combiner avec des techniques de recherche qualitative</a:t>
            </a:r>
          </a:p>
        </p:txBody>
      </p:sp>
      <p:sp>
        <p:nvSpPr>
          <p:cNvPr id="7" name="6 Llamada ovalada"/>
          <p:cNvSpPr/>
          <p:nvPr/>
        </p:nvSpPr>
        <p:spPr>
          <a:xfrm>
            <a:off x="0" y="3789040"/>
            <a:ext cx="3744416" cy="1656184"/>
          </a:xfrm>
          <a:prstGeom prst="wedgeEllipseCallo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dirty="0">
                <a:solidFill>
                  <a:schemeClr val="bg2"/>
                </a:solidFill>
              </a:rPr>
              <a:t>Si vous avez trop d'indicateurs, il y a trop de données difficilement exploitable</a:t>
            </a:r>
          </a:p>
        </p:txBody>
      </p:sp>
      <p:sp>
        <p:nvSpPr>
          <p:cNvPr id="9" name="8 Llamada ovalada"/>
          <p:cNvSpPr/>
          <p:nvPr/>
        </p:nvSpPr>
        <p:spPr>
          <a:xfrm>
            <a:off x="4860032" y="3645024"/>
            <a:ext cx="3744416" cy="1656184"/>
          </a:xfrm>
          <a:prstGeom prst="wedgeEllipseCallout">
            <a:avLst>
              <a:gd name="adj1" fmla="val -33532"/>
              <a:gd name="adj2" fmla="val -5233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dirty="0">
                <a:solidFill>
                  <a:schemeClr val="bg2"/>
                </a:solidFill>
              </a:rPr>
              <a:t>Si vous définissez des mauvais indicateurs, il sera difficile de recueillir des bonnes données</a:t>
            </a:r>
          </a:p>
        </p:txBody>
      </p:sp>
      <p:sp>
        <p:nvSpPr>
          <p:cNvPr id="10" name="9 Explosión 1"/>
          <p:cNvSpPr/>
          <p:nvPr/>
        </p:nvSpPr>
        <p:spPr>
          <a:xfrm>
            <a:off x="2339752" y="1340768"/>
            <a:ext cx="5760640" cy="5040560"/>
          </a:xfrm>
          <a:prstGeom prst="irregularSeal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b="1" dirty="0">
                <a:solidFill>
                  <a:srgbClr val="FF0000"/>
                </a:solidFill>
              </a:rPr>
              <a:t>Passer du temps sur la formulation des indicateurs est rentable à long terme</a:t>
            </a:r>
            <a:endParaRPr lang="es-E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05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amond(in)">
                                      <p:cBhvr>
                                        <p:cTn id="11" dur="1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053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amond(in)">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05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amond(in)">
                                      <p:cBhvr>
                                        <p:cTn id="29" dur="1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770" decel="100000"/>
                                        <p:tgtEl>
                                          <p:spTgt spid="10"/>
                                        </p:tgtEl>
                                      </p:cBhvr>
                                    </p:animEffect>
                                    <p:animScale>
                                      <p:cBhvr>
                                        <p:cTn id="35" dur="770" decel="100000"/>
                                        <p:tgtEl>
                                          <p:spTgt spid="10"/>
                                        </p:tgtEl>
                                      </p:cBhvr>
                                      <p:from x="10000" y="10000"/>
                                      <p:to x="200000" y="450000"/>
                                    </p:animScale>
                                    <p:animScale>
                                      <p:cBhvr>
                                        <p:cTn id="36" dur="1230" accel="100000" fill="hold">
                                          <p:stCondLst>
                                            <p:cond delay="770"/>
                                          </p:stCondLst>
                                        </p:cTn>
                                        <p:tgtEl>
                                          <p:spTgt spid="10"/>
                                        </p:tgtEl>
                                      </p:cBhvr>
                                      <p:from x="200000" y="450000"/>
                                      <p:to x="100000" y="100000"/>
                                    </p:animScale>
                                    <p:set>
                                      <p:cBhvr>
                                        <p:cTn id="37" dur="770" fill="hold"/>
                                        <p:tgtEl>
                                          <p:spTgt spid="10"/>
                                        </p:tgtEl>
                                        <p:attrNameLst>
                                          <p:attrName>ppt_x</p:attrName>
                                        </p:attrNameLst>
                                      </p:cBhvr>
                                      <p:to>
                                        <p:strVal val="(0.5)"/>
                                      </p:to>
                                    </p:set>
                                    <p:anim from="(0.5)" to="(#ppt_x)" calcmode="lin" valueType="num">
                                      <p:cBhvr>
                                        <p:cTn id="38" dur="1230" accel="100000" fill="hold">
                                          <p:stCondLst>
                                            <p:cond delay="770"/>
                                          </p:stCondLst>
                                        </p:cTn>
                                        <p:tgtEl>
                                          <p:spTgt spid="10"/>
                                        </p:tgtEl>
                                        <p:attrNameLst>
                                          <p:attrName>ppt_x</p:attrName>
                                        </p:attrNameLst>
                                      </p:cBhvr>
                                    </p:anim>
                                    <p:set>
                                      <p:cBhvr>
                                        <p:cTn id="39" dur="770" fill="hold"/>
                                        <p:tgtEl>
                                          <p:spTgt spid="10"/>
                                        </p:tgtEl>
                                        <p:attrNameLst>
                                          <p:attrName>ppt_y</p:attrName>
                                        </p:attrNameLst>
                                      </p:cBhvr>
                                      <p:to>
                                        <p:strVal val="(#ppt_y+0.4)"/>
                                      </p:to>
                                    </p:set>
                                    <p:anim from="(#ppt_y+0.4)" to="(#ppt_y)" calcmode="lin" valueType="num">
                                      <p:cBhvr>
                                        <p:cTn id="40" dur="1230" accel="100000" fill="hold">
                                          <p:stCondLst>
                                            <p:cond delay="770"/>
                                          </p:stCondLst>
                                        </p:cTn>
                                        <p:tgtEl>
                                          <p:spTgt spid="1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animBg="1"/>
      <p:bldP spid="150533" grpId="0" animBg="1"/>
      <p:bldP spid="150534" grpId="0" animBg="1"/>
      <p:bldP spid="6" grpId="0" animBg="1"/>
      <p:bldP spid="7"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157163" y="3014663"/>
            <a:ext cx="4124325" cy="735012"/>
          </a:xfrm>
          <a:prstGeom prst="rect">
            <a:avLst/>
          </a:prstGeom>
          <a:noFill/>
          <a:ln w="9525" cap="flat">
            <a:noFill/>
            <a:round/>
            <a:headEnd/>
            <a:tailEnd/>
          </a:ln>
          <a:effectLst/>
        </p:spPr>
        <p:txBody>
          <a:bodyPr lIns="90000" tIns="45000" rIns="90000" bIns="45000"/>
          <a:lstStyle/>
          <a:p>
            <a:pPr algn="ctr">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dirty="0">
                <a:solidFill>
                  <a:srgbClr val="008000"/>
                </a:solidFill>
                <a:latin typeface="Calibri" pitchFamily="34" charset="0"/>
              </a:rPr>
              <a:t>Moins</a:t>
            </a:r>
            <a:r>
              <a:rPr lang="fr-FR" sz="2800" dirty="0">
                <a:solidFill>
                  <a:srgbClr val="008000"/>
                </a:solidFill>
                <a:latin typeface="Calibri" pitchFamily="34" charset="0"/>
              </a:rPr>
              <a:t> </a:t>
            </a:r>
            <a:r>
              <a:rPr lang="fr-FR" sz="2800" dirty="0">
                <a:solidFill>
                  <a:srgbClr val="000000"/>
                </a:solidFill>
                <a:latin typeface="Calibri" pitchFamily="34" charset="0"/>
              </a:rPr>
              <a:t>est toujours</a:t>
            </a:r>
            <a:r>
              <a:rPr lang="fr-FR" sz="2800" dirty="0">
                <a:solidFill>
                  <a:srgbClr val="008000"/>
                </a:solidFill>
                <a:latin typeface="Calibri" pitchFamily="34" charset="0"/>
              </a:rPr>
              <a:t> </a:t>
            </a:r>
            <a:r>
              <a:rPr lang="fr-FR" sz="2800" b="1" dirty="0">
                <a:solidFill>
                  <a:srgbClr val="008000"/>
                </a:solidFill>
                <a:latin typeface="Calibri" pitchFamily="34" charset="0"/>
              </a:rPr>
              <a:t>plus</a:t>
            </a:r>
          </a:p>
        </p:txBody>
      </p:sp>
      <p:sp>
        <p:nvSpPr>
          <p:cNvPr id="19458" name="Text Box 2"/>
          <p:cNvSpPr txBox="1">
            <a:spLocks noChangeArrowheads="1"/>
          </p:cNvSpPr>
          <p:nvPr/>
        </p:nvSpPr>
        <p:spPr bwMode="auto">
          <a:xfrm>
            <a:off x="395288" y="1341438"/>
            <a:ext cx="7480300" cy="434975"/>
          </a:xfrm>
          <a:prstGeom prst="rect">
            <a:avLst/>
          </a:prstGeom>
          <a:noFill/>
          <a:ln w="9525" cap="flat">
            <a:noFill/>
            <a:round/>
            <a:headEnd/>
            <a:tailEnd/>
          </a:ln>
          <a:effectLst/>
        </p:spPr>
        <p:txBody>
          <a:bodyPr lIns="90000" tIns="45000" rIns="90000" bIns="45000"/>
          <a:lstStyle/>
          <a:p>
            <a:pPr algn="just">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i="1">
                <a:solidFill>
                  <a:srgbClr val="000000"/>
                </a:solidFill>
                <a:latin typeface="Calibri" pitchFamily="34" charset="0"/>
              </a:rPr>
              <a:t>Est-ce qu'il y a un nombre idéal d'indicateurs?</a:t>
            </a:r>
          </a:p>
        </p:txBody>
      </p:sp>
      <p:pic>
        <p:nvPicPr>
          <p:cNvPr id="19459" name="Picture 3"/>
          <p:cNvPicPr>
            <a:picLocks noChangeAspect="1" noChangeArrowheads="1"/>
          </p:cNvPicPr>
          <p:nvPr/>
        </p:nvPicPr>
        <p:blipFill>
          <a:blip r:embed="rId3" cstate="print"/>
          <a:srcRect/>
          <a:stretch>
            <a:fillRect/>
          </a:stretch>
        </p:blipFill>
        <p:spPr bwMode="auto">
          <a:xfrm>
            <a:off x="4337050" y="2455863"/>
            <a:ext cx="4613275" cy="3459162"/>
          </a:xfrm>
          <a:prstGeom prst="rect">
            <a:avLst/>
          </a:prstGeom>
          <a:noFill/>
          <a:ln w="9525" cap="flat">
            <a:noFill/>
            <a:round/>
            <a:headEnd/>
            <a:tailEnd/>
          </a:ln>
          <a:effectLst/>
        </p:spPr>
      </p:pic>
      <p:sp>
        <p:nvSpPr>
          <p:cNvPr id="19460" name="Text Box 4"/>
          <p:cNvSpPr txBox="1">
            <a:spLocks noChangeArrowheads="1"/>
          </p:cNvSpPr>
          <p:nvPr/>
        </p:nvSpPr>
        <p:spPr bwMode="auto">
          <a:xfrm>
            <a:off x="379413" y="1673225"/>
            <a:ext cx="3846512" cy="4608513"/>
          </a:xfrm>
          <a:prstGeom prst="rect">
            <a:avLst/>
          </a:prstGeom>
          <a:noFill/>
          <a:ln w="9525" cap="flat">
            <a:noFill/>
            <a:round/>
            <a:headEnd/>
            <a:tailEnd/>
          </a:ln>
          <a:effectLst/>
        </p:spPr>
        <p:txBody>
          <a:bodyPr wrap="none" anchor="ctr"/>
          <a:lstStyle/>
          <a:p>
            <a:endParaRPr lang="es-E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539750" y="908050"/>
            <a:ext cx="7848600" cy="647700"/>
          </a:xfrm>
          <a:prstGeom prst="rect">
            <a:avLst/>
          </a:prstGeom>
          <a:noFill/>
          <a:ln w="9525" cap="flat">
            <a:noFill/>
            <a:round/>
            <a:headEnd/>
            <a:tailEnd/>
          </a:ln>
          <a:effectLst/>
        </p:spPr>
        <p:txBody>
          <a:bodyPr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000" b="1">
                <a:solidFill>
                  <a:srgbClr val="5DB838"/>
                </a:solidFill>
                <a:latin typeface="Calibri" pitchFamily="34" charset="0"/>
                <a:ea typeface="Microsoft YaHei" pitchFamily="34" charset="-122"/>
              </a:rPr>
              <a:t>C’est lamentable, mais…</a:t>
            </a:r>
          </a:p>
        </p:txBody>
      </p:sp>
      <p:sp>
        <p:nvSpPr>
          <p:cNvPr id="20482" name="Text Box 2"/>
          <p:cNvSpPr txBox="1">
            <a:spLocks noChangeArrowheads="1"/>
          </p:cNvSpPr>
          <p:nvPr/>
        </p:nvSpPr>
        <p:spPr bwMode="auto">
          <a:xfrm>
            <a:off x="685800" y="1341438"/>
            <a:ext cx="3846513" cy="4608512"/>
          </a:xfrm>
          <a:prstGeom prst="rect">
            <a:avLst/>
          </a:prstGeom>
          <a:noFill/>
          <a:ln w="9525" cap="flat">
            <a:noFill/>
            <a:round/>
            <a:headEnd/>
            <a:tailEnd/>
          </a:ln>
          <a:effectLst/>
        </p:spPr>
        <p:txBody>
          <a:bodyPr/>
          <a:lstStyle/>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a:solidFill>
                <a:srgbClr val="000000"/>
              </a:solidFill>
              <a:latin typeface="Calibri" pitchFamily="34" charset="0"/>
              <a:ea typeface="Microsoft YaHei" pitchFamily="34" charset="-122"/>
            </a:endParaRPr>
          </a:p>
          <a:p>
            <a:pPr marL="341313" indent="-341313">
              <a:spcBef>
                <a:spcPts val="6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400" i="1">
                <a:solidFill>
                  <a:srgbClr val="000000"/>
                </a:solidFill>
                <a:latin typeface="Calibri" pitchFamily="34" charset="0"/>
                <a:ea typeface="Microsoft YaHei" pitchFamily="34" charset="-122"/>
              </a:rPr>
              <a:t>Pas tout ce qui peut être mesuré est important… et pas tout ce qui est important peut être mesuré</a:t>
            </a:r>
          </a:p>
        </p:txBody>
      </p:sp>
      <p:grpSp>
        <p:nvGrpSpPr>
          <p:cNvPr id="20483" name="Group 3"/>
          <p:cNvGrpSpPr>
            <a:grpSpLocks/>
          </p:cNvGrpSpPr>
          <p:nvPr/>
        </p:nvGrpSpPr>
        <p:grpSpPr bwMode="auto">
          <a:xfrm>
            <a:off x="5076825" y="1479550"/>
            <a:ext cx="3203575" cy="3892550"/>
            <a:chOff x="3198" y="932"/>
            <a:chExt cx="2018" cy="2452"/>
          </a:xfrm>
        </p:grpSpPr>
        <p:pic>
          <p:nvPicPr>
            <p:cNvPr id="20484" name="Picture 4"/>
            <p:cNvPicPr>
              <a:picLocks noChangeAspect="1" noChangeArrowheads="1"/>
            </p:cNvPicPr>
            <p:nvPr/>
          </p:nvPicPr>
          <p:blipFill>
            <a:blip r:embed="rId3" cstate="print"/>
            <a:srcRect/>
            <a:stretch>
              <a:fillRect/>
            </a:stretch>
          </p:blipFill>
          <p:spPr bwMode="auto">
            <a:xfrm>
              <a:off x="3198" y="932"/>
              <a:ext cx="2018" cy="2452"/>
            </a:xfrm>
            <a:prstGeom prst="rect">
              <a:avLst/>
            </a:prstGeom>
            <a:noFill/>
            <a:ln w="9525" cap="flat">
              <a:noFill/>
              <a:round/>
              <a:headEnd/>
              <a:tailEnd/>
            </a:ln>
            <a:effectLst/>
          </p:spPr>
        </p:pic>
        <p:sp>
          <p:nvSpPr>
            <p:cNvPr id="20485" name="Text Box 5"/>
            <p:cNvSpPr txBox="1">
              <a:spLocks noChangeArrowheads="1"/>
            </p:cNvSpPr>
            <p:nvPr/>
          </p:nvSpPr>
          <p:spPr bwMode="auto">
            <a:xfrm>
              <a:off x="3198" y="932"/>
              <a:ext cx="2018" cy="2452"/>
            </a:xfrm>
            <a:prstGeom prst="rect">
              <a:avLst/>
            </a:prstGeom>
            <a:noFill/>
            <a:ln w="9525" cap="flat">
              <a:noFill/>
              <a:round/>
              <a:headEnd/>
              <a:tailEnd/>
            </a:ln>
            <a:effectLst/>
          </p:spPr>
          <p:txBody>
            <a:bodyPr wrap="none" anchor="ctr"/>
            <a:lstStyle/>
            <a:p>
              <a:endParaRPr lang="es-ES"/>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400050" y="2409825"/>
            <a:ext cx="8466138" cy="1778000"/>
          </a:xfrm>
          <a:prstGeom prst="rect">
            <a:avLst/>
          </a:prstGeom>
          <a:noFill/>
          <a:ln w="9525" cap="flat">
            <a:noFill/>
            <a:round/>
            <a:headEnd/>
            <a:tailEnd/>
          </a:ln>
          <a:effectLst/>
        </p:spPr>
        <p:txBody>
          <a:bodyPr lIns="0" tIns="0" rIns="0" bIns="0"/>
          <a:lstStyle/>
          <a:p>
            <a:pPr algn="ctr">
              <a:lnSpc>
                <a:spcPts val="69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4400" b="1" dirty="0" smtClean="0">
                <a:solidFill>
                  <a:srgbClr val="FFFFFF"/>
                </a:solidFill>
                <a:latin typeface="Oxfam Global Headline" pitchFamily="34" charset="0"/>
              </a:rPr>
              <a:t>Les méthodes de collecte des données</a:t>
            </a:r>
            <a:endParaRPr lang="fr-FR" sz="4400" b="1" dirty="0">
              <a:solidFill>
                <a:srgbClr val="FFFFFF"/>
              </a:solidFill>
              <a:latin typeface="Oxfam Global Headline" pitchFamily="34"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646113" y="1773238"/>
            <a:ext cx="7929562" cy="585787"/>
          </a:xfrm>
          <a:prstGeom prst="rect">
            <a:avLst/>
          </a:prstGeom>
          <a:noFill/>
          <a:ln w="9525" cap="flat">
            <a:noFill/>
            <a:round/>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a:solidFill>
                  <a:srgbClr val="000000"/>
                </a:solidFill>
                <a:latin typeface="Calibri" pitchFamily="34" charset="0"/>
              </a:rPr>
              <a:t>À travers diverses </a:t>
            </a:r>
            <a:r>
              <a:rPr lang="fr-FR" sz="2400" b="1">
                <a:solidFill>
                  <a:srgbClr val="008000"/>
                </a:solidFill>
                <a:latin typeface="Calibri" pitchFamily="34" charset="0"/>
              </a:rPr>
              <a:t>sources </a:t>
            </a:r>
            <a:r>
              <a:rPr lang="fr-FR" sz="2400">
                <a:solidFill>
                  <a:srgbClr val="000000"/>
                </a:solidFill>
                <a:latin typeface="Calibri" pitchFamily="34" charset="0"/>
              </a:rPr>
              <a:t>et </a:t>
            </a:r>
            <a:r>
              <a:rPr lang="fr-FR" sz="2400" b="1">
                <a:solidFill>
                  <a:srgbClr val="008000"/>
                </a:solidFill>
                <a:latin typeface="Calibri" pitchFamily="34" charset="0"/>
              </a:rPr>
              <a:t>méthodes de collecte</a:t>
            </a:r>
          </a:p>
        </p:txBody>
      </p:sp>
      <p:sp>
        <p:nvSpPr>
          <p:cNvPr id="21506" name="Text Box 2"/>
          <p:cNvSpPr txBox="1">
            <a:spLocks noChangeArrowheads="1"/>
          </p:cNvSpPr>
          <p:nvPr/>
        </p:nvSpPr>
        <p:spPr bwMode="auto">
          <a:xfrm>
            <a:off x="569913" y="801688"/>
            <a:ext cx="7974012" cy="892175"/>
          </a:xfrm>
          <a:prstGeom prst="rect">
            <a:avLst/>
          </a:prstGeom>
          <a:noFill/>
          <a:ln w="9525" cap="flat">
            <a:noFill/>
            <a:round/>
            <a:headEnd/>
            <a:tailEnd/>
          </a:ln>
          <a:effectLst/>
        </p:spPr>
        <p:txBody>
          <a:bodyPr lIns="90000" tIns="45000" rIns="90000" bIns="45000"/>
          <a:lstStyle/>
          <a:p>
            <a:pPr algn="just">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i="1">
                <a:solidFill>
                  <a:srgbClr val="000000"/>
                </a:solidFill>
                <a:latin typeface="Calibri" pitchFamily="34" charset="0"/>
              </a:rPr>
              <a:t>Comment peut-on collecter de l'information concernant</a:t>
            </a:r>
          </a:p>
          <a:p>
            <a:pPr algn="just">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i="1">
                <a:solidFill>
                  <a:srgbClr val="000000"/>
                </a:solidFill>
                <a:latin typeface="Calibri" pitchFamily="34" charset="0"/>
              </a:rPr>
              <a:t> les indicateurs?</a:t>
            </a:r>
          </a:p>
        </p:txBody>
      </p:sp>
      <p:sp>
        <p:nvSpPr>
          <p:cNvPr id="21507" name="Text Box 3"/>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17FFEB3-F59A-4711-A88B-59563AAC24EC}"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s-ES">
              <a:solidFill>
                <a:srgbClr val="000000"/>
              </a:solidFill>
              <a:latin typeface="Calibri" pitchFamily="34" charset="0"/>
            </a:endParaRPr>
          </a:p>
        </p:txBody>
      </p:sp>
      <p:pic>
        <p:nvPicPr>
          <p:cNvPr id="21508" name="Picture 4"/>
          <p:cNvPicPr>
            <a:picLocks noChangeAspect="1" noChangeArrowheads="1"/>
          </p:cNvPicPr>
          <p:nvPr/>
        </p:nvPicPr>
        <p:blipFill>
          <a:blip r:embed="rId3" cstate="print"/>
          <a:srcRect/>
          <a:stretch>
            <a:fillRect/>
          </a:stretch>
        </p:blipFill>
        <p:spPr bwMode="auto">
          <a:xfrm>
            <a:off x="3132138" y="2479675"/>
            <a:ext cx="2667000" cy="3694113"/>
          </a:xfrm>
          <a:prstGeom prst="rect">
            <a:avLst/>
          </a:prstGeom>
          <a:noFill/>
          <a:ln w="9525" cap="flat">
            <a:noFill/>
            <a:round/>
            <a:headEnd/>
            <a:tailEnd/>
          </a:ln>
          <a:effectLst/>
        </p:spPr>
      </p:pic>
      <p:sp>
        <p:nvSpPr>
          <p:cNvPr id="21509" name="Text Box 5"/>
          <p:cNvSpPr txBox="1">
            <a:spLocks noChangeArrowheads="1"/>
          </p:cNvSpPr>
          <p:nvPr/>
        </p:nvSpPr>
        <p:spPr bwMode="auto">
          <a:xfrm>
            <a:off x="280988" y="2222500"/>
            <a:ext cx="2574925" cy="398463"/>
          </a:xfrm>
          <a:prstGeom prst="rect">
            <a:avLst/>
          </a:prstGeom>
          <a:solidFill>
            <a:srgbClr val="FFFF00"/>
          </a:solidFill>
          <a:ln w="9525" cap="flat">
            <a:noFill/>
            <a:round/>
            <a:headEnd/>
            <a:tailEnd/>
          </a:ln>
          <a:effectLst/>
        </p:spPr>
        <p:txBody>
          <a:bodyPr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a:solidFill>
                  <a:srgbClr val="000000"/>
                </a:solidFill>
                <a:latin typeface="Calibri" pitchFamily="34" charset="0"/>
              </a:rPr>
              <a:t>Primaires</a:t>
            </a:r>
            <a:r>
              <a:rPr lang="es-ES" sz="2000" b="1">
                <a:solidFill>
                  <a:srgbClr val="000000"/>
                </a:solidFill>
                <a:latin typeface="Calibri" pitchFamily="34" charset="0"/>
              </a:rPr>
              <a:t>:</a:t>
            </a:r>
          </a:p>
        </p:txBody>
      </p:sp>
      <p:sp>
        <p:nvSpPr>
          <p:cNvPr id="21510" name="Text Box 6"/>
          <p:cNvSpPr txBox="1">
            <a:spLocks noChangeArrowheads="1"/>
          </p:cNvSpPr>
          <p:nvPr/>
        </p:nvSpPr>
        <p:spPr bwMode="auto">
          <a:xfrm>
            <a:off x="6003925" y="2292350"/>
            <a:ext cx="2971800" cy="368300"/>
          </a:xfrm>
          <a:prstGeom prst="rect">
            <a:avLst/>
          </a:prstGeom>
          <a:solidFill>
            <a:srgbClr val="C6D9F1"/>
          </a:solidFill>
          <a:ln w="9525" cap="flat">
            <a:noFill/>
            <a:round/>
            <a:headEnd/>
            <a:tailEnd/>
          </a:ln>
          <a:effectLst/>
        </p:spPr>
        <p:txBody>
          <a:bodyPr lIns="90000" tIns="46800" rIns="90000" bIns="46800">
            <a:spAutoFit/>
          </a:bodyPr>
          <a:lstStyle/>
          <a:p>
            <a:pPr>
              <a:lnSpc>
                <a:spcPct val="9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a:solidFill>
                  <a:srgbClr val="000000"/>
                </a:solidFill>
                <a:latin typeface="Calibri" pitchFamily="34" charset="0"/>
              </a:rPr>
              <a:t>Secondaires</a:t>
            </a:r>
          </a:p>
        </p:txBody>
      </p:sp>
      <p:sp>
        <p:nvSpPr>
          <p:cNvPr id="21511" name="Text Box 7"/>
          <p:cNvSpPr txBox="1">
            <a:spLocks noChangeArrowheads="1"/>
          </p:cNvSpPr>
          <p:nvPr/>
        </p:nvSpPr>
        <p:spPr bwMode="auto">
          <a:xfrm>
            <a:off x="6032500" y="2738438"/>
            <a:ext cx="3111500" cy="2043112"/>
          </a:xfrm>
          <a:prstGeom prst="rect">
            <a:avLst/>
          </a:prstGeom>
          <a:noFill/>
          <a:ln w="9525" cap="flat">
            <a:noFill/>
            <a:round/>
            <a:headEnd/>
            <a:tailEnd/>
          </a:ln>
          <a:effectLst/>
        </p:spPr>
        <p:txBody>
          <a:bodyPr lIns="90000" tIns="46800" rIns="90000" bIns="46800">
            <a:spAutoFit/>
          </a:bodyPr>
          <a:lstStyle/>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Statistiques officielles, </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Documents internes des organisations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Registres audiovisuelles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Documents officiels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Études, recherches</a:t>
            </a:r>
          </a:p>
        </p:txBody>
      </p:sp>
      <p:sp>
        <p:nvSpPr>
          <p:cNvPr id="21512" name="AutoShape 8"/>
          <p:cNvSpPr>
            <a:spLocks noChangeArrowheads="1"/>
          </p:cNvSpPr>
          <p:nvPr/>
        </p:nvSpPr>
        <p:spPr bwMode="auto">
          <a:xfrm>
            <a:off x="5753100" y="2322513"/>
            <a:ext cx="3390900" cy="4094162"/>
          </a:xfrm>
          <a:prstGeom prst="irregularSeal1">
            <a:avLst/>
          </a:prstGeom>
          <a:solidFill>
            <a:srgbClr val="D99694"/>
          </a:solidFill>
          <a:ln w="25560" cap="sq">
            <a:solidFill>
              <a:srgbClr val="385D8A"/>
            </a:solidFill>
            <a:miter lim="800000"/>
            <a:headEnd/>
            <a:tailEnd/>
          </a:ln>
          <a:effectLst/>
        </p:spPr>
        <p:txBody>
          <a:bodyPr lIns="90000" tIns="46800" rIns="90000" bIns="46800"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a:solidFill>
                  <a:srgbClr val="FFFFFF"/>
                </a:solidFill>
                <a:latin typeface="Calibri" pitchFamily="34" charset="0"/>
              </a:rPr>
              <a:t>Assurer la fiabilité et l'accessibilité des sources secondaires!</a:t>
            </a:r>
          </a:p>
        </p:txBody>
      </p:sp>
      <p:sp>
        <p:nvSpPr>
          <p:cNvPr id="21513" name="Rectangle 9"/>
          <p:cNvSpPr>
            <a:spLocks noChangeArrowheads="1"/>
          </p:cNvSpPr>
          <p:nvPr/>
        </p:nvSpPr>
        <p:spPr bwMode="auto">
          <a:xfrm>
            <a:off x="284163" y="2876550"/>
            <a:ext cx="2759075" cy="1968500"/>
          </a:xfrm>
          <a:prstGeom prst="rect">
            <a:avLst/>
          </a:prstGeom>
          <a:noFill/>
          <a:ln w="9525" cap="flat">
            <a:noFill/>
            <a:round/>
            <a:headEnd/>
            <a:tailEnd/>
          </a:ln>
          <a:effectLst/>
        </p:spPr>
        <p:txBody>
          <a:bodyPr lIns="90000" tIns="46800" rIns="90000" bIns="46800">
            <a:spAutoFit/>
          </a:bodyPr>
          <a:lstStyle/>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Enquêtes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Focus groupes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Entretiens (structurés, semi-structurés)</a:t>
            </a:r>
          </a:p>
          <a:p>
            <a:pPr marL="266700" lvl="1" indent="-173038">
              <a:lnSpc>
                <a:spcPct val="90000"/>
              </a:lnSpc>
              <a:spcAft>
                <a:spcPts val="600"/>
              </a:spcAft>
              <a:buFont typeface="Wingdings" pitchFamily="2" charset="2"/>
              <a:buChar char=""/>
              <a:tabLst>
                <a:tab pos="266700" algn="l"/>
                <a:tab pos="1181100" algn="l"/>
                <a:tab pos="2095500" algn="l"/>
                <a:tab pos="3009900" algn="l"/>
                <a:tab pos="3924300" algn="l"/>
                <a:tab pos="4838700" algn="l"/>
                <a:tab pos="5753100" algn="l"/>
                <a:tab pos="6667500" algn="l"/>
                <a:tab pos="7581900" algn="l"/>
                <a:tab pos="8496300" algn="l"/>
                <a:tab pos="9410700" algn="l"/>
                <a:tab pos="10325100" algn="l"/>
              </a:tabLst>
            </a:pPr>
            <a:r>
              <a:rPr lang="fr-FR" sz="2000">
                <a:solidFill>
                  <a:srgbClr val="000000"/>
                </a:solidFill>
                <a:latin typeface="Calibri" pitchFamily="34" charset="0"/>
              </a:rPr>
              <a:t>Observation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21506">
                                            <p:txEl>
                                              <p:pRg st="0" end="0"/>
                                            </p:txEl>
                                          </p:spTgt>
                                        </p:tgtEl>
                                        <p:attrNameLst>
                                          <p:attrName>style.visibility</p:attrName>
                                        </p:attrNameLst>
                                      </p:cBhvr>
                                      <p:to>
                                        <p:strVal val="visible"/>
                                      </p:to>
                                    </p:set>
                                    <p:animEffect transition="in" filter="blinds(horizontal)">
                                      <p:cBhvr additive="repl">
                                        <p:cTn id="7" dur="500"/>
                                        <p:tgtEl>
                                          <p:spTgt spid="21506">
                                            <p:txEl>
                                              <p:pRg st="0" end="0"/>
                                            </p:txEl>
                                          </p:spTgt>
                                        </p:tgtEl>
                                      </p:cBhvr>
                                    </p:animEffect>
                                  </p:childTnLst>
                                </p:cTn>
                              </p:par>
                              <p:par>
                                <p:cTn id="8" presetID="3" presetClass="entr" presetSubtype="10" fill="hold" nodeType="withEffect">
                                  <p:stCondLst>
                                    <p:cond delay="0"/>
                                  </p:stCondLst>
                                  <p:childTnLst>
                                    <p:set>
                                      <p:cBhvr additive="repl">
                                        <p:cTn id="9" dur="1" fill="hold">
                                          <p:stCondLst>
                                            <p:cond delay="0"/>
                                          </p:stCondLst>
                                        </p:cTn>
                                        <p:tgtEl>
                                          <p:spTgt spid="21506">
                                            <p:txEl>
                                              <p:pRg st="1" end="1"/>
                                            </p:txEl>
                                          </p:spTgt>
                                        </p:tgtEl>
                                        <p:attrNameLst>
                                          <p:attrName>style.visibility</p:attrName>
                                        </p:attrNameLst>
                                      </p:cBhvr>
                                      <p:to>
                                        <p:strVal val="visible"/>
                                      </p:to>
                                    </p:set>
                                    <p:animEffect transition="in" filter="blinds(horizontal)">
                                      <p:cBhvr additive="repl">
                                        <p:cTn id="10" dur="500"/>
                                        <p:tgtEl>
                                          <p:spTgt spid="2150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additive="repl">
                                        <p:cTn id="14" dur="1" fill="hold">
                                          <p:stCondLst>
                                            <p:cond delay="0"/>
                                          </p:stCondLst>
                                        </p:cTn>
                                        <p:tgtEl>
                                          <p:spTgt spid="21505">
                                            <p:txEl>
                                              <p:pRg st="0" end="0"/>
                                            </p:txEl>
                                          </p:spTgt>
                                        </p:tgtEl>
                                        <p:attrNameLst>
                                          <p:attrName>style.visibility</p:attrName>
                                        </p:attrNameLst>
                                      </p:cBhvr>
                                      <p:to>
                                        <p:strVal val="visible"/>
                                      </p:to>
                                    </p:set>
                                    <p:animEffect transition="in" filter="blinds(horizontal)">
                                      <p:cBhvr additive="repl">
                                        <p:cTn id="15" dur="500"/>
                                        <p:tgtEl>
                                          <p:spTgt spid="2150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fill="hold" nodeType="clickEffect">
                                  <p:stCondLst>
                                    <p:cond delay="0"/>
                                  </p:stCondLst>
                                  <p:childTnLst>
                                    <p:set>
                                      <p:cBhvr additive="repl">
                                        <p:cTn id="19" dur="1" fill="hold">
                                          <p:stCondLst>
                                            <p:cond delay="0"/>
                                          </p:stCondLst>
                                        </p:cTn>
                                        <p:tgtEl>
                                          <p:spTgt spid="21509"/>
                                        </p:tgtEl>
                                        <p:attrNameLst>
                                          <p:attrName>style.visibility</p:attrName>
                                        </p:attrNameLst>
                                      </p:cBhvr>
                                      <p:to>
                                        <p:strVal val="visible"/>
                                      </p:to>
                                    </p:set>
                                  </p:childTnLst>
                                </p:cTn>
                              </p:par>
                              <p:par>
                                <p:cTn id="20" presetID="1" presetClass="entr" fill="hold" nodeType="withEffect">
                                  <p:stCondLst>
                                    <p:cond delay="0"/>
                                  </p:stCondLst>
                                  <p:childTnLst>
                                    <p:set>
                                      <p:cBhvr additive="repl">
                                        <p:cTn id="21" dur="1" fill="hold">
                                          <p:stCondLst>
                                            <p:cond delay="0"/>
                                          </p:stCondLst>
                                        </p:cTn>
                                        <p:tgtEl>
                                          <p:spTgt spid="2151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fill="hold" nodeType="clickEffect">
                                  <p:stCondLst>
                                    <p:cond delay="0"/>
                                  </p:stCondLst>
                                  <p:childTnLst>
                                    <p:set>
                                      <p:cBhvr additive="repl">
                                        <p:cTn id="25" dur="1" fill="hold">
                                          <p:stCondLst>
                                            <p:cond delay="0"/>
                                          </p:stCondLst>
                                        </p:cTn>
                                        <p:tgtEl>
                                          <p:spTgt spid="21510"/>
                                        </p:tgtEl>
                                        <p:attrNameLst>
                                          <p:attrName>style.visibility</p:attrName>
                                        </p:attrNameLst>
                                      </p:cBhvr>
                                      <p:to>
                                        <p:strVal val="visible"/>
                                      </p:to>
                                    </p:set>
                                  </p:childTnLst>
                                </p:cTn>
                              </p:par>
                              <p:par>
                                <p:cTn id="26" presetID="1" presetClass="entr" fill="hold" nodeType="withEffect">
                                  <p:stCondLst>
                                    <p:cond delay="0"/>
                                  </p:stCondLst>
                                  <p:childTnLst>
                                    <p:set>
                                      <p:cBhvr additive="repl">
                                        <p:cTn id="27" dur="1" fill="hold">
                                          <p:stCondLst>
                                            <p:cond delay="0"/>
                                          </p:stCondLst>
                                        </p:cTn>
                                        <p:tgtEl>
                                          <p:spTgt spid="2151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additive="repl">
                                        <p:cTn id="31" dur="1" fill="hold">
                                          <p:stCondLst>
                                            <p:cond delay="0"/>
                                          </p:stCondLst>
                                        </p:cTn>
                                        <p:tgtEl>
                                          <p:spTgt spid="21512"/>
                                        </p:tgtEl>
                                        <p:attrNameLst>
                                          <p:attrName>style.visibility</p:attrName>
                                        </p:attrNameLst>
                                      </p:cBhvr>
                                      <p:to>
                                        <p:strVal val="visible"/>
                                      </p:to>
                                    </p:set>
                                    <p:animEffect transition="in" filter="box(in)">
                                      <p:cBhvr additive="repl">
                                        <p:cTn id="32"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468313" y="1484313"/>
            <a:ext cx="7837487" cy="4575175"/>
          </a:xfrm>
          <a:prstGeom prst="rect">
            <a:avLst/>
          </a:prstGeom>
          <a:noFill/>
          <a:ln w="9525" cap="flat">
            <a:noFill/>
            <a:round/>
            <a:headEnd/>
            <a:tailEnd/>
          </a:ln>
          <a:effectLst/>
        </p:spPr>
        <p:txBody>
          <a:bodyPr wrap="none" anchor="ctr"/>
          <a:lstStyle/>
          <a:p>
            <a:endParaRPr lang="es-ES"/>
          </a:p>
        </p:txBody>
      </p:sp>
      <p:sp>
        <p:nvSpPr>
          <p:cNvPr id="9218" name="Text Box 2"/>
          <p:cNvSpPr txBox="1">
            <a:spLocks noChangeArrowheads="1"/>
          </p:cNvSpPr>
          <p:nvPr/>
        </p:nvSpPr>
        <p:spPr bwMode="auto">
          <a:xfrm>
            <a:off x="612775" y="4308475"/>
            <a:ext cx="7993063" cy="1406525"/>
          </a:xfrm>
          <a:prstGeom prst="rect">
            <a:avLst/>
          </a:prstGeom>
          <a:noFill/>
          <a:ln w="9525" cap="flat">
            <a:noFill/>
            <a:round/>
            <a:headEnd/>
            <a:tailEnd/>
          </a:ln>
          <a:effectLst/>
        </p:spPr>
        <p:txBody>
          <a:bodyPr lIns="90000" tIns="46800" rIns="90000" bIns="46800"/>
          <a:lstStyle/>
          <a:p>
            <a:pPr algn="ctr">
              <a:spcBef>
                <a:spcPts val="1063"/>
              </a:spcBef>
              <a:spcAft>
                <a:spcPts val="538"/>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b="1">
                <a:solidFill>
                  <a:srgbClr val="000000"/>
                </a:solidFill>
                <a:latin typeface="Calibri" pitchFamily="34" charset="0"/>
              </a:rPr>
              <a:t>Mais...... qu'est-ce qui manque dans ce genre de suivi?</a:t>
            </a:r>
            <a:r>
              <a:rPr lang="fr-FR" sz="2800" b="1">
                <a:solidFill>
                  <a:srgbClr val="00AE00"/>
                </a:solidFill>
                <a:latin typeface="Calibri" pitchFamily="34" charset="0"/>
              </a:rPr>
              <a:t> Qu'est-ce qui nous intéresserait de savoir que ce suivi ne nous dit pas?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800" b="1">
              <a:solidFill>
                <a:srgbClr val="00AE00"/>
              </a:solidFill>
              <a:latin typeface="Calibri" pitchFamily="34" charset="0"/>
            </a:endParaRPr>
          </a:p>
        </p:txBody>
      </p:sp>
      <p:sp>
        <p:nvSpPr>
          <p:cNvPr id="9219" name="AutoShape 3"/>
          <p:cNvSpPr>
            <a:spLocks noChangeArrowheads="1"/>
          </p:cNvSpPr>
          <p:nvPr/>
        </p:nvSpPr>
        <p:spPr bwMode="auto">
          <a:xfrm>
            <a:off x="625475" y="300038"/>
            <a:ext cx="8137525" cy="798512"/>
          </a:xfrm>
          <a:prstGeom prst="roundRect">
            <a:avLst>
              <a:gd name="adj" fmla="val 16667"/>
            </a:avLst>
          </a:prstGeom>
          <a:solidFill>
            <a:srgbClr val="92D050"/>
          </a:solidFill>
          <a:ln w="9525" cap="flat">
            <a:noFill/>
            <a:round/>
            <a:headEnd/>
            <a:tailEnd/>
          </a:ln>
          <a:effectLst/>
        </p:spPr>
        <p:txBody>
          <a:bodyPr lIns="0" tIns="0" rIns="0" bIns="0"/>
          <a:lstStyle/>
          <a:p>
            <a:pPr>
              <a:lnSpc>
                <a:spcPts val="47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4500" b="1">
                <a:solidFill>
                  <a:srgbClr val="009A4C"/>
                </a:solidFill>
                <a:latin typeface="Calibri" pitchFamily="34" charset="0"/>
              </a:rPr>
              <a:t>Suivi des Objectifs et Résultats</a:t>
            </a:r>
          </a:p>
          <a:p>
            <a:pPr>
              <a:lnSpc>
                <a:spcPts val="47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sz="4500" b="1">
              <a:solidFill>
                <a:srgbClr val="009A4C"/>
              </a:solidFill>
              <a:latin typeface="Calibri" pitchFamily="34" charset="0"/>
            </a:endParaRPr>
          </a:p>
        </p:txBody>
      </p:sp>
      <p:sp>
        <p:nvSpPr>
          <p:cNvPr id="9220" name="Text Box 4"/>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8B74F4B-58DC-49C9-9C72-426F66CBD342}"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s-ES">
              <a:solidFill>
                <a:srgbClr val="000000"/>
              </a:solidFill>
              <a:latin typeface="Calibri" pitchFamily="34" charset="0"/>
            </a:endParaRPr>
          </a:p>
        </p:txBody>
      </p:sp>
      <p:pic>
        <p:nvPicPr>
          <p:cNvPr id="9221" name="Picture 5"/>
          <p:cNvPicPr>
            <a:picLocks noChangeAspect="1" noChangeArrowheads="1"/>
          </p:cNvPicPr>
          <p:nvPr/>
        </p:nvPicPr>
        <p:blipFill>
          <a:blip r:embed="rId3" cstate="print"/>
          <a:srcRect/>
          <a:stretch>
            <a:fillRect/>
          </a:stretch>
        </p:blipFill>
        <p:spPr bwMode="auto">
          <a:xfrm>
            <a:off x="1176338" y="1500188"/>
            <a:ext cx="3686175" cy="2305050"/>
          </a:xfrm>
          <a:prstGeom prst="rect">
            <a:avLst/>
          </a:prstGeom>
          <a:noFill/>
          <a:ln w="9525" cap="flat">
            <a:noFill/>
            <a:round/>
            <a:headEnd/>
            <a:tailEnd/>
          </a:ln>
          <a:effectLst/>
        </p:spPr>
      </p:pic>
      <p:sp>
        <p:nvSpPr>
          <p:cNvPr id="7" name="6 CuadroTexto"/>
          <p:cNvSpPr txBox="1"/>
          <p:nvPr/>
        </p:nvSpPr>
        <p:spPr>
          <a:xfrm>
            <a:off x="5364088" y="1700808"/>
            <a:ext cx="2736304" cy="923330"/>
          </a:xfrm>
          <a:prstGeom prst="rect">
            <a:avLst/>
          </a:prstGeom>
          <a:noFill/>
        </p:spPr>
        <p:txBody>
          <a:bodyPr wrap="square" rtlCol="0">
            <a:spAutoFit/>
          </a:bodyPr>
          <a:lstStyle/>
          <a:p>
            <a:pPr marL="173038" indent="-173038">
              <a:buFont typeface="Wingdings" pitchFamily="2" charset="2"/>
              <a:buChar char="ü"/>
              <a:tabLst>
                <a:tab pos="173038" algn="l"/>
              </a:tabLst>
            </a:pPr>
            <a:r>
              <a:rPr lang="es-ES" dirty="0" smtClean="0">
                <a:solidFill>
                  <a:schemeClr val="tx1"/>
                </a:solidFill>
              </a:rPr>
              <a:t>  </a:t>
            </a:r>
            <a:r>
              <a:rPr lang="es-ES" dirty="0" err="1" smtClean="0">
                <a:solidFill>
                  <a:schemeClr val="tx1"/>
                </a:solidFill>
              </a:rPr>
              <a:t>Suivi</a:t>
            </a:r>
            <a:r>
              <a:rPr lang="es-ES" dirty="0" smtClean="0">
                <a:solidFill>
                  <a:schemeClr val="tx1"/>
                </a:solidFill>
              </a:rPr>
              <a:t> des </a:t>
            </a:r>
            <a:r>
              <a:rPr lang="es-ES" dirty="0" err="1" smtClean="0">
                <a:solidFill>
                  <a:schemeClr val="tx1"/>
                </a:solidFill>
              </a:rPr>
              <a:t>activités</a:t>
            </a:r>
            <a:endParaRPr lang="es-ES" dirty="0" smtClean="0">
              <a:solidFill>
                <a:schemeClr val="tx1"/>
              </a:solidFill>
            </a:endParaRPr>
          </a:p>
          <a:p>
            <a:pPr>
              <a:buFont typeface="Wingdings" pitchFamily="2" charset="2"/>
              <a:buChar char="ü"/>
            </a:pPr>
            <a:r>
              <a:rPr lang="es-ES" dirty="0" smtClean="0">
                <a:solidFill>
                  <a:schemeClr val="tx1"/>
                </a:solidFill>
              </a:rPr>
              <a:t>  </a:t>
            </a:r>
            <a:r>
              <a:rPr lang="es-ES" dirty="0" err="1" smtClean="0">
                <a:solidFill>
                  <a:schemeClr val="tx1"/>
                </a:solidFill>
              </a:rPr>
              <a:t>Suivi</a:t>
            </a:r>
            <a:r>
              <a:rPr lang="es-ES" dirty="0" smtClean="0">
                <a:solidFill>
                  <a:schemeClr val="tx1"/>
                </a:solidFill>
              </a:rPr>
              <a:t> des </a:t>
            </a:r>
            <a:r>
              <a:rPr lang="es-ES" dirty="0" err="1" smtClean="0">
                <a:solidFill>
                  <a:schemeClr val="tx1"/>
                </a:solidFill>
              </a:rPr>
              <a:t>bénéficiares</a:t>
            </a:r>
            <a:endParaRPr lang="es-ES" dirty="0" smtClean="0">
              <a:solidFill>
                <a:schemeClr val="tx1"/>
              </a:solidFill>
            </a:endParaRPr>
          </a:p>
          <a:p>
            <a:pPr>
              <a:buFont typeface="Wingdings" pitchFamily="2" charset="2"/>
              <a:buChar char="ü"/>
            </a:pPr>
            <a:r>
              <a:rPr lang="es-ES" dirty="0" smtClean="0">
                <a:solidFill>
                  <a:schemeClr val="tx1"/>
                </a:solidFill>
              </a:rPr>
              <a:t>  </a:t>
            </a:r>
            <a:r>
              <a:rPr lang="es-ES" dirty="0" err="1" smtClean="0">
                <a:solidFill>
                  <a:schemeClr val="tx1"/>
                </a:solidFill>
              </a:rPr>
              <a:t>Suivi</a:t>
            </a:r>
            <a:r>
              <a:rPr lang="es-ES" dirty="0" smtClean="0">
                <a:solidFill>
                  <a:schemeClr val="tx1"/>
                </a:solidFill>
              </a:rPr>
              <a:t> du </a:t>
            </a:r>
            <a:r>
              <a:rPr lang="es-ES" dirty="0" err="1" smtClean="0">
                <a:solidFill>
                  <a:schemeClr val="tx1"/>
                </a:solidFill>
              </a:rPr>
              <a:t>contextte</a:t>
            </a:r>
            <a:endParaRPr lang="es-ES"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5118100" y="2562225"/>
            <a:ext cx="3760788" cy="2274888"/>
          </a:xfrm>
          <a:prstGeom prst="rect">
            <a:avLst/>
          </a:prstGeom>
          <a:noFill/>
          <a:ln w="9360" cap="sq">
            <a:solidFill>
              <a:srgbClr val="000000"/>
            </a:solidFill>
            <a:prstDash val="sysDot"/>
            <a:bevel/>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a:solidFill>
                  <a:srgbClr val="008000"/>
                </a:solidFill>
                <a:latin typeface="Calibri" pitchFamily="34" charset="0"/>
              </a:rPr>
              <a:t>Observation:</a:t>
            </a:r>
            <a:r>
              <a:rPr lang="fr-FR">
                <a:solidFill>
                  <a:srgbClr val="008000"/>
                </a:solidFill>
                <a:latin typeface="Calibri" pitchFamily="34" charset="0"/>
              </a:rPr>
              <a:t> </a:t>
            </a:r>
            <a:r>
              <a:rPr lang="fr-FR">
                <a:solidFill>
                  <a:srgbClr val="000000"/>
                </a:solidFill>
                <a:latin typeface="Calibri" pitchFamily="34" charset="0"/>
              </a:rPr>
              <a:t>méthode fréquemment utilisée de façon intuitive. Cependant, il peut servir beaucoup plus quand il est utilisé avec un guide d´observation, de façon plus formelle. Utilisé pour collecter de l’</a:t>
            </a:r>
            <a:r>
              <a:rPr lang="fr-FR">
                <a:solidFill>
                  <a:srgbClr val="D60093"/>
                </a:solidFill>
                <a:latin typeface="Calibri" pitchFamily="34" charset="0"/>
              </a:rPr>
              <a:t>information qualitative et quantitative</a:t>
            </a:r>
          </a:p>
        </p:txBody>
      </p:sp>
      <p:sp>
        <p:nvSpPr>
          <p:cNvPr id="22530" name="Rectangle 2"/>
          <p:cNvSpPr>
            <a:spLocks noChangeArrowheads="1"/>
          </p:cNvSpPr>
          <p:nvPr/>
        </p:nvSpPr>
        <p:spPr bwMode="auto">
          <a:xfrm>
            <a:off x="669925" y="2863850"/>
            <a:ext cx="4064000" cy="1987550"/>
          </a:xfrm>
          <a:prstGeom prst="rect">
            <a:avLst/>
          </a:prstGeom>
          <a:noFill/>
          <a:ln w="9360" cap="sq">
            <a:solidFill>
              <a:srgbClr val="000000"/>
            </a:solidFill>
            <a:prstDash val="sysDot"/>
            <a:bevel/>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008000"/>
                </a:solidFill>
                <a:latin typeface="Calibri" pitchFamily="34" charset="0"/>
              </a:rPr>
              <a:t>Enquêtes:</a:t>
            </a:r>
            <a:r>
              <a:rPr lang="fr-FR" dirty="0">
                <a:solidFill>
                  <a:srgbClr val="D60093"/>
                </a:solidFill>
                <a:latin typeface="Calibri" pitchFamily="34" charset="0"/>
              </a:rPr>
              <a:t> </a:t>
            </a:r>
            <a:r>
              <a:rPr lang="fr-FR" dirty="0">
                <a:solidFill>
                  <a:srgbClr val="000000"/>
                </a:solidFill>
                <a:latin typeface="Calibri" pitchFamily="34" charset="0"/>
              </a:rPr>
              <a:t>des questions fermées (</a:t>
            </a:r>
            <a:r>
              <a:rPr lang="fr-FR" b="1" dirty="0">
                <a:solidFill>
                  <a:srgbClr val="000000"/>
                </a:solidFill>
                <a:latin typeface="Calibri" pitchFamily="34" charset="0"/>
              </a:rPr>
              <a:t>où? Combien?, oui/non)</a:t>
            </a:r>
            <a:r>
              <a:rPr lang="fr-FR" dirty="0">
                <a:solidFill>
                  <a:srgbClr val="000000"/>
                </a:solidFill>
                <a:latin typeface="Calibri" pitchFamily="34" charset="0"/>
              </a:rPr>
              <a:t>, parfois administrées par l’interviewé ou faites par l'interviewé directement. Relativement rapide d'analyser. Surtout utilisé pour obtenir de l’</a:t>
            </a:r>
            <a:r>
              <a:rPr lang="fr-FR" dirty="0">
                <a:solidFill>
                  <a:srgbClr val="D60093"/>
                </a:solidFill>
                <a:latin typeface="Calibri" pitchFamily="34" charset="0"/>
              </a:rPr>
              <a:t>information descriptive et quantitative </a:t>
            </a:r>
          </a:p>
        </p:txBody>
      </p:sp>
      <p:sp>
        <p:nvSpPr>
          <p:cNvPr id="22531" name="Rectangle 3"/>
          <p:cNvSpPr>
            <a:spLocks noChangeArrowheads="1"/>
          </p:cNvSpPr>
          <p:nvPr/>
        </p:nvSpPr>
        <p:spPr bwMode="auto">
          <a:xfrm>
            <a:off x="468313" y="188913"/>
            <a:ext cx="3959225" cy="2536825"/>
          </a:xfrm>
          <a:prstGeom prst="rect">
            <a:avLst/>
          </a:prstGeom>
          <a:noFill/>
          <a:ln w="9360" cap="sq">
            <a:solidFill>
              <a:srgbClr val="000000"/>
            </a:solidFill>
            <a:prstDash val="sysDot"/>
            <a:bevel/>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dirty="0">
                <a:solidFill>
                  <a:srgbClr val="008000"/>
                </a:solidFill>
                <a:latin typeface="Calibri" pitchFamily="34" charset="0"/>
              </a:rPr>
              <a:t>Focus groupes:</a:t>
            </a:r>
            <a:r>
              <a:rPr lang="fr-FR" dirty="0">
                <a:solidFill>
                  <a:srgbClr val="D60093"/>
                </a:solidFill>
                <a:latin typeface="Calibri" pitchFamily="34" charset="0"/>
              </a:rPr>
              <a:t> </a:t>
            </a:r>
            <a:r>
              <a:rPr lang="fr-FR" dirty="0">
                <a:solidFill>
                  <a:srgbClr val="000000"/>
                </a:solidFill>
                <a:latin typeface="Calibri" pitchFamily="34" charset="0"/>
              </a:rPr>
              <a:t> discussions entre max. 8/9 personnes autour d'un sujet, qui souvent répondent à des questions telles que: </a:t>
            </a:r>
            <a:r>
              <a:rPr lang="fr-FR" b="1" dirty="0">
                <a:solidFill>
                  <a:srgbClr val="000000"/>
                </a:solidFill>
                <a:latin typeface="Calibri" pitchFamily="34" charset="0"/>
              </a:rPr>
              <a:t>comment? pour quoi?</a:t>
            </a:r>
            <a:r>
              <a:rPr lang="fr-FR" dirty="0">
                <a:solidFill>
                  <a:srgbClr val="000000"/>
                </a:solidFill>
                <a:latin typeface="Calibri" pitchFamily="34" charset="0"/>
              </a:rPr>
              <a:t> Méthode rapide dans sa </a:t>
            </a:r>
            <a:r>
              <a:rPr lang="fr-FR" dirty="0" smtClean="0">
                <a:solidFill>
                  <a:srgbClr val="000000"/>
                </a:solidFill>
                <a:latin typeface="Calibri" pitchFamily="34" charset="0"/>
              </a:rPr>
              <a:t>durée, requière d’expérience dans l’analyse</a:t>
            </a:r>
            <a:r>
              <a:rPr lang="fr-FR" dirty="0">
                <a:solidFill>
                  <a:srgbClr val="000000"/>
                </a:solidFill>
                <a:latin typeface="Calibri" pitchFamily="34" charset="0"/>
              </a:rPr>
              <a:t>, mais qui a besoin de modérateurs/</a:t>
            </a:r>
            <a:r>
              <a:rPr lang="fr-FR" dirty="0" err="1">
                <a:solidFill>
                  <a:srgbClr val="000000"/>
                </a:solidFill>
                <a:latin typeface="Calibri" pitchFamily="34" charset="0"/>
              </a:rPr>
              <a:t>trices</a:t>
            </a:r>
            <a:r>
              <a:rPr lang="fr-FR" dirty="0">
                <a:solidFill>
                  <a:srgbClr val="000000"/>
                </a:solidFill>
                <a:latin typeface="Calibri" pitchFamily="34" charset="0"/>
              </a:rPr>
              <a:t> experts. Il est plutôt utilisé pour collecter de l’</a:t>
            </a:r>
            <a:r>
              <a:rPr lang="fr-FR" dirty="0">
                <a:solidFill>
                  <a:srgbClr val="D60093"/>
                </a:solidFill>
                <a:latin typeface="Calibri" pitchFamily="34" charset="0"/>
              </a:rPr>
              <a:t>information qualitative</a:t>
            </a:r>
          </a:p>
        </p:txBody>
      </p:sp>
      <p:sp>
        <p:nvSpPr>
          <p:cNvPr id="22532" name="Rectangle 4"/>
          <p:cNvSpPr>
            <a:spLocks noChangeArrowheads="1"/>
          </p:cNvSpPr>
          <p:nvPr/>
        </p:nvSpPr>
        <p:spPr bwMode="auto">
          <a:xfrm>
            <a:off x="4716463" y="188913"/>
            <a:ext cx="3671887" cy="2232025"/>
          </a:xfrm>
          <a:prstGeom prst="rect">
            <a:avLst/>
          </a:prstGeom>
          <a:noFill/>
          <a:ln w="9360" cap="sq">
            <a:solidFill>
              <a:srgbClr val="000000"/>
            </a:solidFill>
            <a:prstDash val="sysDot"/>
            <a:bevel/>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a:solidFill>
                  <a:srgbClr val="008000"/>
                </a:solidFill>
                <a:latin typeface="Calibri" pitchFamily="34" charset="0"/>
              </a:rPr>
              <a:t>Entretiens semi-structurés:</a:t>
            </a:r>
            <a:br>
              <a:rPr lang="fr-FR" b="1">
                <a:solidFill>
                  <a:srgbClr val="008000"/>
                </a:solidFill>
                <a:latin typeface="Calibri" pitchFamily="34" charset="0"/>
              </a:rPr>
            </a:br>
            <a:r>
              <a:rPr lang="fr-FR">
                <a:solidFill>
                  <a:srgbClr val="000000"/>
                </a:solidFill>
                <a:latin typeface="Calibri" pitchFamily="34" charset="0"/>
              </a:rPr>
              <a:t>conversations entre 2 personnes, sur un sujet assez large où l'interviewé suit un guide d'entretien plus où moins ouvert. Il peut s´utiliser pour collecter de l’information</a:t>
            </a:r>
            <a:r>
              <a:rPr lang="fr-FR">
                <a:solidFill>
                  <a:srgbClr val="D60093"/>
                </a:solidFill>
                <a:latin typeface="Calibri" pitchFamily="34" charset="0"/>
              </a:rPr>
              <a:t> quantitative ou qualitative</a:t>
            </a:r>
          </a:p>
        </p:txBody>
      </p:sp>
      <p:sp>
        <p:nvSpPr>
          <p:cNvPr id="22533" name="Rectangle 5"/>
          <p:cNvSpPr>
            <a:spLocks noChangeArrowheads="1"/>
          </p:cNvSpPr>
          <p:nvPr/>
        </p:nvSpPr>
        <p:spPr bwMode="auto">
          <a:xfrm>
            <a:off x="611188" y="5084763"/>
            <a:ext cx="7777162" cy="865187"/>
          </a:xfrm>
          <a:prstGeom prst="rect">
            <a:avLst/>
          </a:prstGeom>
          <a:noFill/>
          <a:ln w="9360" cap="sq">
            <a:solidFill>
              <a:srgbClr val="000000"/>
            </a:solidFill>
            <a:prstDash val="sysDot"/>
            <a:bevel/>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b="1">
                <a:solidFill>
                  <a:srgbClr val="008000"/>
                </a:solidFill>
                <a:latin typeface="Calibri" pitchFamily="34" charset="0"/>
              </a:rPr>
              <a:t>Analyse documentaire:</a:t>
            </a:r>
            <a:r>
              <a:rPr lang="fr-FR">
                <a:solidFill>
                  <a:srgbClr val="000000"/>
                </a:solidFill>
                <a:latin typeface="Calibri" pitchFamily="34" charset="0"/>
              </a:rPr>
              <a:t> méthode qui consiste à réviser et à analyser de la documentation interne où externe qui existe déjà sur un sujet</a:t>
            </a:r>
            <a:r>
              <a:rPr lang="fr-FR">
                <a:solidFill>
                  <a:srgbClr val="D60093"/>
                </a:solidFill>
                <a:latin typeface="Calibri" pitchFamily="34" charset="0"/>
              </a:rPr>
              <a:t>. </a:t>
            </a:r>
            <a:r>
              <a:rPr lang="fr-FR">
                <a:solidFill>
                  <a:srgbClr val="000000"/>
                </a:solidFill>
                <a:latin typeface="Calibri" pitchFamily="34" charset="0"/>
              </a:rPr>
              <a:t>Parfois elle collecte</a:t>
            </a:r>
            <a:r>
              <a:rPr lang="fr-FR">
                <a:solidFill>
                  <a:srgbClr val="D60093"/>
                </a:solidFill>
                <a:latin typeface="Calibri" pitchFamily="34" charset="0"/>
              </a:rPr>
              <a:t> de l’information quantitative, parfois qualitative</a:t>
            </a:r>
          </a:p>
        </p:txBody>
      </p:sp>
      <p:sp>
        <p:nvSpPr>
          <p:cNvPr id="22534" name="Text Box 6"/>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CADFF17-5D5A-46C7-82B5-0BCB58D07084}"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s-ES">
              <a:solidFill>
                <a:srgbClr val="000000"/>
              </a:solidFill>
              <a:latin typeface="Calibri"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additive="repl">
                                        <p:cTn id="6" dur="1" fill="hold">
                                          <p:stCondLst>
                                            <p:cond delay="0"/>
                                          </p:stCondLst>
                                        </p:cTn>
                                        <p:tgtEl>
                                          <p:spTgt spid="22531"/>
                                        </p:tgtEl>
                                        <p:attrNameLst>
                                          <p:attrName>style.visibility</p:attrName>
                                        </p:attrNameLst>
                                      </p:cBhvr>
                                      <p:to>
                                        <p:strVal val="visible"/>
                                      </p:to>
                                    </p:set>
                                    <p:animEffect transition="in" filter="diamond(in)">
                                      <p:cBhvr additive="repl">
                                        <p:cTn id="7" dur="2000"/>
                                        <p:tgtEl>
                                          <p:spTgt spid="2253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additive="repl">
                                        <p:cTn id="11" dur="1" fill="hold">
                                          <p:stCondLst>
                                            <p:cond delay="0"/>
                                          </p:stCondLst>
                                        </p:cTn>
                                        <p:tgtEl>
                                          <p:spTgt spid="22532"/>
                                        </p:tgtEl>
                                        <p:attrNameLst>
                                          <p:attrName>style.visibility</p:attrName>
                                        </p:attrNameLst>
                                      </p:cBhvr>
                                      <p:to>
                                        <p:strVal val="visible"/>
                                      </p:to>
                                    </p:set>
                                    <p:animEffect transition="in" filter="diamond(in)">
                                      <p:cBhvr additive="repl">
                                        <p:cTn id="12" dur="2000"/>
                                        <p:tgtEl>
                                          <p:spTgt spid="2253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additive="repl">
                                        <p:cTn id="16" dur="1" fill="hold">
                                          <p:stCondLst>
                                            <p:cond delay="0"/>
                                          </p:stCondLst>
                                        </p:cTn>
                                        <p:tgtEl>
                                          <p:spTgt spid="22529"/>
                                        </p:tgtEl>
                                        <p:attrNameLst>
                                          <p:attrName>style.visibility</p:attrName>
                                        </p:attrNameLst>
                                      </p:cBhvr>
                                      <p:to>
                                        <p:strVal val="visible"/>
                                      </p:to>
                                    </p:set>
                                    <p:animEffect transition="in" filter="diamond(in)">
                                      <p:cBhvr additive="repl">
                                        <p:cTn id="17" dur="2000"/>
                                        <p:tgtEl>
                                          <p:spTgt spid="2252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additive="repl">
                                        <p:cTn id="21" dur="1" fill="hold">
                                          <p:stCondLst>
                                            <p:cond delay="0"/>
                                          </p:stCondLst>
                                        </p:cTn>
                                        <p:tgtEl>
                                          <p:spTgt spid="22530"/>
                                        </p:tgtEl>
                                        <p:attrNameLst>
                                          <p:attrName>style.visibility</p:attrName>
                                        </p:attrNameLst>
                                      </p:cBhvr>
                                      <p:to>
                                        <p:strVal val="visible"/>
                                      </p:to>
                                    </p:set>
                                    <p:animEffect transition="in" filter="diamond(in)">
                                      <p:cBhvr additive="repl">
                                        <p:cTn id="22" dur="2000"/>
                                        <p:tgtEl>
                                          <p:spTgt spid="22530"/>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additive="repl">
                                        <p:cTn id="26" dur="1" fill="hold">
                                          <p:stCondLst>
                                            <p:cond delay="0"/>
                                          </p:stCondLst>
                                        </p:cTn>
                                        <p:tgtEl>
                                          <p:spTgt spid="22533"/>
                                        </p:tgtEl>
                                        <p:attrNameLst>
                                          <p:attrName>style.visibility</p:attrName>
                                        </p:attrNameLst>
                                      </p:cBhvr>
                                      <p:to>
                                        <p:strVal val="visible"/>
                                      </p:to>
                                    </p:set>
                                    <p:animEffect transition="in" filter="diamond(in)">
                                      <p:cBhvr additive="repl">
                                        <p:cTn id="27" dur="20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611188" y="2492375"/>
            <a:ext cx="7848600" cy="1296988"/>
          </a:xfrm>
          <a:prstGeom prst="rect">
            <a:avLst/>
          </a:prstGeom>
          <a:noFill/>
          <a:ln w="9525" cap="flat">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600" b="1">
                <a:solidFill>
                  <a:srgbClr val="5DB838"/>
                </a:solidFill>
                <a:latin typeface="Calibri" pitchFamily="34" charset="0"/>
              </a:rPr>
              <a:t>Combien des passes fait l’équipe en blanc?</a:t>
            </a:r>
          </a:p>
        </p:txBody>
      </p:sp>
      <p:graphicFrame>
        <p:nvGraphicFramePr>
          <p:cNvPr id="23554" name="Object 2"/>
          <p:cNvGraphicFramePr>
            <a:graphicFrameLocks noChangeAspect="1"/>
          </p:cNvGraphicFramePr>
          <p:nvPr/>
        </p:nvGraphicFramePr>
        <p:xfrm>
          <a:off x="3357563" y="3852863"/>
          <a:ext cx="2500312" cy="1952625"/>
        </p:xfrm>
        <a:graphic>
          <a:graphicData uri="http://schemas.openxmlformats.org/presentationml/2006/ole">
            <p:oleObj spid="_x0000_s23554" showAsIcon="1" r:id="rId4" imgW="914400" imgH="714240" progId="">
              <p:embed/>
            </p:oleObj>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457200" y="274638"/>
            <a:ext cx="8229600" cy="1143000"/>
          </a:xfrm>
          <a:prstGeom prst="rect">
            <a:avLst/>
          </a:prstGeom>
          <a:noFill/>
          <a:ln w="9525" cap="flat">
            <a:noFill/>
            <a:round/>
            <a:headEnd/>
            <a:tailEnd/>
          </a:ln>
          <a:effectLst/>
        </p:spPr>
        <p:txBody>
          <a:bodyPr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000" b="1">
                <a:solidFill>
                  <a:srgbClr val="5DB838"/>
                </a:solidFill>
                <a:latin typeface="Calibri" pitchFamily="34" charset="0"/>
                <a:ea typeface="Microsoft YaHei" pitchFamily="34" charset="-122"/>
              </a:rPr>
              <a:t>2 Recommandations:</a:t>
            </a:r>
          </a:p>
        </p:txBody>
      </p:sp>
      <p:sp>
        <p:nvSpPr>
          <p:cNvPr id="24578" name="Text Box 2"/>
          <p:cNvSpPr txBox="1">
            <a:spLocks noChangeArrowheads="1"/>
          </p:cNvSpPr>
          <p:nvPr/>
        </p:nvSpPr>
        <p:spPr bwMode="auto">
          <a:xfrm>
            <a:off x="354013" y="1247775"/>
            <a:ext cx="8572500" cy="4125441"/>
          </a:xfrm>
          <a:prstGeom prst="rect">
            <a:avLst/>
          </a:prstGeom>
          <a:noFill/>
          <a:ln w="9525" cap="flat">
            <a:noFill/>
            <a:round/>
            <a:headEnd/>
            <a:tailEnd/>
          </a:ln>
          <a:effectLst/>
        </p:spPr>
        <p:txBody>
          <a:bodyPr/>
          <a:lstStyle/>
          <a:p>
            <a:pPr marL="341313" indent="-341313">
              <a:spcBef>
                <a:spcPts val="6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800" dirty="0">
                <a:solidFill>
                  <a:srgbClr val="000000"/>
                </a:solidFill>
                <a:latin typeface="Calibri" pitchFamily="34" charset="0"/>
                <a:ea typeface="Microsoft YaHei" pitchFamily="34" charset="-122"/>
              </a:rPr>
              <a:t>Moins est toujours plus! </a:t>
            </a:r>
            <a:r>
              <a:rPr lang="fr-FR" sz="2400" dirty="0">
                <a:solidFill>
                  <a:srgbClr val="000000"/>
                </a:solidFill>
                <a:latin typeface="Calibri" pitchFamily="34" charset="0"/>
                <a:ea typeface="Microsoft YaHei" pitchFamily="34" charset="-122"/>
              </a:rPr>
              <a:t>Recueillir que les renseignements nécessaires et rien d'autre! Pour éviter ça ….</a:t>
            </a: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a:p>
            <a:pPr marL="341313" indent="-341313">
              <a:spcBef>
                <a:spcPts val="60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sz="2400" dirty="0">
              <a:solidFill>
                <a:srgbClr val="000000"/>
              </a:solidFill>
              <a:latin typeface="Calibri" pitchFamily="34" charset="0"/>
              <a:ea typeface="Microsoft YaHei" pitchFamily="34" charset="-122"/>
            </a:endParaRPr>
          </a:p>
        </p:txBody>
      </p:sp>
      <p:sp>
        <p:nvSpPr>
          <p:cNvPr id="24579" name="Text Box 3"/>
          <p:cNvSpPr txBox="1">
            <a:spLocks noChangeArrowheads="1"/>
          </p:cNvSpPr>
          <p:nvPr/>
        </p:nvSpPr>
        <p:spPr bwMode="auto">
          <a:xfrm>
            <a:off x="457200" y="6356350"/>
            <a:ext cx="2133600" cy="365125"/>
          </a:xfrm>
          <a:prstGeom prst="rect">
            <a:avLst/>
          </a:prstGeom>
          <a:noFill/>
          <a:ln w="9525" cap="flat">
            <a:noFill/>
            <a:round/>
            <a:headEnd/>
            <a:tailEnd/>
          </a:ln>
          <a:effectLst/>
        </p:spPr>
        <p:txBody>
          <a:bodyPr lIns="90000" tIns="46800" rIns="90000" bIns="46800"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898989"/>
                </a:solidFill>
              </a:rPr>
              <a:t>Page </a:t>
            </a:r>
            <a:fld id="{BAFC9060-2FCE-4878-BE03-FAE5563ABDD0}" type="slidenum">
              <a:rPr lang="en-GB" sz="1200">
                <a:solidFill>
                  <a:srgbClr val="898989"/>
                </a:solidFill>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en-GB" sz="1200">
              <a:solidFill>
                <a:srgbClr val="898989"/>
              </a:solidFill>
            </a:endParaRPr>
          </a:p>
        </p:txBody>
      </p:sp>
      <p:pic>
        <p:nvPicPr>
          <p:cNvPr id="24583" name="Picture 7" descr="D:\Users\skhayyo\Desktop\Tunisia_MEAL AMAL\burro.jpg"/>
          <p:cNvPicPr>
            <a:picLocks noChangeAspect="1" noChangeArrowheads="1"/>
          </p:cNvPicPr>
          <p:nvPr/>
        </p:nvPicPr>
        <p:blipFill>
          <a:blip r:embed="rId3" cstate="print"/>
          <a:srcRect/>
          <a:stretch>
            <a:fillRect/>
          </a:stretch>
        </p:blipFill>
        <p:spPr bwMode="auto">
          <a:xfrm>
            <a:off x="899592" y="2492896"/>
            <a:ext cx="3333750" cy="2571750"/>
          </a:xfrm>
          <a:prstGeom prst="rect">
            <a:avLst/>
          </a:prstGeom>
          <a:noFill/>
        </p:spPr>
      </p:pic>
      <p:pic>
        <p:nvPicPr>
          <p:cNvPr id="24584" name="Picture 8" descr="D:\Users\skhayyo\Desktop\Tunisia_MEAL AMAL\business-man-drowning-desk-full-papers-10682290.jpg"/>
          <p:cNvPicPr>
            <a:picLocks noChangeAspect="1" noChangeArrowheads="1"/>
          </p:cNvPicPr>
          <p:nvPr/>
        </p:nvPicPr>
        <p:blipFill>
          <a:blip r:embed="rId4" cstate="print"/>
          <a:srcRect/>
          <a:stretch>
            <a:fillRect/>
          </a:stretch>
        </p:blipFill>
        <p:spPr bwMode="auto">
          <a:xfrm>
            <a:off x="4355976" y="2537541"/>
            <a:ext cx="4320480" cy="2547643"/>
          </a:xfrm>
          <a:prstGeom prst="rect">
            <a:avLst/>
          </a:prstGeom>
          <a:noFill/>
        </p:spPr>
      </p:pic>
      <p:sp>
        <p:nvSpPr>
          <p:cNvPr id="9" name="8 CuadroTexto"/>
          <p:cNvSpPr txBox="1"/>
          <p:nvPr/>
        </p:nvSpPr>
        <p:spPr>
          <a:xfrm>
            <a:off x="323528" y="5445224"/>
            <a:ext cx="8424936" cy="954107"/>
          </a:xfrm>
          <a:prstGeom prst="rect">
            <a:avLst/>
          </a:prstGeom>
          <a:noFill/>
        </p:spPr>
        <p:txBody>
          <a:bodyPr wrap="square" rtlCol="0">
            <a:spAutoFit/>
          </a:bodyPr>
          <a:lstStyle/>
          <a:p>
            <a:pPr marL="341313" indent="-341313">
              <a:spcBef>
                <a:spcPts val="6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sz="2800" dirty="0">
                <a:solidFill>
                  <a:srgbClr val="000000"/>
                </a:solidFill>
                <a:latin typeface="Calibri" pitchFamily="34" charset="0"/>
                <a:ea typeface="Microsoft YaHei" pitchFamily="34" charset="-122"/>
              </a:rPr>
              <a:t>Assurer les ressources nécessaires pour recueillir les informations (temps, les personnes, l'argent</a:t>
            </a:r>
            <a:r>
              <a:rPr lang="fr-FR" sz="2800" dirty="0" smtClean="0">
                <a:solidFill>
                  <a:srgbClr val="000000"/>
                </a:solidFill>
                <a:latin typeface="Calibri" pitchFamily="34" charset="0"/>
                <a:ea typeface="Microsoft YaHei" pitchFamily="34" charset="-122"/>
              </a:rPr>
              <a:t>!)</a:t>
            </a:r>
            <a:endParaRPr lang="fr-FR" sz="2800" dirty="0">
              <a:solidFill>
                <a:srgbClr val="000000"/>
              </a:solidFill>
              <a:latin typeface="Calibri" pitchFamily="34" charset="0"/>
              <a:ea typeface="Microsoft YaHei" pitchFamily="34"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583"/>
                                        </p:tgtEl>
                                        <p:attrNameLst>
                                          <p:attrName>style.visibility</p:attrName>
                                        </p:attrNameLst>
                                      </p:cBhvr>
                                      <p:to>
                                        <p:strVal val="visible"/>
                                      </p:to>
                                    </p:set>
                                    <p:animEffect transition="in" filter="box(in)">
                                      <p:cBhvr>
                                        <p:cTn id="7" dur="500"/>
                                        <p:tgtEl>
                                          <p:spTgt spid="2458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4584"/>
                                        </p:tgtEl>
                                        <p:attrNameLst>
                                          <p:attrName>style.visibility</p:attrName>
                                        </p:attrNameLst>
                                      </p:cBhvr>
                                      <p:to>
                                        <p:strVal val="visible"/>
                                      </p:to>
                                    </p:set>
                                    <p:animEffect transition="in" filter="box(in)">
                                      <p:cBhvr>
                                        <p:cTn id="12" dur="500"/>
                                        <p:tgtEl>
                                          <p:spTgt spid="2458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ChangeAspect="1" noChangeArrowheads="1"/>
          </p:cNvPicPr>
          <p:nvPr/>
        </p:nvPicPr>
        <p:blipFill>
          <a:blip r:embed="rId3" cstate="print"/>
          <a:srcRect/>
          <a:stretch>
            <a:fillRect/>
          </a:stretch>
        </p:blipFill>
        <p:spPr bwMode="auto">
          <a:xfrm>
            <a:off x="179388" y="1079500"/>
            <a:ext cx="1611312" cy="4513263"/>
          </a:xfrm>
          <a:prstGeom prst="rect">
            <a:avLst/>
          </a:prstGeom>
          <a:noFill/>
          <a:ln w="9525">
            <a:noFill/>
            <a:round/>
            <a:headEnd/>
            <a:tailEnd/>
          </a:ln>
        </p:spPr>
      </p:pic>
      <p:sp>
        <p:nvSpPr>
          <p:cNvPr id="29700" name="Rectangle 4"/>
          <p:cNvSpPr>
            <a:spLocks noChangeArrowheads="1"/>
          </p:cNvSpPr>
          <p:nvPr/>
        </p:nvSpPr>
        <p:spPr bwMode="auto">
          <a:xfrm>
            <a:off x="1690688" y="1052737"/>
            <a:ext cx="7129462" cy="4390562"/>
          </a:xfrm>
          <a:prstGeom prst="rect">
            <a:avLst/>
          </a:prstGeom>
          <a:noFill/>
          <a:ln w="9360">
            <a:solidFill>
              <a:srgbClr val="000000"/>
            </a:solidFill>
            <a:round/>
            <a:headEnd/>
            <a:tailEnd/>
          </a:ln>
        </p:spPr>
        <p:txBody>
          <a:bodyPr wrap="square" lIns="90000" tIns="46800" rIns="90000" bIns="46800">
            <a:spAutoFit/>
          </a:bodyPr>
          <a:lstStyle/>
          <a:p>
            <a:pPr marL="358775" indent="-358775">
              <a:spcBef>
                <a:spcPts val="500"/>
              </a:spcBef>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b="1" dirty="0">
                <a:solidFill>
                  <a:srgbClr val="339933"/>
                </a:solidFill>
              </a:rPr>
              <a:t>Choix de méthode de collecte: </a:t>
            </a:r>
          </a:p>
          <a:p>
            <a:pPr marL="358775" indent="-358775">
              <a:spcBef>
                <a:spcPts val="500"/>
              </a:spcBef>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dirty="0">
                <a:solidFill>
                  <a:srgbClr val="000000"/>
                </a:solidFill>
              </a:rPr>
              <a:t>Pour le choisir</a:t>
            </a:r>
            <a:r>
              <a:rPr lang="fr-FR" b="1" dirty="0">
                <a:solidFill>
                  <a:srgbClr val="000000"/>
                </a:solidFill>
              </a:rPr>
              <a:t> on peut se poser des questions tels que:</a:t>
            </a:r>
          </a:p>
          <a:p>
            <a:pPr marL="358775" indent="-358775">
              <a:spcBef>
                <a:spcPts val="500"/>
              </a:spcBef>
              <a:buFont typeface="Wingdings" pitchFamily="2" charset="2"/>
              <a:buChar char=""/>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sz="1600" dirty="0">
                <a:solidFill>
                  <a:srgbClr val="000000"/>
                </a:solidFill>
              </a:rPr>
              <a:t>De quel </a:t>
            </a:r>
            <a:r>
              <a:rPr lang="fr-FR" sz="1600" i="1" dirty="0">
                <a:solidFill>
                  <a:srgbClr val="000000"/>
                </a:solidFill>
              </a:rPr>
              <a:t>type d´information avons-nous besoin</a:t>
            </a:r>
            <a:r>
              <a:rPr lang="fr-FR" sz="1600" dirty="0">
                <a:solidFill>
                  <a:srgbClr val="000000"/>
                </a:solidFill>
              </a:rPr>
              <a:t>: </a:t>
            </a:r>
            <a:r>
              <a:rPr lang="fr-FR" sz="1600" b="1" dirty="0">
                <a:solidFill>
                  <a:srgbClr val="000000"/>
                </a:solidFill>
              </a:rPr>
              <a:t>qualitative, quantitative</a:t>
            </a:r>
            <a:r>
              <a:rPr lang="fr-FR" sz="1600" dirty="0">
                <a:solidFill>
                  <a:srgbClr val="000000"/>
                </a:solidFill>
              </a:rPr>
              <a:t>? Les deux?</a:t>
            </a:r>
          </a:p>
          <a:p>
            <a:pPr marL="358775" indent="-358775">
              <a:spcBef>
                <a:spcPts val="500"/>
              </a:spcBef>
              <a:buFont typeface="Wingdings" pitchFamily="2" charset="2"/>
              <a:buChar char=""/>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sz="1600" dirty="0">
                <a:solidFill>
                  <a:srgbClr val="000000"/>
                </a:solidFill>
              </a:rPr>
              <a:t>Quel est la </a:t>
            </a:r>
            <a:r>
              <a:rPr lang="fr-FR" sz="1600" b="1" dirty="0">
                <a:solidFill>
                  <a:srgbClr val="000000"/>
                </a:solidFill>
              </a:rPr>
              <a:t>sensibilité</a:t>
            </a:r>
            <a:r>
              <a:rPr lang="fr-FR" sz="1600" dirty="0">
                <a:solidFill>
                  <a:srgbClr val="000000"/>
                </a:solidFill>
              </a:rPr>
              <a:t> de </a:t>
            </a:r>
            <a:r>
              <a:rPr lang="fr-FR" sz="1600" b="1" dirty="0">
                <a:solidFill>
                  <a:srgbClr val="000000"/>
                </a:solidFill>
              </a:rPr>
              <a:t>l´information</a:t>
            </a:r>
            <a:r>
              <a:rPr lang="fr-FR" sz="1600" dirty="0">
                <a:solidFill>
                  <a:srgbClr val="000000"/>
                </a:solidFill>
              </a:rPr>
              <a:t> dont on a besoin et quelle/s méthodes pourraient être utilisé pour obtenir ce genre d´information ?</a:t>
            </a:r>
            <a:r>
              <a:rPr lang="fr-FR" sz="1600" dirty="0">
                <a:solidFill>
                  <a:srgbClr val="FFFFFF"/>
                </a:solidFill>
              </a:rPr>
              <a:t> </a:t>
            </a:r>
          </a:p>
          <a:p>
            <a:pPr marL="358775" indent="-358775">
              <a:spcBef>
                <a:spcPts val="500"/>
              </a:spcBef>
              <a:buFont typeface="Wingdings" pitchFamily="2" charset="2"/>
              <a:buChar char=""/>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sz="1600" dirty="0">
                <a:solidFill>
                  <a:srgbClr val="000000"/>
                </a:solidFill>
              </a:rPr>
              <a:t>Désirons-nous que l´information obtenue soit </a:t>
            </a:r>
            <a:r>
              <a:rPr lang="fr-FR" sz="1600" b="1" dirty="0">
                <a:solidFill>
                  <a:srgbClr val="000000"/>
                </a:solidFill>
              </a:rPr>
              <a:t>représentative</a:t>
            </a:r>
            <a:r>
              <a:rPr lang="fr-FR" sz="1600" dirty="0">
                <a:solidFill>
                  <a:srgbClr val="000000"/>
                </a:solidFill>
              </a:rPr>
              <a:t> de toute une </a:t>
            </a:r>
            <a:r>
              <a:rPr lang="fr-FR" sz="1600" b="1" dirty="0">
                <a:solidFill>
                  <a:srgbClr val="000000"/>
                </a:solidFill>
              </a:rPr>
              <a:t>population</a:t>
            </a:r>
            <a:r>
              <a:rPr lang="fr-FR" sz="1600" dirty="0">
                <a:solidFill>
                  <a:srgbClr val="000000"/>
                </a:solidFill>
              </a:rPr>
              <a:t>? Où bien nous </a:t>
            </a:r>
            <a:r>
              <a:rPr lang="fr-FR" sz="1600" dirty="0" smtClean="0">
                <a:solidFill>
                  <a:srgbClr val="000000"/>
                </a:solidFill>
              </a:rPr>
              <a:t>préférons </a:t>
            </a:r>
            <a:r>
              <a:rPr lang="fr-FR" sz="1600" dirty="0">
                <a:solidFill>
                  <a:srgbClr val="000000"/>
                </a:solidFill>
              </a:rPr>
              <a:t>comprendre en profondeur l`information, toute en sachant qu`elle est particulière?</a:t>
            </a:r>
          </a:p>
          <a:p>
            <a:pPr marL="358775" indent="-358775">
              <a:spcBef>
                <a:spcPts val="500"/>
              </a:spcBef>
              <a:buFont typeface="Wingdings" pitchFamily="2" charset="2"/>
              <a:buChar char=""/>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sz="1600" dirty="0">
                <a:solidFill>
                  <a:srgbClr val="000000"/>
                </a:solidFill>
              </a:rPr>
              <a:t>Quel est notre </a:t>
            </a:r>
            <a:r>
              <a:rPr lang="fr-FR" sz="1600" b="1" dirty="0">
                <a:solidFill>
                  <a:srgbClr val="000000"/>
                </a:solidFill>
              </a:rPr>
              <a:t>capacité interne:</a:t>
            </a:r>
            <a:r>
              <a:rPr lang="fr-FR" sz="1600" dirty="0">
                <a:solidFill>
                  <a:srgbClr val="000000"/>
                </a:solidFill>
              </a:rPr>
              <a:t> avons-nous les moyennes financières et humains pour recueillir de l`information à grand échelle ? Ici il faudra réfléchir sur le besoin éventuelle </a:t>
            </a:r>
            <a:r>
              <a:rPr lang="fr-FR" sz="1600" b="1" dirty="0">
                <a:solidFill>
                  <a:srgbClr val="000000"/>
                </a:solidFill>
              </a:rPr>
              <a:t>d´appui externe. </a:t>
            </a:r>
          </a:p>
          <a:p>
            <a:pPr marL="358775" indent="-358775">
              <a:spcBef>
                <a:spcPts val="500"/>
              </a:spcBef>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endParaRPr lang="fr-FR" dirty="0">
              <a:solidFill>
                <a:srgbClr val="000000"/>
              </a:solidFill>
            </a:endParaRPr>
          </a:p>
          <a:p>
            <a:pPr marL="358775" indent="-358775" algn="just">
              <a:spcBef>
                <a:spcPts val="500"/>
              </a:spcBef>
              <a:tabLst>
                <a:tab pos="376238" algn="l"/>
                <a:tab pos="823913" algn="l"/>
                <a:tab pos="1273175" algn="l"/>
                <a:tab pos="1722438" algn="l"/>
                <a:tab pos="2171700" algn="l"/>
                <a:tab pos="2620963" algn="l"/>
                <a:tab pos="3070225" algn="l"/>
                <a:tab pos="3519488" algn="l"/>
                <a:tab pos="3968750" algn="l"/>
                <a:tab pos="4418013" algn="l"/>
                <a:tab pos="4867275" algn="l"/>
                <a:tab pos="5316538" algn="l"/>
                <a:tab pos="5765800" algn="l"/>
                <a:tab pos="6215063" algn="l"/>
                <a:tab pos="6664325" algn="l"/>
                <a:tab pos="7113588" algn="l"/>
                <a:tab pos="7562850" algn="l"/>
                <a:tab pos="8012113" algn="l"/>
                <a:tab pos="8461375" algn="l"/>
                <a:tab pos="8910638" algn="l"/>
                <a:tab pos="9359900" algn="l"/>
              </a:tabLst>
            </a:pPr>
            <a:r>
              <a:rPr lang="fr-FR" dirty="0">
                <a:solidFill>
                  <a:srgbClr val="000000"/>
                </a:solidFill>
              </a:rPr>
              <a:t>Dans un </a:t>
            </a:r>
            <a:r>
              <a:rPr lang="fr-FR" dirty="0" err="1">
                <a:solidFill>
                  <a:srgbClr val="000000"/>
                </a:solidFill>
              </a:rPr>
              <a:t>premièr</a:t>
            </a:r>
            <a:r>
              <a:rPr lang="fr-FR" dirty="0">
                <a:solidFill>
                  <a:srgbClr val="000000"/>
                </a:solidFill>
              </a:rPr>
              <a:t> instant on peu envisager </a:t>
            </a:r>
            <a:r>
              <a:rPr lang="fr-FR" b="1" dirty="0">
                <a:solidFill>
                  <a:srgbClr val="000000"/>
                </a:solidFill>
              </a:rPr>
              <a:t>divers </a:t>
            </a:r>
            <a:r>
              <a:rPr lang="fr-FR" dirty="0">
                <a:solidFill>
                  <a:srgbClr val="000000"/>
                </a:solidFill>
              </a:rPr>
              <a:t>méthodes possibles … pour choisir le plus adéquat après.</a:t>
            </a:r>
          </a:p>
        </p:txBody>
      </p:sp>
      <p:sp>
        <p:nvSpPr>
          <p:cNvPr id="19460" name="Text Box 5"/>
          <p:cNvSpPr txBox="1">
            <a:spLocks noChangeArrowheads="1"/>
          </p:cNvSpPr>
          <p:nvPr/>
        </p:nvSpPr>
        <p:spPr bwMode="auto">
          <a:xfrm>
            <a:off x="8228013" y="6119813"/>
            <a:ext cx="463550" cy="360362"/>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0EABAB1A-A283-457C-99C1-DA9345699106}" type="slidenum">
              <a:rPr lang="fr-FR">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23</a:t>
            </a:fld>
            <a:endParaRPr lang="fr-FR">
              <a:solidFill>
                <a:srgbClr val="00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blinds(horizontal)">
                                      <p:cBhvr>
                                        <p:cTn id="7" dur="500"/>
                                        <p:tgtEl>
                                          <p:spTgt spid="2969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9700">
                                            <p:txEl>
                                              <p:pRg st="0" end="0"/>
                                            </p:txEl>
                                          </p:spTgt>
                                        </p:tgtEl>
                                        <p:attrNameLst>
                                          <p:attrName>style.visibility</p:attrName>
                                        </p:attrNameLst>
                                      </p:cBhvr>
                                      <p:to>
                                        <p:strVal val="visible"/>
                                      </p:to>
                                    </p:set>
                                    <p:animEffect transition="in" filter="blinds(horizontal)">
                                      <p:cBhvr>
                                        <p:cTn id="12" dur="500"/>
                                        <p:tgtEl>
                                          <p:spTgt spid="2970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9700">
                                            <p:txEl>
                                              <p:pRg st="1" end="1"/>
                                            </p:txEl>
                                          </p:spTgt>
                                        </p:tgtEl>
                                        <p:attrNameLst>
                                          <p:attrName>style.visibility</p:attrName>
                                        </p:attrNameLst>
                                      </p:cBhvr>
                                      <p:to>
                                        <p:strVal val="visible"/>
                                      </p:to>
                                    </p:set>
                                    <p:anim calcmode="lin" valueType="num">
                                      <p:cBhvr additive="base">
                                        <p:cTn id="17" dur="500" fill="hold"/>
                                        <p:tgtEl>
                                          <p:spTgt spid="29700">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7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9700">
                                            <p:txEl>
                                              <p:pRg st="2" end="2"/>
                                            </p:txEl>
                                          </p:spTgt>
                                        </p:tgtEl>
                                        <p:attrNameLst>
                                          <p:attrName>style.visibility</p:attrName>
                                        </p:attrNameLst>
                                      </p:cBhvr>
                                      <p:to>
                                        <p:strVal val="visible"/>
                                      </p:to>
                                    </p:set>
                                    <p:anim calcmode="lin" valueType="num">
                                      <p:cBhvr additive="base">
                                        <p:cTn id="23" dur="500" fill="hold"/>
                                        <p:tgtEl>
                                          <p:spTgt spid="29700">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970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9700">
                                            <p:txEl>
                                              <p:pRg st="3" end="3"/>
                                            </p:txEl>
                                          </p:spTgt>
                                        </p:tgtEl>
                                        <p:attrNameLst>
                                          <p:attrName>style.visibility</p:attrName>
                                        </p:attrNameLst>
                                      </p:cBhvr>
                                      <p:to>
                                        <p:strVal val="visible"/>
                                      </p:to>
                                    </p:set>
                                    <p:anim calcmode="lin" valueType="num">
                                      <p:cBhvr additive="base">
                                        <p:cTn id="29" dur="500" fill="hold"/>
                                        <p:tgtEl>
                                          <p:spTgt spid="29700">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70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9700">
                                            <p:txEl>
                                              <p:pRg st="4" end="4"/>
                                            </p:txEl>
                                          </p:spTgt>
                                        </p:tgtEl>
                                        <p:attrNameLst>
                                          <p:attrName>style.visibility</p:attrName>
                                        </p:attrNameLst>
                                      </p:cBhvr>
                                      <p:to>
                                        <p:strVal val="visible"/>
                                      </p:to>
                                    </p:set>
                                    <p:anim calcmode="lin" valueType="num">
                                      <p:cBhvr additive="base">
                                        <p:cTn id="35" dur="500" fill="hold"/>
                                        <p:tgtEl>
                                          <p:spTgt spid="29700">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70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9700">
                                            <p:txEl>
                                              <p:pRg st="5" end="5"/>
                                            </p:txEl>
                                          </p:spTgt>
                                        </p:tgtEl>
                                        <p:attrNameLst>
                                          <p:attrName>style.visibility</p:attrName>
                                        </p:attrNameLst>
                                      </p:cBhvr>
                                      <p:to>
                                        <p:strVal val="visible"/>
                                      </p:to>
                                    </p:set>
                                    <p:anim calcmode="lin" valueType="num">
                                      <p:cBhvr additive="base">
                                        <p:cTn id="41" dur="500" fill="hold"/>
                                        <p:tgtEl>
                                          <p:spTgt spid="29700">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970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9700">
                                            <p:txEl>
                                              <p:pRg st="7" end="7"/>
                                            </p:txEl>
                                          </p:spTgt>
                                        </p:tgtEl>
                                        <p:attrNameLst>
                                          <p:attrName>style.visibility</p:attrName>
                                        </p:attrNameLst>
                                      </p:cBhvr>
                                      <p:to>
                                        <p:strVal val="visible"/>
                                      </p:to>
                                    </p:set>
                                    <p:animEffect transition="in" filter="blinds(horizontal)">
                                      <p:cBhvr>
                                        <p:cTn id="47" dur="500"/>
                                        <p:tgtEl>
                                          <p:spTgt spid="2970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68313" y="1844675"/>
            <a:ext cx="8207375" cy="4248150"/>
          </a:xfrm>
          <a:prstGeom prst="rect">
            <a:avLst/>
          </a:prstGeom>
          <a:noFill/>
          <a:ln w="9525" cap="flat">
            <a:noFill/>
            <a:round/>
            <a:headEnd/>
            <a:tailEnd/>
          </a:ln>
          <a:effectLst/>
        </p:spPr>
        <p:txBody>
          <a:bodyPr lIns="0" tIns="0" rIns="0" bIns="0"/>
          <a:lstStyle/>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solidFill>
                <a:srgbClr val="000000"/>
              </a:solidFill>
              <a:latin typeface="Calibri" pitchFamily="34" charset="0"/>
            </a:endParaRPr>
          </a:p>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solidFill>
                <a:srgbClr val="00AE00"/>
              </a:solidFill>
              <a:latin typeface="Calibri" pitchFamily="34" charset="0"/>
            </a:endParaRPr>
          </a:p>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a:solidFill>
                <a:srgbClr val="00AE00"/>
              </a:solidFill>
              <a:latin typeface="Calibri" pitchFamily="34" charset="0"/>
            </a:endParaRPr>
          </a:p>
        </p:txBody>
      </p:sp>
      <p:sp>
        <p:nvSpPr>
          <p:cNvPr id="25602" name="Rectangle 2"/>
          <p:cNvSpPr>
            <a:spLocks noChangeArrowheads="1"/>
          </p:cNvSpPr>
          <p:nvPr/>
        </p:nvSpPr>
        <p:spPr bwMode="auto">
          <a:xfrm>
            <a:off x="468313" y="1052513"/>
            <a:ext cx="8264525" cy="4421187"/>
          </a:xfrm>
          <a:prstGeom prst="rect">
            <a:avLst/>
          </a:prstGeom>
          <a:noFill/>
          <a:ln w="9525" cap="flat">
            <a:noFill/>
            <a:round/>
            <a:headEnd/>
            <a:tailEnd/>
          </a:ln>
          <a:effectLst/>
        </p:spPr>
        <p:txBody>
          <a:bodyPr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200" b="1">
              <a:solidFill>
                <a:srgbClr val="000000"/>
              </a:solidFill>
              <a:latin typeface="Calibri" pitchFamily="34" charset="0"/>
            </a:endParaRPr>
          </a:p>
          <a:p>
            <a:pP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a:solidFill>
                  <a:srgbClr val="000000"/>
                </a:solidFill>
                <a:latin typeface="Calibri" pitchFamily="34" charset="0"/>
              </a:rPr>
              <a:t> Suivi</a:t>
            </a:r>
            <a:r>
              <a:rPr lang="fr-FR" sz="2200" b="1">
                <a:solidFill>
                  <a:srgbClr val="000000"/>
                </a:solidFill>
                <a:latin typeface="Calibri" pitchFamily="34" charset="0"/>
              </a:rPr>
              <a:t> </a:t>
            </a:r>
            <a:r>
              <a:rPr lang="fr-FR" sz="2200" b="1">
                <a:solidFill>
                  <a:srgbClr val="008000"/>
                </a:solidFill>
                <a:latin typeface="Calibri" pitchFamily="34" charset="0"/>
              </a:rPr>
              <a:t>périodique</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200">
              <a:solidFill>
                <a:srgbClr val="000000"/>
              </a:solidFill>
              <a:latin typeface="Calibri" pitchFamily="34" charset="0"/>
            </a:endParaRPr>
          </a:p>
          <a:p>
            <a:pP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a:solidFill>
                  <a:srgbClr val="000000"/>
                </a:solidFill>
                <a:latin typeface="Calibri" pitchFamily="34" charset="0"/>
              </a:rPr>
              <a:t>Suivi basique</a:t>
            </a:r>
            <a:r>
              <a:rPr lang="fr-FR" sz="3200">
                <a:solidFill>
                  <a:srgbClr val="008000"/>
                </a:solidFill>
                <a:latin typeface="Webdings" pitchFamily="18" charset="2"/>
              </a:rPr>
              <a:t></a:t>
            </a:r>
            <a:r>
              <a:rPr lang="fr-FR" sz="2200">
                <a:solidFill>
                  <a:srgbClr val="000000"/>
                </a:solidFill>
                <a:latin typeface="Calibri" pitchFamily="34" charset="0"/>
              </a:rPr>
              <a:t>suivi des</a:t>
            </a:r>
            <a:r>
              <a:rPr lang="fr-FR" sz="2200" b="1">
                <a:solidFill>
                  <a:srgbClr val="000000"/>
                </a:solidFill>
                <a:latin typeface="Calibri" pitchFamily="34" charset="0"/>
              </a:rPr>
              <a:t> activités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200" b="1">
              <a:solidFill>
                <a:srgbClr val="000000"/>
              </a:solidFill>
              <a:latin typeface="Calibri" pitchFamily="34" charset="0"/>
            </a:endParaRPr>
          </a:p>
          <a:p>
            <a:pP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a:solidFill>
                  <a:srgbClr val="000000"/>
                </a:solidFill>
                <a:latin typeface="Calibri" pitchFamily="34" charset="0"/>
              </a:rPr>
              <a:t>Suivi pour savoir si nos stratégies nous permettent d'attendre nos résultats </a:t>
            </a:r>
            <a:r>
              <a:rPr lang="fr-FR" sz="3200">
                <a:solidFill>
                  <a:srgbClr val="008000"/>
                </a:solidFill>
                <a:latin typeface="Webdings" pitchFamily="18" charset="2"/>
              </a:rPr>
              <a:t></a:t>
            </a:r>
            <a:r>
              <a:rPr lang="fr-FR" sz="3200">
                <a:solidFill>
                  <a:srgbClr val="000000"/>
                </a:solidFill>
                <a:latin typeface="Calibri" pitchFamily="34" charset="0"/>
              </a:rPr>
              <a:t> </a:t>
            </a:r>
            <a:r>
              <a:rPr lang="fr-FR" sz="2200">
                <a:solidFill>
                  <a:srgbClr val="000000"/>
                </a:solidFill>
                <a:latin typeface="Calibri" pitchFamily="34" charset="0"/>
              </a:rPr>
              <a:t>suivi des</a:t>
            </a:r>
            <a:r>
              <a:rPr lang="fr-FR" sz="2200">
                <a:solidFill>
                  <a:srgbClr val="336600"/>
                </a:solidFill>
                <a:latin typeface="Calibri" pitchFamily="34" charset="0"/>
              </a:rPr>
              <a:t> </a:t>
            </a:r>
            <a:r>
              <a:rPr lang="fr-FR" sz="2200" b="1">
                <a:solidFill>
                  <a:srgbClr val="336600"/>
                </a:solidFill>
                <a:latin typeface="Calibri" pitchFamily="34" charset="0"/>
              </a:rPr>
              <a:t>résultats</a:t>
            </a:r>
            <a:r>
              <a:rPr lang="fr-FR" sz="2200">
                <a:solidFill>
                  <a:srgbClr val="000000"/>
                </a:solidFill>
                <a:latin typeface="Calibri" pitchFamily="34" charset="0"/>
              </a:rPr>
              <a:t> à travers les </a:t>
            </a:r>
            <a:r>
              <a:rPr lang="fr-FR" sz="2200" b="1">
                <a:solidFill>
                  <a:srgbClr val="008000"/>
                </a:solidFill>
                <a:latin typeface="Calibri" pitchFamily="34" charset="0"/>
              </a:rPr>
              <a:t>indicateurs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200">
              <a:solidFill>
                <a:srgbClr val="000000"/>
              </a:solidFill>
              <a:latin typeface="Calibri" pitchFamily="34" charset="0"/>
            </a:endParaRPr>
          </a:p>
          <a:p>
            <a:pP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a:solidFill>
                  <a:srgbClr val="000000"/>
                </a:solidFill>
                <a:latin typeface="Calibri" pitchFamily="34" charset="0"/>
              </a:rPr>
              <a:t>Deux types d'indicateurs: </a:t>
            </a:r>
            <a:r>
              <a:rPr lang="fr-FR" sz="2200" b="1">
                <a:solidFill>
                  <a:srgbClr val="008000"/>
                </a:solidFill>
                <a:latin typeface="Calibri" pitchFamily="34" charset="0"/>
              </a:rPr>
              <a:t>quantitatifs</a:t>
            </a:r>
            <a:r>
              <a:rPr lang="fr-FR" sz="2200">
                <a:solidFill>
                  <a:srgbClr val="000000"/>
                </a:solidFill>
                <a:latin typeface="Calibri" pitchFamily="34" charset="0"/>
              </a:rPr>
              <a:t> et </a:t>
            </a:r>
            <a:r>
              <a:rPr lang="fr-FR" sz="2200" b="1">
                <a:solidFill>
                  <a:srgbClr val="008000"/>
                </a:solidFill>
                <a:latin typeface="Calibri" pitchFamily="34" charset="0"/>
              </a:rPr>
              <a:t>qualitatifs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200" b="1">
              <a:solidFill>
                <a:srgbClr val="008000"/>
              </a:solidFill>
              <a:latin typeface="Calibri" pitchFamily="34" charset="0"/>
            </a:endParaRPr>
          </a:p>
          <a:p>
            <a:pPr>
              <a:buClr>
                <a:srgbClr val="008000"/>
              </a:buClr>
              <a:buFont typeface="Wingdings"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b="1">
                <a:solidFill>
                  <a:srgbClr val="008000"/>
                </a:solidFill>
                <a:latin typeface="Calibri" pitchFamily="34" charset="0"/>
              </a:rPr>
              <a:t>Méthodes de collecte</a:t>
            </a:r>
            <a:r>
              <a:rPr lang="fr-FR" sz="2200">
                <a:solidFill>
                  <a:srgbClr val="000000"/>
                </a:solidFill>
                <a:latin typeface="Calibri" pitchFamily="34" charset="0"/>
              </a:rPr>
              <a:t> d'information: </a:t>
            </a:r>
            <a:r>
              <a:rPr lang="fr-FR" sz="2200" b="1">
                <a:solidFill>
                  <a:srgbClr val="000000"/>
                </a:solidFill>
                <a:latin typeface="Calibri" pitchFamily="34" charset="0"/>
              </a:rPr>
              <a:t>focus groupes, entretiens semi-structurés, observation, analyse documentaire, enquêtes..</a:t>
            </a:r>
          </a:p>
        </p:txBody>
      </p:sp>
      <p:sp>
        <p:nvSpPr>
          <p:cNvPr id="25603" name="AutoShape 3"/>
          <p:cNvSpPr>
            <a:spLocks noChangeArrowheads="1"/>
          </p:cNvSpPr>
          <p:nvPr/>
        </p:nvSpPr>
        <p:spPr bwMode="auto">
          <a:xfrm>
            <a:off x="539750" y="179388"/>
            <a:ext cx="8137525" cy="760412"/>
          </a:xfrm>
          <a:prstGeom prst="roundRect">
            <a:avLst>
              <a:gd name="adj" fmla="val 16667"/>
            </a:avLst>
          </a:prstGeom>
          <a:solidFill>
            <a:srgbClr val="92D050"/>
          </a:solidFill>
          <a:ln w="9525" cap="flat">
            <a:noFill/>
            <a:round/>
            <a:headEnd/>
            <a:tailEnd/>
          </a:ln>
          <a:effectLst/>
        </p:spPr>
        <p:txBody>
          <a:bodyPr lIns="0" tIns="0" rIns="0" bIns="0" anchor="ctr"/>
          <a:lstStyle/>
          <a:p>
            <a:pPr>
              <a:lnSpc>
                <a:spcPts val="47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3800" b="1">
                <a:solidFill>
                  <a:srgbClr val="009A4C"/>
                </a:solidFill>
                <a:latin typeface="Calibri" pitchFamily="34" charset="0"/>
              </a:rPr>
              <a:t>Suivi. </a:t>
            </a:r>
            <a:r>
              <a:rPr lang="fr-FR" sz="3800" b="1">
                <a:solidFill>
                  <a:srgbClr val="009A4C"/>
                </a:solidFill>
                <a:latin typeface="Calibri" pitchFamily="34" charset="0"/>
              </a:rPr>
              <a:t>Rappel des CONCEPTS CLES</a:t>
            </a:r>
          </a:p>
        </p:txBody>
      </p:sp>
      <p:sp>
        <p:nvSpPr>
          <p:cNvPr id="25604" name="Text Box 4"/>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611D681-A57C-4D06-B6B5-F69C113FF078}"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s-ES">
              <a:solidFill>
                <a:srgbClr val="000000"/>
              </a:solidFill>
              <a:latin typeface="Calibri"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25602">
                                            <p:txEl>
                                              <p:pRg st="1" end="1"/>
                                            </p:txEl>
                                          </p:spTgt>
                                        </p:tgtEl>
                                        <p:attrNameLst>
                                          <p:attrName>style.visibility</p:attrName>
                                        </p:attrNameLst>
                                      </p:cBhvr>
                                      <p:to>
                                        <p:strVal val="visible"/>
                                      </p:to>
                                    </p:set>
                                    <p:animEffect transition="in" filter="blinds(horizontal)">
                                      <p:cBhvr additive="repl">
                                        <p:cTn id="7" dur="500"/>
                                        <p:tgtEl>
                                          <p:spTgt spid="256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25602">
                                            <p:txEl>
                                              <p:pRg st="3" end="3"/>
                                            </p:txEl>
                                          </p:spTgt>
                                        </p:tgtEl>
                                        <p:attrNameLst>
                                          <p:attrName>style.visibility</p:attrName>
                                        </p:attrNameLst>
                                      </p:cBhvr>
                                      <p:to>
                                        <p:strVal val="visible"/>
                                      </p:to>
                                    </p:set>
                                    <p:animEffect transition="in" filter="blinds(horizontal)">
                                      <p:cBhvr additive="repl">
                                        <p:cTn id="12" dur="500"/>
                                        <p:tgtEl>
                                          <p:spTgt spid="2560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25602">
                                            <p:txEl>
                                              <p:pRg st="5" end="5"/>
                                            </p:txEl>
                                          </p:spTgt>
                                        </p:tgtEl>
                                        <p:attrNameLst>
                                          <p:attrName>style.visibility</p:attrName>
                                        </p:attrNameLst>
                                      </p:cBhvr>
                                      <p:to>
                                        <p:strVal val="visible"/>
                                      </p:to>
                                    </p:set>
                                    <p:animEffect transition="in" filter="blinds(horizontal)">
                                      <p:cBhvr additive="repl">
                                        <p:cTn id="17" dur="500"/>
                                        <p:tgtEl>
                                          <p:spTgt spid="2560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25602">
                                            <p:txEl>
                                              <p:pRg st="7" end="7"/>
                                            </p:txEl>
                                          </p:spTgt>
                                        </p:tgtEl>
                                        <p:attrNameLst>
                                          <p:attrName>style.visibility</p:attrName>
                                        </p:attrNameLst>
                                      </p:cBhvr>
                                      <p:to>
                                        <p:strVal val="visible"/>
                                      </p:to>
                                    </p:set>
                                    <p:animEffect transition="in" filter="blinds(horizontal)">
                                      <p:cBhvr additive="repl">
                                        <p:cTn id="22" dur="500"/>
                                        <p:tgtEl>
                                          <p:spTgt spid="2560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25602">
                                            <p:txEl>
                                              <p:pRg st="9" end="9"/>
                                            </p:txEl>
                                          </p:spTgt>
                                        </p:tgtEl>
                                        <p:attrNameLst>
                                          <p:attrName>style.visibility</p:attrName>
                                        </p:attrNameLst>
                                      </p:cBhvr>
                                      <p:to>
                                        <p:strVal val="visible"/>
                                      </p:to>
                                    </p:set>
                                    <p:animEffect transition="in" filter="blinds(horizontal)">
                                      <p:cBhvr additive="repl">
                                        <p:cTn id="27" dur="500"/>
                                        <p:tgtEl>
                                          <p:spTgt spid="2560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68313" y="1844675"/>
            <a:ext cx="8207375" cy="4248150"/>
          </a:xfrm>
          <a:prstGeom prst="rect">
            <a:avLst/>
          </a:prstGeom>
          <a:noFill/>
          <a:ln w="9525" cap="flat">
            <a:noFill/>
            <a:round/>
            <a:headEnd/>
            <a:tailEnd/>
          </a:ln>
          <a:effectLst/>
        </p:spPr>
        <p:txBody>
          <a:bodyPr lIns="90000" tIns="46800" rIns="90000" bIns="46800"/>
          <a:lstStyle/>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400">
              <a:solidFill>
                <a:srgbClr val="000000"/>
              </a:solidFill>
              <a:latin typeface="Calibri" pitchFamily="34" charset="0"/>
            </a:endParaRPr>
          </a:p>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400">
              <a:solidFill>
                <a:srgbClr val="000000"/>
              </a:solidFill>
              <a:latin typeface="Calibri" pitchFamily="34" charset="0"/>
            </a:endParaRPr>
          </a:p>
          <a:p>
            <a:pPr>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400">
              <a:solidFill>
                <a:srgbClr val="000000"/>
              </a:solidFill>
              <a:latin typeface="Calibri" pitchFamily="34" charset="0"/>
            </a:endParaRPr>
          </a:p>
        </p:txBody>
      </p:sp>
      <p:sp>
        <p:nvSpPr>
          <p:cNvPr id="26626" name="Text Box 2"/>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106B70C-5C7B-4F3F-B51F-7CF03E41D73E}"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s-ES">
              <a:solidFill>
                <a:srgbClr val="000000"/>
              </a:solidFill>
              <a:latin typeface="Calibri" pitchFamily="34" charset="0"/>
            </a:endParaRPr>
          </a:p>
        </p:txBody>
      </p:sp>
      <p:sp>
        <p:nvSpPr>
          <p:cNvPr id="26627" name="Text Box 3"/>
          <p:cNvSpPr txBox="1">
            <a:spLocks noChangeArrowheads="1"/>
          </p:cNvSpPr>
          <p:nvPr/>
        </p:nvSpPr>
        <p:spPr bwMode="auto">
          <a:xfrm>
            <a:off x="274638" y="161925"/>
            <a:ext cx="8553450" cy="644525"/>
          </a:xfrm>
          <a:prstGeom prst="rect">
            <a:avLst/>
          </a:prstGeom>
          <a:noFill/>
          <a:ln w="9525" cap="flat">
            <a:noFill/>
            <a:round/>
            <a:headEnd/>
            <a:tailEnd/>
          </a:ln>
          <a:effectLst/>
        </p:spPr>
        <p:txBody>
          <a:bodyPr lIns="90000" tIns="46800" rIns="90000" bIns="46800"/>
          <a:lstStyle/>
          <a:p>
            <a:pPr>
              <a:lnSpc>
                <a:spcPts val="4788"/>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4500" b="1" dirty="0">
                <a:solidFill>
                  <a:srgbClr val="009A4C"/>
                </a:solidFill>
                <a:latin typeface="Calibri" pitchFamily="34" charset="0"/>
              </a:rPr>
              <a:t>En </a:t>
            </a:r>
            <a:r>
              <a:rPr lang="fr-FR" sz="4500" b="1" dirty="0" smtClean="0">
                <a:solidFill>
                  <a:srgbClr val="009A4C"/>
                </a:solidFill>
                <a:latin typeface="Calibri" pitchFamily="34" charset="0"/>
              </a:rPr>
              <a:t>groupes selon la </a:t>
            </a:r>
            <a:r>
              <a:rPr lang="fr-FR" sz="4500" b="1" dirty="0" err="1" smtClean="0">
                <a:solidFill>
                  <a:srgbClr val="009A4C"/>
                </a:solidFill>
                <a:latin typeface="Calibri" pitchFamily="34" charset="0"/>
              </a:rPr>
              <a:t>thèmatique</a:t>
            </a:r>
            <a:r>
              <a:rPr lang="fr-FR" sz="4500" b="1" dirty="0" smtClean="0">
                <a:solidFill>
                  <a:srgbClr val="009A4C"/>
                </a:solidFill>
                <a:latin typeface="Calibri" pitchFamily="34" charset="0"/>
              </a:rPr>
              <a:t>:</a:t>
            </a:r>
            <a:endParaRPr lang="fr-FR" sz="4500" b="1" dirty="0">
              <a:solidFill>
                <a:srgbClr val="009A4C"/>
              </a:solidFill>
              <a:latin typeface="Calibri" pitchFamily="34" charset="0"/>
            </a:endParaRPr>
          </a:p>
        </p:txBody>
      </p:sp>
      <p:sp>
        <p:nvSpPr>
          <p:cNvPr id="26628" name="Text Box 4"/>
          <p:cNvSpPr txBox="1">
            <a:spLocks noChangeArrowheads="1"/>
          </p:cNvSpPr>
          <p:nvPr/>
        </p:nvSpPr>
        <p:spPr bwMode="auto">
          <a:xfrm>
            <a:off x="685800" y="1308100"/>
            <a:ext cx="3781425" cy="3925888"/>
          </a:xfrm>
          <a:prstGeom prst="rect">
            <a:avLst/>
          </a:prstGeom>
          <a:noFill/>
          <a:ln w="9525" cap="flat">
            <a:noFill/>
            <a:round/>
            <a:headEnd/>
            <a:tailEnd/>
          </a:ln>
          <a:effectLst/>
        </p:spPr>
        <p:txBody>
          <a:bodyPr lIns="90000" tIns="46800" rIns="90000" bIns="46800"/>
          <a:lstStyle/>
          <a:p>
            <a:pPr marL="531813" indent="-531813">
              <a:lnSpc>
                <a:spcPct val="95000"/>
              </a:lnSpc>
              <a:spcBef>
                <a:spcPts val="600"/>
              </a:spcBef>
              <a:buClr>
                <a:srgbClr val="5DB838"/>
              </a:buClr>
              <a:buFont typeface="Wingdings" pitchFamily="2" charset="2"/>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400" dirty="0">
                <a:solidFill>
                  <a:srgbClr val="000000"/>
                </a:solidFill>
                <a:latin typeface="Calibri" pitchFamily="34" charset="0"/>
              </a:rPr>
              <a:t>Choisir un indicateur et l’analyser :</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Information utile? Pas une activité?</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Quel type d’indicateur?</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smtClean="0">
                <a:solidFill>
                  <a:srgbClr val="000000"/>
                </a:solidFill>
                <a:latin typeface="Calibri" pitchFamily="34" charset="0"/>
              </a:rPr>
              <a:t>Réaliste</a:t>
            </a:r>
            <a:r>
              <a:rPr lang="fr-FR" sz="2000" dirty="0">
                <a:solidFill>
                  <a:srgbClr val="000000"/>
                </a:solidFill>
                <a:latin typeface="Calibri" pitchFamily="34" charset="0"/>
              </a:rPr>
              <a:t>? </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Spécifique? </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Simple?</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Mesurable?</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dirty="0">
                <a:solidFill>
                  <a:srgbClr val="000000"/>
                </a:solidFill>
                <a:latin typeface="Calibri" pitchFamily="34" charset="0"/>
              </a:rPr>
              <a:t>Temporel? </a:t>
            </a:r>
          </a:p>
        </p:txBody>
      </p:sp>
      <p:sp>
        <p:nvSpPr>
          <p:cNvPr id="26629" name="Text Box 5"/>
          <p:cNvSpPr txBox="1">
            <a:spLocks noChangeArrowheads="1"/>
          </p:cNvSpPr>
          <p:nvPr/>
        </p:nvSpPr>
        <p:spPr bwMode="auto">
          <a:xfrm>
            <a:off x="4619625" y="1308100"/>
            <a:ext cx="3781425" cy="3894138"/>
          </a:xfrm>
          <a:prstGeom prst="rect">
            <a:avLst/>
          </a:prstGeom>
          <a:noFill/>
          <a:ln w="9525" cap="flat">
            <a:noFill/>
            <a:round/>
            <a:headEnd/>
            <a:tailEnd/>
          </a:ln>
          <a:effectLst/>
        </p:spPr>
        <p:txBody>
          <a:bodyPr lIns="90000" tIns="46800" rIns="90000" bIns="46800"/>
          <a:lstStyle/>
          <a:p>
            <a:pPr marL="531813" indent="-531813">
              <a:lnSpc>
                <a:spcPct val="95000"/>
              </a:lnSpc>
              <a:spcBef>
                <a:spcPts val="600"/>
              </a:spcBef>
              <a:buClr>
                <a:srgbClr val="5DB838"/>
              </a:buClr>
              <a:buFont typeface="Wingdings" pitchFamily="2" charset="2"/>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400">
                <a:solidFill>
                  <a:srgbClr val="000000"/>
                </a:solidFill>
                <a:latin typeface="Calibri" pitchFamily="34" charset="0"/>
              </a:rPr>
              <a:t>Les sources de vérification: </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a:solidFill>
                  <a:srgbClr val="000000"/>
                </a:solidFill>
                <a:latin typeface="Calibri" pitchFamily="34" charset="0"/>
              </a:rPr>
              <a:t>Donnent toute l’information nécessaire?</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a:solidFill>
                  <a:srgbClr val="000000"/>
                </a:solidFill>
                <a:latin typeface="Calibri" pitchFamily="34" charset="0"/>
              </a:rPr>
              <a:t>Sont fiables?</a:t>
            </a:r>
          </a:p>
          <a:p>
            <a:pPr marL="914400" lvl="1" indent="-457200">
              <a:lnSpc>
                <a:spcPct val="95000"/>
              </a:lnSpc>
              <a:spcBef>
                <a:spcPts val="500"/>
              </a:spcBef>
              <a:buClr>
                <a:srgbClr val="5DB838"/>
              </a:buClr>
              <a:buFont typeface="Times New Roman" pitchFamily="18" charset="0"/>
              <a:buChar char="→"/>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fr-FR" sz="2000">
                <a:solidFill>
                  <a:srgbClr val="000000"/>
                </a:solidFill>
                <a:latin typeface="Calibri" pitchFamily="34" charset="0"/>
              </a:rPr>
              <a:t>Sont viables et réalistes?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defTabSz="914400">
              <a:spcBef>
                <a:spcPts val="1063"/>
              </a:spcBef>
              <a:spcAft>
                <a:spcPts val="538"/>
              </a:spcAft>
              <a:buClrTx/>
              <a:buSzTx/>
              <a:buFontTx/>
              <a:buNone/>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latin typeface="Arial"/>
                <a:cs typeface="Times New Roman" pitchFamily="18" charset="0"/>
              </a:rPr>
              <a:t>				</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Résultats Enquête</a:t>
            </a:r>
            <a:endParaRPr lang="fr-FR" dirty="0" smtClean="0"/>
          </a:p>
        </p:txBody>
      </p:sp>
      <p:graphicFrame>
        <p:nvGraphicFramePr>
          <p:cNvPr id="10" name="9 Tabla"/>
          <p:cNvGraphicFramePr>
            <a:graphicFrameLocks noGrp="1"/>
          </p:cNvGraphicFramePr>
          <p:nvPr/>
        </p:nvGraphicFramePr>
        <p:xfrm>
          <a:off x="755576" y="1232659"/>
          <a:ext cx="7200800" cy="1764293"/>
        </p:xfrm>
        <a:graphic>
          <a:graphicData uri="http://schemas.openxmlformats.org/drawingml/2006/table">
            <a:tbl>
              <a:tblPr>
                <a:effectLst>
                  <a:innerShdw blurRad="114300">
                    <a:prstClr val="black"/>
                  </a:innerShdw>
                </a:effectLst>
              </a:tblPr>
              <a:tblGrid>
                <a:gridCol w="5703604"/>
                <a:gridCol w="1497196"/>
              </a:tblGrid>
              <a:tr h="360040">
                <a:tc gridSpan="2">
                  <a:txBody>
                    <a:bodyPr/>
                    <a:lstStyle/>
                    <a:p>
                      <a:pPr algn="l" fontAlgn="t"/>
                      <a:r>
                        <a:rPr lang="fr-FR" sz="1400" b="1" i="0" u="none" strike="noStrike" dirty="0">
                          <a:latin typeface="+mj-lt"/>
                        </a:rPr>
                        <a:t>Dans le cadre logique d'un projet, un indicateur est </a:t>
                      </a:r>
                      <a:r>
                        <a:rPr lang="fr-FR" sz="1400" b="1" i="0" u="none" strike="noStrike" dirty="0" smtClean="0">
                          <a:latin typeface="+mj-lt"/>
                        </a:rPr>
                        <a:t>:</a:t>
                      </a:r>
                      <a:endParaRPr lang="fr-FR" sz="1400" b="1" i="0" u="none" strike="noStrike" dirty="0">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fontAlgn="b"/>
                      <a:endParaRPr lang="es-ES" sz="1000" b="0" i="0" u="none" strike="noStrike" dirty="0">
                        <a:solidFill>
                          <a:srgbClr val="000000"/>
                        </a:solidFill>
                        <a:latin typeface="Arial"/>
                      </a:endParaRPr>
                    </a:p>
                  </a:txBody>
                  <a:tcPr marL="9525" marR="9525" marT="952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41463">
                <a:tc>
                  <a:txBody>
                    <a:bodyPr/>
                    <a:lstStyle/>
                    <a:p>
                      <a:pPr algn="l" fontAlgn="t"/>
                      <a:r>
                        <a:rPr lang="fr-FR" sz="1400" b="0" i="0" u="none" strike="noStrike" dirty="0" smtClean="0">
                          <a:latin typeface="+mj-lt"/>
                        </a:rPr>
                        <a:t>A</a:t>
                      </a:r>
                      <a:r>
                        <a:rPr lang="fr-FR" sz="1400" b="0" i="0" u="none" strike="noStrike" dirty="0">
                          <a:latin typeface="+mj-lt"/>
                        </a:rPr>
                        <a:t>. Une variable qui mesure le degré de mise en œuvre des activités d'un programme / projet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s-ES" sz="1400" b="0" i="0" u="none" strike="noStrike" dirty="0">
                          <a:solidFill>
                            <a:srgbClr val="000000"/>
                          </a:solidFill>
                          <a:latin typeface="+mj-lt"/>
                        </a:rPr>
                        <a:t>15,38%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r h="522238">
                <a:tc>
                  <a:txBody>
                    <a:bodyPr/>
                    <a:lstStyle/>
                    <a:p>
                      <a:pPr algn="l" fontAlgn="t"/>
                      <a:r>
                        <a:rPr lang="fr-FR" sz="1400" b="0" i="0" u="none" strike="noStrike" dirty="0" smtClean="0">
                          <a:latin typeface="+mj-lt"/>
                        </a:rPr>
                        <a:t>B</a:t>
                      </a:r>
                      <a:r>
                        <a:rPr lang="fr-FR" sz="1400" b="0" i="0" u="none" strike="noStrike" dirty="0">
                          <a:latin typeface="+mj-lt"/>
                        </a:rPr>
                        <a:t>. Une variable qui mesure un aspect du programme / projet qui est directement liée à un objectif / résultats du programme / projet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FF00"/>
                    </a:solidFill>
                  </a:tcPr>
                </a:tc>
                <a:tc>
                  <a:txBody>
                    <a:bodyPr/>
                    <a:lstStyle/>
                    <a:p>
                      <a:pPr algn="ctr" fontAlgn="b"/>
                      <a:r>
                        <a:rPr lang="es-ES" sz="1400" b="0" i="0" u="none" strike="noStrike" dirty="0">
                          <a:solidFill>
                            <a:srgbClr val="000000"/>
                          </a:solidFill>
                          <a:latin typeface="+mj-lt"/>
                        </a:rPr>
                        <a:t>38,46%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00FF00"/>
                    </a:solidFill>
                  </a:tcPr>
                </a:tc>
              </a:tr>
              <a:tr h="170732">
                <a:tc>
                  <a:txBody>
                    <a:bodyPr/>
                    <a:lstStyle/>
                    <a:p>
                      <a:pPr algn="l" fontAlgn="t"/>
                      <a:r>
                        <a:rPr lang="fr-FR" sz="1400" b="0" i="0" u="none"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s-ES" sz="1400" b="0" i="0" u="none" strike="noStrike" dirty="0">
                          <a:solidFill>
                            <a:srgbClr val="000000"/>
                          </a:solidFill>
                          <a:latin typeface="+mj-lt"/>
                        </a:rPr>
                        <a:t>46,15%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r>
              <a:tr h="180775">
                <a:tc>
                  <a:txBody>
                    <a:bodyPr/>
                    <a:lstStyle/>
                    <a:p>
                      <a:pPr algn="l" fontAlgn="t"/>
                      <a:r>
                        <a:rPr lang="fr-FR" sz="1400" b="0" i="0" u="none" strike="noStrike" dirty="0" smtClean="0">
                          <a:latin typeface="+mj-lt"/>
                        </a:rPr>
                        <a:t>D</a:t>
                      </a:r>
                      <a:r>
                        <a:rPr lang="fr-FR" sz="1400" b="0" i="0" u="none" strike="noStrike" dirty="0">
                          <a:latin typeface="+mj-lt"/>
                        </a:rPr>
                        <a:t>. aucun de ces réponses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ES" sz="1400" b="0" i="0" u="none" strike="noStrike" dirty="0">
                          <a:solidFill>
                            <a:srgbClr val="000000"/>
                          </a:solidFill>
                          <a:latin typeface="+mj-lt"/>
                        </a:rPr>
                        <a:t>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4" name="13 Tabla"/>
          <p:cNvGraphicFramePr>
            <a:graphicFrameLocks noGrp="1"/>
          </p:cNvGraphicFramePr>
          <p:nvPr/>
        </p:nvGraphicFramePr>
        <p:xfrm>
          <a:off x="755576" y="3212976"/>
          <a:ext cx="7200800" cy="1440160"/>
        </p:xfrm>
        <a:graphic>
          <a:graphicData uri="http://schemas.openxmlformats.org/drawingml/2006/table">
            <a:tbl>
              <a:tblPr>
                <a:effectLst>
                  <a:innerShdw blurRad="114300">
                    <a:prstClr val="black"/>
                  </a:innerShdw>
                </a:effectLst>
              </a:tblPr>
              <a:tblGrid>
                <a:gridCol w="5592854"/>
                <a:gridCol w="1607946"/>
              </a:tblGrid>
              <a:tr h="288032">
                <a:tc gridSpan="2">
                  <a:txBody>
                    <a:bodyPr/>
                    <a:lstStyle/>
                    <a:p>
                      <a:pPr algn="l" fontAlgn="t"/>
                      <a:r>
                        <a:rPr lang="es-ES" sz="1400" b="1" i="0" u="none" strike="noStrike" dirty="0">
                          <a:latin typeface="+mj-lt"/>
                        </a:rPr>
                        <a:t>Les </a:t>
                      </a:r>
                      <a:r>
                        <a:rPr lang="es-ES" sz="1400" b="1" i="0" u="none" strike="noStrike" dirty="0" err="1">
                          <a:latin typeface="+mj-lt"/>
                        </a:rPr>
                        <a:t>indicateurs</a:t>
                      </a:r>
                      <a:r>
                        <a:rPr lang="es-ES" sz="1400" b="1" i="0" u="none" strike="noStrike" dirty="0">
                          <a:latin typeface="+mj-lt"/>
                        </a:rPr>
                        <a:t> </a:t>
                      </a:r>
                      <a:r>
                        <a:rPr lang="es-ES" sz="1400" b="1" i="0" u="none" strike="noStrike" dirty="0" err="1">
                          <a:latin typeface="+mj-lt"/>
                        </a:rPr>
                        <a:t>qualitatifs</a:t>
                      </a:r>
                      <a:r>
                        <a:rPr lang="es-ES" sz="1400" b="1" i="0" u="none" strike="noStrike" dirty="0">
                          <a:latin typeface="+mj-lt"/>
                        </a:rPr>
                        <a:t> </a:t>
                      </a:r>
                      <a:r>
                        <a:rPr lang="es-ES" sz="1400" b="1" i="0" u="none" strike="noStrike" dirty="0" err="1">
                          <a:latin typeface="+mj-lt"/>
                        </a:rPr>
                        <a:t>sont</a:t>
                      </a:r>
                      <a:r>
                        <a:rPr lang="es-ES" sz="1400" b="1" i="0" u="none" strike="noStrike" dirty="0">
                          <a:latin typeface="+mj-lt"/>
                        </a:rPr>
                        <a:t> </a:t>
                      </a:r>
                      <a:r>
                        <a:rPr lang="es-ES" sz="1400" b="1" i="0" u="none" strike="noStrike" dirty="0" smtClean="0">
                          <a:latin typeface="+mj-lt"/>
                        </a:rPr>
                        <a:t>:</a:t>
                      </a:r>
                      <a:r>
                        <a:rPr lang="es-ES" sz="1400" b="0" i="0" u="none" strike="noStrike" dirty="0">
                          <a:solidFill>
                            <a:srgbClr val="000000"/>
                          </a:solidFill>
                          <a:latin typeface="+mj-lt"/>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833">
                <a:tc>
                  <a:txBody>
                    <a:bodyPr/>
                    <a:lstStyle/>
                    <a:p>
                      <a:pPr algn="l" fontAlgn="t"/>
                      <a:r>
                        <a:rPr lang="fr-FR" sz="1400" b="0" i="0" u="none" strike="noStrike" dirty="0" smtClean="0">
                          <a:latin typeface="+mj-lt"/>
                        </a:rPr>
                        <a:t>A</a:t>
                      </a:r>
                      <a:r>
                        <a:rPr lang="fr-FR" sz="1400" b="0" i="0" u="none" strike="noStrike" dirty="0">
                          <a:latin typeface="+mj-lt"/>
                        </a:rPr>
                        <a:t>. Normalement exprimé sur les opinions, les perceptions, les idées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a:solidFill>
                            <a:srgbClr val="000000"/>
                          </a:solidFill>
                          <a:latin typeface="+mj-lt"/>
                        </a:rPr>
                        <a:t>53,85%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1255">
                <a:tc>
                  <a:txBody>
                    <a:bodyPr/>
                    <a:lstStyle/>
                    <a:p>
                      <a:pPr algn="l" fontAlgn="t"/>
                      <a:r>
                        <a:rPr lang="fr-FR" sz="1400" b="0" i="0" u="none" strike="noStrike" dirty="0" smtClean="0">
                          <a:latin typeface="+mj-lt"/>
                        </a:rPr>
                        <a:t>B</a:t>
                      </a:r>
                      <a:r>
                        <a:rPr lang="fr-FR" sz="1400" b="0" i="0" u="none" strike="noStrike" dirty="0">
                          <a:latin typeface="+mj-lt"/>
                        </a:rPr>
                        <a:t>. Tous ceux qui ne peuvent pas être quantifiée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a:solidFill>
                            <a:srgbClr val="000000"/>
                          </a:solidFill>
                          <a:latin typeface="+mj-lt"/>
                        </a:rPr>
                        <a:t>23,08%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60040">
                <a:tc>
                  <a:txBody>
                    <a:bodyPr/>
                    <a:lstStyle/>
                    <a:p>
                      <a:pPr algn="l" fontAlgn="t"/>
                      <a:r>
                        <a:rPr lang="fr-FR" sz="1400" b="0" i="0" u="none"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c>
                  <a:txBody>
                    <a:bodyPr/>
                    <a:lstStyle/>
                    <a:p>
                      <a:pPr algn="ctr" fontAlgn="b"/>
                      <a:r>
                        <a:rPr lang="es-ES" sz="1400" b="0" i="0" u="none" strike="noStrike" dirty="0">
                          <a:solidFill>
                            <a:srgbClr val="000000"/>
                          </a:solidFill>
                          <a:latin typeface="+mj-lt"/>
                        </a:rPr>
                        <a:t>23,08%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r>
            </a:tbl>
          </a:graphicData>
        </a:graphic>
      </p:graphicFrame>
      <p:graphicFrame>
        <p:nvGraphicFramePr>
          <p:cNvPr id="15" name="14 Tabla"/>
          <p:cNvGraphicFramePr>
            <a:graphicFrameLocks noGrp="1"/>
          </p:cNvGraphicFramePr>
          <p:nvPr/>
        </p:nvGraphicFramePr>
        <p:xfrm>
          <a:off x="755577" y="4929917"/>
          <a:ext cx="7200799" cy="1523419"/>
        </p:xfrm>
        <a:graphic>
          <a:graphicData uri="http://schemas.openxmlformats.org/drawingml/2006/table">
            <a:tbl>
              <a:tblPr>
                <a:effectLst>
                  <a:innerShdw blurRad="114300">
                    <a:prstClr val="black"/>
                  </a:innerShdw>
                </a:effectLst>
              </a:tblPr>
              <a:tblGrid>
                <a:gridCol w="5692649"/>
                <a:gridCol w="1508150"/>
              </a:tblGrid>
              <a:tr h="360040">
                <a:tc gridSpan="2">
                  <a:txBody>
                    <a:bodyPr/>
                    <a:lstStyle/>
                    <a:p>
                      <a:pPr algn="l" fontAlgn="t"/>
                      <a:r>
                        <a:rPr lang="es-ES" sz="1400" b="1" i="0" u="none" strike="noStrike" dirty="0">
                          <a:latin typeface="+mj-lt"/>
                        </a:rPr>
                        <a:t>Les </a:t>
                      </a:r>
                      <a:r>
                        <a:rPr lang="es-ES" sz="1400" b="1" i="0" u="none" strike="noStrike" dirty="0" err="1">
                          <a:latin typeface="+mj-lt"/>
                        </a:rPr>
                        <a:t>indicateurs</a:t>
                      </a:r>
                      <a:r>
                        <a:rPr lang="es-ES" sz="1400" b="1" i="0" u="none" strike="noStrike" dirty="0">
                          <a:latin typeface="+mj-lt"/>
                        </a:rPr>
                        <a:t> </a:t>
                      </a:r>
                      <a:r>
                        <a:rPr lang="es-ES" sz="1400" b="1" i="0" u="none" strike="noStrike" dirty="0" err="1">
                          <a:latin typeface="+mj-lt"/>
                        </a:rPr>
                        <a:t>quantitatifs</a:t>
                      </a:r>
                      <a:r>
                        <a:rPr lang="es-ES" sz="1400" b="1" i="0" u="none" strike="noStrike" dirty="0">
                          <a:latin typeface="+mj-lt"/>
                        </a:rPr>
                        <a:t> </a:t>
                      </a:r>
                      <a:r>
                        <a:rPr lang="es-ES" sz="1400" b="1" i="0" u="none" strike="noStrike" dirty="0" err="1">
                          <a:latin typeface="+mj-lt"/>
                        </a:rPr>
                        <a:t>sont</a:t>
                      </a:r>
                      <a:r>
                        <a:rPr lang="es-ES" sz="1400" b="1" i="0" u="none" strike="noStrike" dirty="0">
                          <a:latin typeface="+mj-lt"/>
                        </a:rPr>
                        <a:t> </a:t>
                      </a:r>
                      <a:r>
                        <a:rPr lang="es-ES" sz="1400" b="1" i="0" u="none" strike="noStrike" dirty="0" smtClean="0">
                          <a:latin typeface="+mj-lt"/>
                        </a:rPr>
                        <a:t>:</a:t>
                      </a:r>
                      <a:r>
                        <a:rPr lang="es-ES" sz="1400" b="0" i="0" u="none" strike="noStrike" dirty="0">
                          <a:solidFill>
                            <a:srgbClr val="000000"/>
                          </a:solidFill>
                          <a:latin typeface="+mj-lt"/>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755">
                <a:tc>
                  <a:txBody>
                    <a:bodyPr/>
                    <a:lstStyle/>
                    <a:p>
                      <a:pPr algn="l" fontAlgn="t"/>
                      <a:r>
                        <a:rPr lang="fr-FR" sz="1400" b="0" i="0" u="none" strike="noStrike" dirty="0" smtClean="0">
                          <a:latin typeface="+mj-lt"/>
                        </a:rPr>
                        <a:t>A</a:t>
                      </a:r>
                      <a:r>
                        <a:rPr lang="fr-FR" sz="1400" b="0" i="0" u="none" strike="noStrike" dirty="0">
                          <a:latin typeface="+mj-lt"/>
                        </a:rPr>
                        <a:t>. Exprimé en chiffres, pourcentages, etc.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ctr" fontAlgn="b"/>
                      <a:r>
                        <a:rPr lang="es-ES" sz="1400" b="0" i="0" u="none" strike="noStrike" dirty="0">
                          <a:solidFill>
                            <a:srgbClr val="000000"/>
                          </a:solidFill>
                          <a:latin typeface="+mj-lt"/>
                        </a:rPr>
                        <a:t>100,00%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r>
              <a:tr h="458341">
                <a:tc>
                  <a:txBody>
                    <a:bodyPr/>
                    <a:lstStyle/>
                    <a:p>
                      <a:pPr algn="l" fontAlgn="t"/>
                      <a:r>
                        <a:rPr lang="fr-FR" sz="1400" b="0" i="0" u="none" strike="noStrike" dirty="0" smtClean="0">
                          <a:latin typeface="+mj-lt"/>
                        </a:rPr>
                        <a:t>B</a:t>
                      </a:r>
                      <a:r>
                        <a:rPr lang="fr-FR" sz="1400" b="0" i="0" u="none" strike="noStrike" dirty="0">
                          <a:latin typeface="+mj-lt"/>
                        </a:rPr>
                        <a:t>. La unique (seule) façon de nous assurer que nous avançons dans nos résultats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a:solidFill>
                            <a:srgbClr val="000000"/>
                          </a:solidFill>
                          <a:latin typeface="+mj-lt"/>
                        </a:rPr>
                        <a:t>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99283">
                <a:tc>
                  <a:txBody>
                    <a:bodyPr/>
                    <a:lstStyle/>
                    <a:p>
                      <a:pPr algn="l" fontAlgn="t"/>
                      <a:r>
                        <a:rPr lang="fr-FR" sz="1400" b="0" i="0" u="none"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mj-lt"/>
                        </a:rPr>
                        <a:t>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defTabSz="914400">
              <a:spcBef>
                <a:spcPts val="1063"/>
              </a:spcBef>
              <a:spcAft>
                <a:spcPts val="538"/>
              </a:spcAft>
              <a:buClrTx/>
              <a:buSzTx/>
              <a:buFontTx/>
              <a:buNone/>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latin typeface="Arial"/>
                <a:cs typeface="Times New Roman" pitchFamily="18" charset="0"/>
              </a:rPr>
              <a:t>				</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Résultats Enquête</a:t>
            </a:r>
            <a:endParaRPr lang="fr-FR" dirty="0" smtClean="0"/>
          </a:p>
        </p:txBody>
      </p:sp>
      <p:graphicFrame>
        <p:nvGraphicFramePr>
          <p:cNvPr id="8" name="7 Tabla"/>
          <p:cNvGraphicFramePr>
            <a:graphicFrameLocks noGrp="1"/>
          </p:cNvGraphicFramePr>
          <p:nvPr/>
        </p:nvGraphicFramePr>
        <p:xfrm>
          <a:off x="755576" y="1772816"/>
          <a:ext cx="7416824" cy="1944216"/>
        </p:xfrm>
        <a:graphic>
          <a:graphicData uri="http://schemas.openxmlformats.org/drawingml/2006/table">
            <a:tbl>
              <a:tblPr>
                <a:effectLst>
                  <a:innerShdw blurRad="114300">
                    <a:prstClr val="black"/>
                  </a:innerShdw>
                </a:effectLst>
              </a:tblPr>
              <a:tblGrid>
                <a:gridCol w="5863429"/>
                <a:gridCol w="1553395"/>
              </a:tblGrid>
              <a:tr h="622250">
                <a:tc gridSpan="2">
                  <a:txBody>
                    <a:bodyPr/>
                    <a:lstStyle/>
                    <a:p>
                      <a:pPr algn="l" fontAlgn="t"/>
                      <a:r>
                        <a:rPr lang="fr-FR" sz="1400" b="1" i="0" u="none" strike="noStrike" dirty="0">
                          <a:latin typeface="+mj-lt"/>
                        </a:rPr>
                        <a:t>Les méthodes de collecte d’informations quantitatives diffèrent des informations qualitatives, car </a:t>
                      </a:r>
                      <a:r>
                        <a:rPr lang="fr-FR" sz="1400" b="1" i="0" u="none" strike="noStrike" dirty="0" smtClean="0">
                          <a:latin typeface="+mj-lt"/>
                        </a:rPr>
                        <a:t>:</a:t>
                      </a:r>
                      <a:r>
                        <a:rPr lang="es-ES" sz="1400" b="0" i="0" u="none" strike="noStrike" dirty="0">
                          <a:solidFill>
                            <a:srgbClr val="000000"/>
                          </a:solidFill>
                          <a:latin typeface="+mj-lt"/>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653">
                <a:tc>
                  <a:txBody>
                    <a:bodyPr/>
                    <a:lstStyle/>
                    <a:p>
                      <a:pPr algn="l" fontAlgn="t"/>
                      <a:r>
                        <a:rPr lang="fr-FR" sz="1400" b="0" i="0" u="none" strike="noStrike" dirty="0" smtClean="0">
                          <a:latin typeface="+mj-lt"/>
                        </a:rPr>
                        <a:t>A</a:t>
                      </a:r>
                      <a:r>
                        <a:rPr lang="fr-FR" sz="1400" b="0" i="0" u="none" strike="noStrike" dirty="0">
                          <a:latin typeface="+mj-lt"/>
                        </a:rPr>
                        <a:t>. Les méthodes quantitatives produisent des informations plus fiables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a:solidFill>
                            <a:srgbClr val="000000"/>
                          </a:solidFill>
                          <a:latin typeface="+mj-lt"/>
                        </a:rPr>
                        <a:t>23,08%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72986">
                <a:tc>
                  <a:txBody>
                    <a:bodyPr/>
                    <a:lstStyle/>
                    <a:p>
                      <a:pPr algn="l" fontAlgn="t"/>
                      <a:r>
                        <a:rPr lang="fr-FR" sz="1400" b="0" i="0" u="none" strike="noStrike" dirty="0" smtClean="0">
                          <a:latin typeface="+mj-lt"/>
                        </a:rPr>
                        <a:t>B</a:t>
                      </a:r>
                      <a:r>
                        <a:rPr lang="fr-FR" sz="1400" b="0" i="0" u="none" strike="noStrike" dirty="0">
                          <a:latin typeface="+mj-lt"/>
                        </a:rPr>
                        <a:t>. Ils mesurent des différents types de variables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a:txBody>
                    <a:bodyPr/>
                    <a:lstStyle/>
                    <a:p>
                      <a:pPr algn="ctr" fontAlgn="b"/>
                      <a:r>
                        <a:rPr lang="es-ES" sz="1400" b="0" i="0" u="none" strike="noStrike" dirty="0">
                          <a:solidFill>
                            <a:srgbClr val="000000"/>
                          </a:solidFill>
                          <a:latin typeface="+mj-lt"/>
                        </a:rPr>
                        <a:t>15,38%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FF00"/>
                    </a:solidFill>
                  </a:tcPr>
                </a:tc>
              </a:tr>
              <a:tr h="370327">
                <a:tc>
                  <a:txBody>
                    <a:bodyPr/>
                    <a:lstStyle/>
                    <a:p>
                      <a:pPr algn="l" fontAlgn="t"/>
                      <a:r>
                        <a:rPr lang="fr-FR" sz="1400" b="0" i="0" u="none"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mj-lt"/>
                        </a:rPr>
                        <a:t>53,85%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2914650" y="1484313"/>
            <a:ext cx="5834063" cy="2736850"/>
          </a:xfrm>
          <a:prstGeom prst="rect">
            <a:avLst/>
          </a:prstGeom>
          <a:noFill/>
          <a:ln w="9525" cap="flat">
            <a:noFill/>
            <a:round/>
            <a:headEnd/>
            <a:tailEnd/>
          </a:ln>
          <a:effectLst/>
        </p:spPr>
        <p:txBody>
          <a:bodyPr lIns="86760" tIns="41040" rIns="86760" bIns="4104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600">
                <a:solidFill>
                  <a:srgbClr val="00AE00"/>
                </a:solidFill>
                <a:latin typeface="Calibri" pitchFamily="34" charset="0"/>
                <a:ea typeface="Microsoft YaHei" pitchFamily="34" charset="-122"/>
              </a:rPr>
              <a:t>Est-ce que les activités (et les stratégies) </a:t>
            </a:r>
            <a:r>
              <a:rPr lang="fr-FR" sz="2600" b="1">
                <a:solidFill>
                  <a:srgbClr val="00AE00"/>
                </a:solidFill>
                <a:latin typeface="Calibri" pitchFamily="34" charset="0"/>
                <a:ea typeface="Microsoft YaHei" pitchFamily="34" charset="-122"/>
              </a:rPr>
              <a:t>produisent</a:t>
            </a:r>
            <a:r>
              <a:rPr lang="fr-FR" sz="2600">
                <a:solidFill>
                  <a:srgbClr val="00AE00"/>
                </a:solidFill>
                <a:latin typeface="Calibri" pitchFamily="34" charset="0"/>
                <a:ea typeface="Microsoft YaHei" pitchFamily="34" charset="-122"/>
              </a:rPr>
              <a:t> </a:t>
            </a:r>
            <a:r>
              <a:rPr lang="fr-FR" sz="2600" b="1">
                <a:solidFill>
                  <a:srgbClr val="00AE00"/>
                </a:solidFill>
                <a:latin typeface="Calibri" pitchFamily="34" charset="0"/>
                <a:ea typeface="Microsoft YaHei" pitchFamily="34" charset="-122"/>
              </a:rPr>
              <a:t>les changements </a:t>
            </a:r>
            <a:r>
              <a:rPr lang="fr-FR" sz="2600">
                <a:solidFill>
                  <a:srgbClr val="00AE00"/>
                </a:solidFill>
                <a:latin typeface="Calibri" pitchFamily="34" charset="0"/>
                <a:ea typeface="Microsoft YaHei" pitchFamily="34" charset="-122"/>
              </a:rPr>
              <a:t>que nous voulons atteindre?</a:t>
            </a:r>
            <a:br>
              <a:rPr lang="fr-FR" sz="2600">
                <a:solidFill>
                  <a:srgbClr val="00AE00"/>
                </a:solidFill>
                <a:latin typeface="Calibri" pitchFamily="34" charset="0"/>
                <a:ea typeface="Microsoft YaHei" pitchFamily="34" charset="-122"/>
              </a:rPr>
            </a:br>
            <a:r>
              <a:rPr lang="fr-FR" sz="2600">
                <a:solidFill>
                  <a:srgbClr val="00AE00"/>
                </a:solidFill>
                <a:latin typeface="Calibri" pitchFamily="34" charset="0"/>
                <a:ea typeface="Microsoft YaHei" pitchFamily="34" charset="-122"/>
              </a:rPr>
              <a:t/>
            </a:r>
            <a:br>
              <a:rPr lang="fr-FR" sz="2600">
                <a:solidFill>
                  <a:srgbClr val="00AE00"/>
                </a:solidFill>
                <a:latin typeface="Calibri" pitchFamily="34" charset="0"/>
                <a:ea typeface="Microsoft YaHei" pitchFamily="34" charset="-122"/>
              </a:rPr>
            </a:br>
            <a:r>
              <a:rPr lang="fr-FR">
                <a:solidFill>
                  <a:srgbClr val="D60093"/>
                </a:solidFill>
                <a:latin typeface="Calibri" pitchFamily="34" charset="0"/>
                <a:ea typeface="Microsoft YaHei" pitchFamily="34" charset="-122"/>
              </a:rPr>
              <a:t>Par exemple: est-ce que les cours d'alphabétisation adressés aux femmes servent à quelque chose?</a:t>
            </a:r>
          </a:p>
        </p:txBody>
      </p:sp>
      <p:sp>
        <p:nvSpPr>
          <p:cNvPr id="10242" name="Text Box 2"/>
          <p:cNvSpPr txBox="1">
            <a:spLocks noChangeArrowheads="1"/>
          </p:cNvSpPr>
          <p:nvPr/>
        </p:nvSpPr>
        <p:spPr bwMode="auto">
          <a:xfrm>
            <a:off x="454025" y="4941888"/>
            <a:ext cx="8147050" cy="719137"/>
          </a:xfrm>
          <a:prstGeom prst="rect">
            <a:avLst/>
          </a:prstGeom>
          <a:noFill/>
          <a:ln w="9525" cap="flat">
            <a:noFill/>
            <a:round/>
            <a:headEnd/>
            <a:tailEnd/>
          </a:ln>
          <a:effectLst/>
        </p:spPr>
        <p:txBody>
          <a:bodyPr lIns="0" tIns="0" rIns="0" bIns="0"/>
          <a:lstStyle/>
          <a:p>
            <a:pPr algn="r">
              <a:lnSpc>
                <a:spcPct val="93000"/>
              </a:lnSpc>
              <a:spcBef>
                <a:spcPts val="6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800" dirty="0">
                <a:solidFill>
                  <a:srgbClr val="000000"/>
                </a:solidFill>
                <a:latin typeface="Calibri" pitchFamily="34" charset="0"/>
              </a:rPr>
              <a:t>Pour savoir cela, on a besoin d’</a:t>
            </a:r>
            <a:r>
              <a:rPr lang="fr-FR" sz="2800" b="1" u="sng" dirty="0">
                <a:solidFill>
                  <a:srgbClr val="008000"/>
                </a:solidFill>
                <a:latin typeface="Calibri" pitchFamily="34" charset="0"/>
              </a:rPr>
              <a:t>Indicateurs</a:t>
            </a:r>
          </a:p>
        </p:txBody>
      </p:sp>
      <p:sp>
        <p:nvSpPr>
          <p:cNvPr id="10243" name="Text Box 3"/>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56CC2CA-63A6-4568-9550-1FB908CAE617}"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es-ES">
              <a:solidFill>
                <a:srgbClr val="000000"/>
              </a:solidFill>
              <a:latin typeface="Calibri" pitchFamily="34" charset="0"/>
            </a:endParaRPr>
          </a:p>
        </p:txBody>
      </p:sp>
      <p:pic>
        <p:nvPicPr>
          <p:cNvPr id="10244" name="Picture 4"/>
          <p:cNvPicPr>
            <a:picLocks noChangeAspect="1" noChangeArrowheads="1"/>
          </p:cNvPicPr>
          <p:nvPr/>
        </p:nvPicPr>
        <p:blipFill>
          <a:blip r:embed="rId3" cstate="print"/>
          <a:srcRect/>
          <a:stretch>
            <a:fillRect/>
          </a:stretch>
        </p:blipFill>
        <p:spPr bwMode="auto">
          <a:xfrm>
            <a:off x="198438" y="1081088"/>
            <a:ext cx="2497137" cy="3973512"/>
          </a:xfrm>
          <a:prstGeom prst="rect">
            <a:avLst/>
          </a:prstGeom>
          <a:noFill/>
          <a:ln w="9525" cap="flat">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385" decel="100000"/>
                                        <p:tgtEl>
                                          <p:spTgt spid="10242"/>
                                        </p:tgtEl>
                                      </p:cBhvr>
                                    </p:animEffect>
                                    <p:animScale>
                                      <p:cBhvr>
                                        <p:cTn id="8" dur="385" decel="100000"/>
                                        <p:tgtEl>
                                          <p:spTgt spid="10242"/>
                                        </p:tgtEl>
                                      </p:cBhvr>
                                      <p:from x="10000" y="10000"/>
                                      <p:to x="200000" y="450000"/>
                                    </p:animScale>
                                    <p:animScale>
                                      <p:cBhvr>
                                        <p:cTn id="9" dur="615" accel="100000" fill="hold">
                                          <p:stCondLst>
                                            <p:cond delay="385"/>
                                          </p:stCondLst>
                                        </p:cTn>
                                        <p:tgtEl>
                                          <p:spTgt spid="10242"/>
                                        </p:tgtEl>
                                      </p:cBhvr>
                                      <p:from x="200000" y="450000"/>
                                      <p:to x="100000" y="100000"/>
                                    </p:animScale>
                                    <p:set>
                                      <p:cBhvr>
                                        <p:cTn id="10" dur="385" fill="hold"/>
                                        <p:tgtEl>
                                          <p:spTgt spid="10242"/>
                                        </p:tgtEl>
                                        <p:attrNameLst>
                                          <p:attrName>ppt_x</p:attrName>
                                        </p:attrNameLst>
                                      </p:cBhvr>
                                      <p:to>
                                        <p:strVal val="(0.5)"/>
                                      </p:to>
                                    </p:set>
                                    <p:anim from="(0.5)" to="(#ppt_x)" calcmode="lin" valueType="num">
                                      <p:cBhvr>
                                        <p:cTn id="11" dur="615" accel="100000" fill="hold">
                                          <p:stCondLst>
                                            <p:cond delay="385"/>
                                          </p:stCondLst>
                                        </p:cTn>
                                        <p:tgtEl>
                                          <p:spTgt spid="10242"/>
                                        </p:tgtEl>
                                        <p:attrNameLst>
                                          <p:attrName>ppt_x</p:attrName>
                                        </p:attrNameLst>
                                      </p:cBhvr>
                                    </p:anim>
                                    <p:set>
                                      <p:cBhvr>
                                        <p:cTn id="12" dur="385" fill="hold"/>
                                        <p:tgtEl>
                                          <p:spTgt spid="10242"/>
                                        </p:tgtEl>
                                        <p:attrNameLst>
                                          <p:attrName>ppt_y</p:attrName>
                                        </p:attrNameLst>
                                      </p:cBhvr>
                                      <p:to>
                                        <p:strVal val="(#ppt_y+0.4)"/>
                                      </p:to>
                                    </p:set>
                                    <p:anim from="(#ppt_y+0.4)" to="(#ppt_y)" calcmode="lin" valueType="num">
                                      <p:cBhvr>
                                        <p:cTn id="13" dur="615" accel="100000" fill="hold">
                                          <p:stCondLst>
                                            <p:cond delay="385"/>
                                          </p:stCondLst>
                                        </p:cTn>
                                        <p:tgtEl>
                                          <p:spTgt spid="1024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cstate="print"/>
          <a:srcRect/>
          <a:stretch>
            <a:fillRect/>
          </a:stretch>
        </p:blipFill>
        <p:spPr bwMode="auto">
          <a:xfrm>
            <a:off x="842963" y="1716088"/>
            <a:ext cx="2751137" cy="1601787"/>
          </a:xfrm>
          <a:prstGeom prst="rect">
            <a:avLst/>
          </a:prstGeom>
          <a:noFill/>
          <a:ln w="9525" cap="flat">
            <a:noFill/>
            <a:round/>
            <a:headEnd/>
            <a:tailEnd/>
          </a:ln>
          <a:effectLst/>
        </p:spPr>
      </p:pic>
      <p:sp>
        <p:nvSpPr>
          <p:cNvPr id="11267" name="Text Box 3"/>
          <p:cNvSpPr txBox="1">
            <a:spLocks noChangeArrowheads="1"/>
          </p:cNvSpPr>
          <p:nvPr/>
        </p:nvSpPr>
        <p:spPr bwMode="auto">
          <a:xfrm>
            <a:off x="4284663" y="1909763"/>
            <a:ext cx="4513262" cy="1190625"/>
          </a:xfrm>
          <a:prstGeom prst="rect">
            <a:avLst/>
          </a:prstGeom>
          <a:noFill/>
          <a:ln w="28440" cap="sq">
            <a:solidFill>
              <a:srgbClr val="1F497D"/>
            </a:solidFill>
            <a:miter lim="800000"/>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b="1">
                <a:solidFill>
                  <a:srgbClr val="000000"/>
                </a:solidFill>
                <a:latin typeface="Calibri" pitchFamily="34" charset="0"/>
                <a:cs typeface="Lucida Sans Unicode" pitchFamily="34" charset="0"/>
              </a:rPr>
              <a:t>Un indicateur est </a:t>
            </a:r>
            <a:r>
              <a:rPr lang="fr-FR" sz="2400" b="1">
                <a:solidFill>
                  <a:srgbClr val="008000"/>
                </a:solidFill>
                <a:latin typeface="Calibri" pitchFamily="34" charset="0"/>
                <a:cs typeface="Lucida Sans Unicode" pitchFamily="34" charset="0"/>
              </a:rPr>
              <a:t>une mesure qui démontre s’ il y a eu un changement, </a:t>
            </a:r>
            <a:r>
              <a:rPr lang="fr-FR" sz="2400" b="1">
                <a:solidFill>
                  <a:srgbClr val="000000"/>
                </a:solidFill>
                <a:latin typeface="Calibri" pitchFamily="34" charset="0"/>
                <a:cs typeface="Lucida Sans Unicode" pitchFamily="34" charset="0"/>
              </a:rPr>
              <a:t>un progrès</a:t>
            </a:r>
          </a:p>
        </p:txBody>
      </p:sp>
      <p:sp>
        <p:nvSpPr>
          <p:cNvPr id="11268" name="Text Box 4"/>
          <p:cNvSpPr txBox="1">
            <a:spLocks noChangeArrowheads="1"/>
          </p:cNvSpPr>
          <p:nvPr/>
        </p:nvSpPr>
        <p:spPr bwMode="auto">
          <a:xfrm>
            <a:off x="358775" y="4003675"/>
            <a:ext cx="4402138" cy="1282700"/>
          </a:xfrm>
          <a:prstGeom prst="rect">
            <a:avLst/>
          </a:prstGeom>
          <a:noFill/>
          <a:ln w="28440" cap="sq">
            <a:solidFill>
              <a:srgbClr val="1F497D"/>
            </a:solidFill>
            <a:miter lim="800000"/>
            <a:headEnd/>
            <a:tailEnd/>
          </a:ln>
          <a:effectLst/>
        </p:spPr>
        <p:txBody>
          <a:bodyPr lIns="90000" tIns="46800" rIns="90000" bIns="46800">
            <a:spAutoFit/>
          </a:bodyPr>
          <a:lstStyle/>
          <a:p>
            <a:pPr algn="ct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b="1">
                <a:solidFill>
                  <a:srgbClr val="000000"/>
                </a:solidFill>
                <a:latin typeface="Calibri" pitchFamily="34" charset="0"/>
                <a:cs typeface="Lucida Sans Unicode" pitchFamily="34" charset="0"/>
              </a:rPr>
              <a:t>L' indicateur nous dit </a:t>
            </a:r>
          </a:p>
          <a:p>
            <a:pPr algn="ct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b="1">
                <a:solidFill>
                  <a:srgbClr val="008000"/>
                </a:solidFill>
                <a:latin typeface="Calibri" pitchFamily="34" charset="0"/>
                <a:cs typeface="Lucida Sans Unicode" pitchFamily="34" charset="0"/>
              </a:rPr>
              <a:t>vers où il faut regarder </a:t>
            </a:r>
            <a:r>
              <a:rPr lang="fr-FR" i="1">
                <a:solidFill>
                  <a:srgbClr val="000000"/>
                </a:solidFill>
                <a:latin typeface="Calibri" pitchFamily="34" charset="0"/>
              </a:rPr>
              <a:t>.... </a:t>
            </a:r>
          </a:p>
          <a:p>
            <a:pPr algn="ct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a:solidFill>
                <a:srgbClr val="000000"/>
              </a:solidFill>
              <a:latin typeface="Calibri" pitchFamily="34" charset="0"/>
            </a:endParaRPr>
          </a:p>
          <a:p>
            <a:pPr algn="ct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a:solidFill>
                <a:srgbClr val="000000"/>
              </a:solidFill>
              <a:latin typeface="Calibri" pitchFamily="34" charset="0"/>
            </a:endParaRPr>
          </a:p>
        </p:txBody>
      </p:sp>
      <p:pic>
        <p:nvPicPr>
          <p:cNvPr id="11269" name="Picture 5"/>
          <p:cNvPicPr>
            <a:picLocks noChangeAspect="1" noChangeArrowheads="1"/>
          </p:cNvPicPr>
          <p:nvPr/>
        </p:nvPicPr>
        <p:blipFill>
          <a:blip r:embed="rId4" cstate="print"/>
          <a:srcRect/>
          <a:stretch>
            <a:fillRect/>
          </a:stretch>
        </p:blipFill>
        <p:spPr bwMode="auto">
          <a:xfrm>
            <a:off x="5219700" y="3262313"/>
            <a:ext cx="3767138" cy="3409950"/>
          </a:xfrm>
          <a:prstGeom prst="rect">
            <a:avLst/>
          </a:prstGeom>
          <a:noFill/>
          <a:ln w="9525" cap="flat">
            <a:noFill/>
            <a:round/>
            <a:headEnd/>
            <a:tailEnd/>
          </a:ln>
          <a:effectLst/>
        </p:spPr>
      </p:pic>
      <p:sp>
        <p:nvSpPr>
          <p:cNvPr id="11270" name="Rectangle 6"/>
          <p:cNvSpPr>
            <a:spLocks noChangeArrowheads="1"/>
          </p:cNvSpPr>
          <p:nvPr/>
        </p:nvSpPr>
        <p:spPr bwMode="auto">
          <a:xfrm>
            <a:off x="665163" y="908050"/>
            <a:ext cx="4056062" cy="550863"/>
          </a:xfrm>
          <a:prstGeom prst="rect">
            <a:avLst/>
          </a:prstGeom>
          <a:noFill/>
          <a:ln w="9525" cap="flat">
            <a:noFill/>
            <a:round/>
            <a:headEnd/>
            <a:tailEnd/>
          </a:ln>
          <a:effectLst/>
        </p:spPr>
        <p:txBody>
          <a:bodyPr wrap="none"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000" b="1">
                <a:solidFill>
                  <a:srgbClr val="5DB838"/>
                </a:solidFill>
                <a:latin typeface="Calibri" pitchFamily="34" charset="0"/>
              </a:rPr>
              <a:t>Qu’est-ce un indicateur?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fr-FR" smtClean="0"/>
              <a:t>Définition</a:t>
            </a:r>
            <a:endParaRPr lang="es-ES" smtClean="0"/>
          </a:p>
        </p:txBody>
      </p:sp>
      <p:sp>
        <p:nvSpPr>
          <p:cNvPr id="3" name="Content Placeholder 2"/>
          <p:cNvSpPr>
            <a:spLocks noGrp="1"/>
          </p:cNvSpPr>
          <p:nvPr>
            <p:ph idx="1"/>
          </p:nvPr>
        </p:nvSpPr>
        <p:spPr/>
        <p:txBody>
          <a:bodyPr/>
          <a:lstStyle/>
          <a:p>
            <a:r>
              <a:rPr lang="fr-FR" smtClean="0"/>
              <a:t>Un indicateur est un pointeur. Cela peut être une mesure, un numéro, un fait, une opinion, ou une perception, qui pointe vers une condition ou une situation spécifique, et mesure le changement dans cette situation ou condition sur le temps. (CIDA, 1996)</a:t>
            </a:r>
          </a:p>
          <a:p>
            <a:endParaRPr lang="fr-FR" smtClean="0"/>
          </a:p>
          <a:p>
            <a:r>
              <a:rPr lang="fr-FR" smtClean="0"/>
              <a:t>Autre: Un indicateur est un changement ou événement mesurable ou observable grâce aux actions ou intrants d’un projet.</a:t>
            </a:r>
          </a:p>
          <a:p>
            <a:endParaRPr lang="fr-FR" smtClean="0"/>
          </a:p>
          <a:p>
            <a:r>
              <a:rPr lang="fr-FR" smtClean="0"/>
              <a:t>Autre: Signal ou mesure illustrative d’un phénomène</a:t>
            </a: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Group 1"/>
          <p:cNvGrpSpPr>
            <a:grpSpLocks/>
          </p:cNvGrpSpPr>
          <p:nvPr/>
        </p:nvGrpSpPr>
        <p:grpSpPr bwMode="auto">
          <a:xfrm>
            <a:off x="7723188" y="2270125"/>
            <a:ext cx="1257300" cy="1641475"/>
            <a:chOff x="4865" y="1430"/>
            <a:chExt cx="792" cy="1034"/>
          </a:xfrm>
        </p:grpSpPr>
        <p:sp>
          <p:nvSpPr>
            <p:cNvPr id="12290" name="AutoShape 2"/>
            <p:cNvSpPr>
              <a:spLocks noChangeArrowheads="1"/>
            </p:cNvSpPr>
            <p:nvPr/>
          </p:nvSpPr>
          <p:spPr bwMode="auto">
            <a:xfrm>
              <a:off x="4865" y="1430"/>
              <a:ext cx="783" cy="201"/>
            </a:xfrm>
            <a:prstGeom prst="leftArrowCallout">
              <a:avLst>
                <a:gd name="adj1" fmla="val 25000"/>
                <a:gd name="adj2" fmla="val 25000"/>
                <a:gd name="adj3" fmla="val 64925"/>
                <a:gd name="adj4" fmla="val 66667"/>
              </a:avLst>
            </a:prstGeom>
            <a:solidFill>
              <a:srgbClr val="99CCFF"/>
            </a:solidFill>
            <a:ln w="9360" cap="sq">
              <a:solidFill>
                <a:srgbClr val="000000"/>
              </a:solidFill>
              <a:round/>
              <a:headEnd/>
              <a:tailEnd/>
            </a:ln>
            <a:effectLst/>
          </p:spPr>
          <p:txBody>
            <a:bodyPr wrap="none" lIns="90000" tIns="45000" rIns="90000" bIns="450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300" b="1">
                  <a:solidFill>
                    <a:srgbClr val="000000"/>
                  </a:solidFill>
                  <a:latin typeface="Calibri" pitchFamily="34" charset="0"/>
                </a:rPr>
                <a:t>Indicateur</a:t>
              </a:r>
            </a:p>
          </p:txBody>
        </p:sp>
        <p:sp>
          <p:nvSpPr>
            <p:cNvPr id="12291" name="AutoShape 3"/>
            <p:cNvSpPr>
              <a:spLocks noChangeArrowheads="1"/>
            </p:cNvSpPr>
            <p:nvPr/>
          </p:nvSpPr>
          <p:spPr bwMode="auto">
            <a:xfrm>
              <a:off x="4874" y="2263"/>
              <a:ext cx="783" cy="201"/>
            </a:xfrm>
            <a:prstGeom prst="leftArrowCallout">
              <a:avLst>
                <a:gd name="adj1" fmla="val 25000"/>
                <a:gd name="adj2" fmla="val 25000"/>
                <a:gd name="adj3" fmla="val 64925"/>
                <a:gd name="adj4" fmla="val 66667"/>
              </a:avLst>
            </a:prstGeom>
            <a:solidFill>
              <a:srgbClr val="99CCFF"/>
            </a:solidFill>
            <a:ln w="9360" cap="sq">
              <a:solidFill>
                <a:srgbClr val="000000"/>
              </a:solidFill>
              <a:round/>
              <a:headEnd/>
              <a:tailEnd/>
            </a:ln>
            <a:effectLst/>
          </p:spPr>
          <p:txBody>
            <a:bodyPr wrap="none" lIns="90000" tIns="45000" rIns="90000" bIns="450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300" b="1" dirty="0">
                  <a:solidFill>
                    <a:srgbClr val="000000"/>
                  </a:solidFill>
                  <a:latin typeface="Calibri" pitchFamily="34" charset="0"/>
                </a:rPr>
                <a:t>Indicateur</a:t>
              </a:r>
            </a:p>
          </p:txBody>
        </p:sp>
      </p:grpSp>
      <p:sp>
        <p:nvSpPr>
          <p:cNvPr id="12292" name="Text Box 4"/>
          <p:cNvSpPr txBox="1">
            <a:spLocks noChangeArrowheads="1"/>
          </p:cNvSpPr>
          <p:nvPr/>
        </p:nvSpPr>
        <p:spPr bwMode="auto">
          <a:xfrm>
            <a:off x="8440738" y="6129338"/>
            <a:ext cx="476250" cy="376237"/>
          </a:xfrm>
          <a:prstGeom prst="rect">
            <a:avLst/>
          </a:prstGeom>
          <a:noFill/>
          <a:ln w="9525" cap="flat">
            <a:noFill/>
            <a:round/>
            <a:headEnd/>
            <a:tailEnd/>
          </a:ln>
          <a:effectLst/>
        </p:spPr>
        <p:txBody>
          <a:bodyPr wrap="none" lIns="90000" tIns="45000" rIns="90000" bIns="450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F01A3DD-82B6-4FC1-A973-4041C5B579AD}" type="slidenum">
              <a:rPr lang="es-ES">
                <a:solidFill>
                  <a:srgbClr val="000000"/>
                </a:solidFill>
                <a:latin typeface="Calibri" pitchFamily="34" charset="0"/>
              </a:rPr>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es-ES">
              <a:solidFill>
                <a:srgbClr val="000000"/>
              </a:solidFill>
              <a:latin typeface="Calibri" pitchFamily="34" charset="0"/>
            </a:endParaRPr>
          </a:p>
        </p:txBody>
      </p:sp>
      <p:sp>
        <p:nvSpPr>
          <p:cNvPr id="12293" name="Text Box 5"/>
          <p:cNvSpPr txBox="1">
            <a:spLocks noChangeArrowheads="1"/>
          </p:cNvSpPr>
          <p:nvPr/>
        </p:nvSpPr>
        <p:spPr bwMode="auto">
          <a:xfrm>
            <a:off x="204788" y="1970088"/>
            <a:ext cx="8308975" cy="4560096"/>
          </a:xfrm>
          <a:prstGeom prst="rect">
            <a:avLst/>
          </a:prstGeom>
          <a:noFill/>
          <a:ln w="9525" cap="flat">
            <a:noFill/>
            <a:round/>
            <a:headEnd/>
            <a:tailEnd/>
          </a:ln>
          <a:effectLst/>
        </p:spPr>
        <p:txBody>
          <a:bodyPr lIns="90000" tIns="46800" rIns="90000" bIns="46800">
            <a:spAutoFit/>
          </a:bodyPr>
          <a:lstStyle/>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dirty="0">
                <a:solidFill>
                  <a:srgbClr val="0000FF"/>
                </a:solidFill>
                <a:latin typeface="Calibri" pitchFamily="34" charset="0"/>
              </a:rPr>
              <a:t>3-</a:t>
            </a:r>
            <a:r>
              <a:rPr lang="fr-FR" sz="2400" dirty="0">
                <a:solidFill>
                  <a:srgbClr val="000000"/>
                </a:solidFill>
                <a:latin typeface="Calibri" pitchFamily="34" charset="0"/>
              </a:rPr>
              <a:t> L'ensemble des résultats attendus produiront des changements au niveau de l</a:t>
            </a:r>
            <a:r>
              <a:rPr lang="fr-FR" sz="2400" dirty="0">
                <a:solidFill>
                  <a:srgbClr val="008000"/>
                </a:solidFill>
                <a:latin typeface="Calibri" pitchFamily="34" charset="0"/>
              </a:rPr>
              <a:t>’Objectif Spécifique</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dirty="0" smtClean="0">
                <a:solidFill>
                  <a:srgbClr val="FF00FF"/>
                </a:solidFill>
                <a:latin typeface="Calibri" pitchFamily="34" charset="0"/>
              </a:rPr>
              <a:t>Promouvoir l'égalité entre hommes et femmes dans les sphères publiques et privées au niveau local et national</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dirty="0" smtClean="0">
              <a:solidFill>
                <a:srgbClr val="FF00FF"/>
              </a:solidFill>
              <a:latin typeface="Calibri" pitchFamily="34" charset="0"/>
            </a:endParaRP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dirty="0">
              <a:solidFill>
                <a:srgbClr val="FF00FF"/>
              </a:solidFill>
              <a:latin typeface="Calibri" pitchFamily="34" charset="0"/>
            </a:endParaRP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dirty="0">
                <a:solidFill>
                  <a:srgbClr val="0000FF"/>
                </a:solidFill>
                <a:latin typeface="Calibri" pitchFamily="34" charset="0"/>
              </a:rPr>
              <a:t>2-</a:t>
            </a:r>
            <a:r>
              <a:rPr lang="fr-FR" sz="2400" dirty="0">
                <a:solidFill>
                  <a:srgbClr val="000000"/>
                </a:solidFill>
                <a:latin typeface="Calibri" pitchFamily="34" charset="0"/>
              </a:rPr>
              <a:t> Elles produiront les </a:t>
            </a:r>
            <a:r>
              <a:rPr lang="fr-FR" sz="2400" dirty="0">
                <a:solidFill>
                  <a:srgbClr val="008000"/>
                </a:solidFill>
                <a:latin typeface="Calibri" pitchFamily="34" charset="0"/>
              </a:rPr>
              <a:t>résultats</a:t>
            </a:r>
            <a:r>
              <a:rPr lang="fr-FR" sz="2400" dirty="0">
                <a:solidFill>
                  <a:srgbClr val="000000"/>
                </a:solidFill>
                <a:latin typeface="Calibri" pitchFamily="34" charset="0"/>
              </a:rPr>
              <a:t> attendus</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dirty="0" smtClean="0">
                <a:solidFill>
                  <a:srgbClr val="FF00FF"/>
                </a:solidFill>
                <a:latin typeface="Calibri" pitchFamily="34" charset="0"/>
              </a:rPr>
              <a:t>Le niveau de prédisposition de la population en lien avec l'égalité entre hommes et femmes s'est amélioré grâce aux initiatives de sensibilisation (activités artistiques, culturelles, </a:t>
            </a:r>
            <a:r>
              <a:rPr lang="fr-FR" i="1" dirty="0" err="1" smtClean="0">
                <a:solidFill>
                  <a:srgbClr val="FF00FF"/>
                </a:solidFill>
                <a:latin typeface="Calibri" pitchFamily="34" charset="0"/>
              </a:rPr>
              <a:t>etc</a:t>
            </a:r>
            <a:r>
              <a:rPr lang="fr-FR" i="1" dirty="0" smtClean="0">
                <a:solidFill>
                  <a:srgbClr val="FF00FF"/>
                </a:solidFill>
                <a:latin typeface="Calibri" pitchFamily="34" charset="0"/>
              </a:rPr>
              <a:t>) et de masculinité positive.</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dirty="0" smtClean="0">
              <a:solidFill>
                <a:srgbClr val="FF00FF"/>
              </a:solidFill>
              <a:latin typeface="Calibri" pitchFamily="34" charset="0"/>
            </a:endParaRP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dirty="0">
              <a:solidFill>
                <a:srgbClr val="FF00FF"/>
              </a:solidFill>
              <a:latin typeface="Calibri" pitchFamily="34" charset="0"/>
            </a:endParaRP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400" dirty="0">
                <a:solidFill>
                  <a:srgbClr val="0000FF"/>
                </a:solidFill>
                <a:latin typeface="Calibri" pitchFamily="34" charset="0"/>
              </a:rPr>
              <a:t>1-</a:t>
            </a:r>
            <a:r>
              <a:rPr lang="fr-FR" sz="2400" dirty="0">
                <a:solidFill>
                  <a:srgbClr val="000000"/>
                </a:solidFill>
                <a:latin typeface="Calibri" pitchFamily="34" charset="0"/>
              </a:rPr>
              <a:t> Si les </a:t>
            </a:r>
            <a:r>
              <a:rPr lang="fr-FR" sz="2400" dirty="0">
                <a:solidFill>
                  <a:srgbClr val="008000"/>
                </a:solidFill>
                <a:latin typeface="Calibri" pitchFamily="34" charset="0"/>
              </a:rPr>
              <a:t>activités</a:t>
            </a:r>
            <a:r>
              <a:rPr lang="fr-FR" sz="2400" dirty="0">
                <a:solidFill>
                  <a:srgbClr val="3333CC"/>
                </a:solidFill>
                <a:latin typeface="Calibri" pitchFamily="34" charset="0"/>
              </a:rPr>
              <a:t> </a:t>
            </a:r>
            <a:r>
              <a:rPr lang="fr-FR" sz="2400" dirty="0">
                <a:solidFill>
                  <a:srgbClr val="000000"/>
                </a:solidFill>
                <a:latin typeface="Calibri" pitchFamily="34" charset="0"/>
              </a:rPr>
              <a:t>s'exécutent de manière adéquate</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dirty="0">
                <a:solidFill>
                  <a:srgbClr val="FF00FF"/>
                </a:solidFill>
                <a:latin typeface="Calibri" pitchFamily="34" charset="0"/>
              </a:rPr>
              <a:t> </a:t>
            </a:r>
            <a:r>
              <a:rPr lang="fr-FR" i="1" dirty="0" smtClean="0">
                <a:solidFill>
                  <a:srgbClr val="FF00FF"/>
                </a:solidFill>
                <a:latin typeface="Calibri" pitchFamily="34" charset="0"/>
              </a:rPr>
              <a:t>Réalisation d'actions de promotion de  masculinité positive.</a:t>
            </a: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dirty="0" smtClean="0">
                <a:solidFill>
                  <a:srgbClr val="FF00FF"/>
                </a:solidFill>
                <a:latin typeface="Calibri" pitchFamily="34" charset="0"/>
              </a:rPr>
              <a:t> Capitalisation, documentation et publication de l'expérience de masculinité positive</a:t>
            </a:r>
            <a:endParaRPr lang="fr-FR" i="1" dirty="0">
              <a:solidFill>
                <a:srgbClr val="FF00FF"/>
              </a:solidFill>
              <a:latin typeface="Calibri" pitchFamily="34" charset="0"/>
            </a:endParaRPr>
          </a:p>
          <a:p>
            <a:pPr>
              <a:lnSpc>
                <a:spcPct val="93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i="1" dirty="0">
              <a:solidFill>
                <a:srgbClr val="FF00FF"/>
              </a:solidFill>
              <a:latin typeface="Calibri" pitchFamily="34" charset="0"/>
            </a:endParaRPr>
          </a:p>
        </p:txBody>
      </p:sp>
      <p:sp>
        <p:nvSpPr>
          <p:cNvPr id="12294" name="Text Box 6"/>
          <p:cNvSpPr txBox="1">
            <a:spLocks noChangeArrowheads="1"/>
          </p:cNvSpPr>
          <p:nvPr/>
        </p:nvSpPr>
        <p:spPr bwMode="auto">
          <a:xfrm>
            <a:off x="2600325" y="830263"/>
            <a:ext cx="5661025" cy="885825"/>
          </a:xfrm>
          <a:prstGeom prst="rect">
            <a:avLst/>
          </a:prstGeom>
          <a:noFill/>
          <a:ln w="28440" cap="sq">
            <a:solidFill>
              <a:srgbClr val="1F497D"/>
            </a:solidFill>
            <a:miter lim="800000"/>
            <a:headEnd/>
            <a:tailEnd/>
          </a:ln>
          <a:effectLst/>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a:solidFill>
                  <a:srgbClr val="000000"/>
                </a:solidFill>
                <a:latin typeface="Calibri" pitchFamily="34" charset="0"/>
              </a:rPr>
              <a:t>Dans l'approche basée sur le </a:t>
            </a:r>
            <a:r>
              <a:rPr lang="fr-FR" b="1">
                <a:solidFill>
                  <a:srgbClr val="000000"/>
                </a:solidFill>
                <a:latin typeface="Calibri" pitchFamily="34" charset="0"/>
              </a:rPr>
              <a:t>Cadre Logique</a:t>
            </a:r>
            <a:r>
              <a:rPr lang="fr-FR">
                <a:solidFill>
                  <a:srgbClr val="000000"/>
                </a:solidFill>
                <a:latin typeface="Calibri" pitchFamily="34" charset="0"/>
              </a:rPr>
              <a:t> </a:t>
            </a:r>
            <a:r>
              <a:rPr lang="fr-FR" b="1">
                <a:solidFill>
                  <a:srgbClr val="000000"/>
                </a:solidFill>
                <a:latin typeface="Calibri" pitchFamily="34" charset="0"/>
              </a:rPr>
              <a:t>L'INDICATEUR</a:t>
            </a:r>
            <a:r>
              <a:rPr lang="fr-FR">
                <a:solidFill>
                  <a:srgbClr val="000000"/>
                </a:solidFill>
                <a:latin typeface="Calibri" pitchFamily="34" charset="0"/>
              </a:rPr>
              <a:t> est lié aux</a:t>
            </a:r>
            <a:r>
              <a:rPr lang="fr-FR" i="1">
                <a:solidFill>
                  <a:srgbClr val="000000"/>
                </a:solidFill>
                <a:latin typeface="Calibri" pitchFamily="34" charset="0"/>
              </a:rPr>
              <a:t> </a:t>
            </a:r>
            <a:r>
              <a:rPr lang="fr-FR" b="1" i="1">
                <a:solidFill>
                  <a:srgbClr val="008000"/>
                </a:solidFill>
                <a:latin typeface="Calibri" pitchFamily="34" charset="0"/>
              </a:rPr>
              <a:t>résultats</a:t>
            </a:r>
            <a:r>
              <a:rPr lang="fr-FR" i="1">
                <a:solidFill>
                  <a:srgbClr val="000000"/>
                </a:solidFill>
                <a:latin typeface="Calibri" pitchFamily="34" charset="0"/>
              </a:rPr>
              <a:t> </a:t>
            </a:r>
            <a:r>
              <a:rPr lang="fr-FR">
                <a:solidFill>
                  <a:srgbClr val="000000"/>
                </a:solidFill>
                <a:latin typeface="Calibri" pitchFamily="34" charset="0"/>
              </a:rPr>
              <a:t>et aux </a:t>
            </a:r>
            <a:r>
              <a:rPr lang="fr-FR" b="1" i="1">
                <a:solidFill>
                  <a:srgbClr val="008000"/>
                </a:solidFill>
                <a:latin typeface="Calibri" pitchFamily="34" charset="0"/>
              </a:rPr>
              <a:t>objectifs</a:t>
            </a:r>
            <a:r>
              <a:rPr lang="fr-FR" sz="1600" b="1" i="1">
                <a:solidFill>
                  <a:srgbClr val="669900"/>
                </a:solidFill>
                <a:latin typeface="Calibri" pitchFamily="34" charset="0"/>
              </a:rPr>
              <a:t/>
            </a:r>
            <a:br>
              <a:rPr lang="fr-FR" sz="1600" b="1" i="1">
                <a:solidFill>
                  <a:srgbClr val="669900"/>
                </a:solidFill>
                <a:latin typeface="Calibri" pitchFamily="34" charset="0"/>
              </a:rPr>
            </a:br>
            <a:r>
              <a:rPr lang="fr-FR" sz="1600" b="1" i="1">
                <a:solidFill>
                  <a:srgbClr val="000000"/>
                </a:solidFill>
                <a:latin typeface="Calibri" pitchFamily="34" charset="0"/>
              </a:rPr>
              <a:t>NO AUX ACTIVITIÉS</a:t>
            </a:r>
          </a:p>
        </p:txBody>
      </p:sp>
      <p:pic>
        <p:nvPicPr>
          <p:cNvPr id="12295" name="Picture 7"/>
          <p:cNvPicPr>
            <a:picLocks noChangeAspect="1" noChangeArrowheads="1"/>
          </p:cNvPicPr>
          <p:nvPr/>
        </p:nvPicPr>
        <p:blipFill>
          <a:blip r:embed="rId3" cstate="print"/>
          <a:srcRect/>
          <a:stretch>
            <a:fillRect/>
          </a:stretch>
        </p:blipFill>
        <p:spPr bwMode="auto">
          <a:xfrm>
            <a:off x="1135063" y="809625"/>
            <a:ext cx="1025525" cy="1025525"/>
          </a:xfrm>
          <a:prstGeom prst="rect">
            <a:avLst/>
          </a:prstGeom>
          <a:noFill/>
          <a:ln w="9525" cap="flat">
            <a:noFill/>
            <a:round/>
            <a:headEnd/>
            <a:tailEnd/>
          </a:ln>
          <a:effectLst/>
        </p:spPr>
      </p:pic>
      <p:sp>
        <p:nvSpPr>
          <p:cNvPr id="12296" name="AutoShape 8"/>
          <p:cNvSpPr>
            <a:spLocks noChangeArrowheads="1"/>
          </p:cNvSpPr>
          <p:nvPr/>
        </p:nvSpPr>
        <p:spPr bwMode="auto">
          <a:xfrm>
            <a:off x="4287838" y="3184525"/>
            <a:ext cx="584200" cy="457200"/>
          </a:xfrm>
          <a:prstGeom prst="upArrow">
            <a:avLst>
              <a:gd name="adj1" fmla="val 50000"/>
              <a:gd name="adj2" fmla="val 50000"/>
            </a:avLst>
          </a:prstGeom>
          <a:solidFill>
            <a:srgbClr val="61A534"/>
          </a:solidFill>
          <a:ln w="9360" cap="sq">
            <a:solidFill>
              <a:srgbClr val="4A7EBB"/>
            </a:solidFill>
            <a:miter lim="800000"/>
            <a:headEnd/>
            <a:tailEnd/>
          </a:ln>
          <a:effectLst>
            <a:outerShdw dist="75597" dir="1064680" algn="ctr" rotWithShape="0">
              <a:srgbClr val="000000">
                <a:alpha val="35036"/>
              </a:srgbClr>
            </a:outerShdw>
          </a:effectLst>
        </p:spPr>
        <p:txBody>
          <a:bodyPr wrap="none" anchor="ctr"/>
          <a:lstStyle/>
          <a:p>
            <a:endParaRPr lang="es-ES"/>
          </a:p>
        </p:txBody>
      </p:sp>
      <p:sp>
        <p:nvSpPr>
          <p:cNvPr id="12297" name="AutoShape 9"/>
          <p:cNvSpPr>
            <a:spLocks noChangeArrowheads="1"/>
          </p:cNvSpPr>
          <p:nvPr/>
        </p:nvSpPr>
        <p:spPr bwMode="auto">
          <a:xfrm>
            <a:off x="4314825" y="4849813"/>
            <a:ext cx="582613" cy="457200"/>
          </a:xfrm>
          <a:prstGeom prst="upArrow">
            <a:avLst>
              <a:gd name="adj1" fmla="val 50000"/>
              <a:gd name="adj2" fmla="val 50000"/>
            </a:avLst>
          </a:prstGeom>
          <a:solidFill>
            <a:srgbClr val="61A534"/>
          </a:solidFill>
          <a:ln w="9360" cap="sq">
            <a:solidFill>
              <a:srgbClr val="4A7EBB"/>
            </a:solidFill>
            <a:miter lim="800000"/>
            <a:headEnd/>
            <a:tailEnd/>
          </a:ln>
          <a:effectLst>
            <a:outerShdw dist="75597" dir="1064680" algn="ctr" rotWithShape="0">
              <a:srgbClr val="000000">
                <a:alpha val="35036"/>
              </a:srgbClr>
            </a:outerShdw>
          </a:effectLst>
        </p:spPr>
        <p:txBody>
          <a:bodyPr wrap="none" anchor="ctr"/>
          <a:lstStyle/>
          <a:p>
            <a:endParaRPr lang="es-ES"/>
          </a:p>
        </p:txBody>
      </p:sp>
    </p:spTree>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2293">
                                            <p:txEl>
                                              <p:pRg st="8" end="8"/>
                                            </p:txEl>
                                          </p:spTgt>
                                        </p:tgtEl>
                                        <p:attrNameLst>
                                          <p:attrName>style.visibility</p:attrName>
                                        </p:attrNameLst>
                                      </p:cBhvr>
                                      <p:to>
                                        <p:strVal val="visible"/>
                                      </p:to>
                                    </p:set>
                                    <p:animEffect transition="in" filter="slide(fromBottom)">
                                      <p:cBhvr>
                                        <p:cTn id="7" dur="500"/>
                                        <p:tgtEl>
                                          <p:spTgt spid="12293">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297"/>
                                        </p:tgtEl>
                                        <p:attrNameLst>
                                          <p:attrName>style.visibility</p:attrName>
                                        </p:attrNameLst>
                                      </p:cBhvr>
                                      <p:to>
                                        <p:strVal val="visible"/>
                                      </p:to>
                                    </p:set>
                                    <p:animEffect transition="in" filter="slide(fromBottom)">
                                      <p:cBhvr>
                                        <p:cTn id="12" dur="500"/>
                                        <p:tgtEl>
                                          <p:spTgt spid="1229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293">
                                            <p:txEl>
                                              <p:pRg st="4" end="4"/>
                                            </p:txEl>
                                          </p:spTgt>
                                        </p:tgtEl>
                                        <p:attrNameLst>
                                          <p:attrName>style.visibility</p:attrName>
                                        </p:attrNameLst>
                                      </p:cBhvr>
                                      <p:to>
                                        <p:strVal val="visible"/>
                                      </p:to>
                                    </p:set>
                                    <p:anim calcmode="lin" valueType="num">
                                      <p:cBhvr additive="base">
                                        <p:cTn id="17" dur="500" fill="hold"/>
                                        <p:tgtEl>
                                          <p:spTgt spid="1229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29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2296"/>
                                        </p:tgtEl>
                                        <p:attrNameLst>
                                          <p:attrName>style.visibility</p:attrName>
                                        </p:attrNameLst>
                                      </p:cBhvr>
                                      <p:to>
                                        <p:strVal val="visible"/>
                                      </p:to>
                                    </p:set>
                                    <p:animEffect transition="in" filter="slide(fromBottom)">
                                      <p:cBhvr>
                                        <p:cTn id="23" dur="500"/>
                                        <p:tgtEl>
                                          <p:spTgt spid="1229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2293">
                                            <p:txEl>
                                              <p:pRg st="0" end="0"/>
                                            </p:txEl>
                                          </p:spTgt>
                                        </p:tgtEl>
                                        <p:attrNameLst>
                                          <p:attrName>style.visibility</p:attrName>
                                        </p:attrNameLst>
                                      </p:cBhvr>
                                      <p:to>
                                        <p:strVal val="visible"/>
                                      </p:to>
                                    </p:set>
                                    <p:anim calcmode="lin" valueType="num">
                                      <p:cBhvr additive="base">
                                        <p:cTn id="28" dur="500" fill="hold"/>
                                        <p:tgtEl>
                                          <p:spTgt spid="1229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2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nodeType="clickEffect">
                                  <p:stCondLst>
                                    <p:cond delay="0"/>
                                  </p:stCondLst>
                                  <p:childTnLst>
                                    <p:set>
                                      <p:cBhvr>
                                        <p:cTn id="33" dur="1" fill="hold">
                                          <p:stCondLst>
                                            <p:cond delay="0"/>
                                          </p:stCondLst>
                                        </p:cTn>
                                        <p:tgtEl>
                                          <p:spTgt spid="12293">
                                            <p:txEl>
                                              <p:pRg st="9" end="9"/>
                                            </p:txEl>
                                          </p:spTgt>
                                        </p:tgtEl>
                                        <p:attrNameLst>
                                          <p:attrName>style.visibility</p:attrName>
                                        </p:attrNameLst>
                                      </p:cBhvr>
                                      <p:to>
                                        <p:strVal val="visible"/>
                                      </p:to>
                                    </p:set>
                                    <p:animEffect transition="in" filter="slide(fromBottom)">
                                      <p:cBhvr>
                                        <p:cTn id="34" dur="500"/>
                                        <p:tgtEl>
                                          <p:spTgt spid="12293">
                                            <p:txEl>
                                              <p:pRg st="9" end="9"/>
                                            </p:txEl>
                                          </p:spTgt>
                                        </p:tgtEl>
                                      </p:cBhvr>
                                    </p:animEffect>
                                  </p:childTnLst>
                                </p:cTn>
                              </p:par>
                              <p:par>
                                <p:cTn id="35" presetID="12" presetClass="entr" presetSubtype="4" fill="hold" nodeType="withEffect">
                                  <p:stCondLst>
                                    <p:cond delay="0"/>
                                  </p:stCondLst>
                                  <p:childTnLst>
                                    <p:set>
                                      <p:cBhvr>
                                        <p:cTn id="36" dur="1" fill="hold">
                                          <p:stCondLst>
                                            <p:cond delay="0"/>
                                          </p:stCondLst>
                                        </p:cTn>
                                        <p:tgtEl>
                                          <p:spTgt spid="12293">
                                            <p:txEl>
                                              <p:pRg st="10" end="10"/>
                                            </p:txEl>
                                          </p:spTgt>
                                        </p:tgtEl>
                                        <p:attrNameLst>
                                          <p:attrName>style.visibility</p:attrName>
                                        </p:attrNameLst>
                                      </p:cBhvr>
                                      <p:to>
                                        <p:strVal val="visible"/>
                                      </p:to>
                                    </p:set>
                                    <p:animEffect transition="in" filter="slide(fromBottom)">
                                      <p:cBhvr>
                                        <p:cTn id="37" dur="500"/>
                                        <p:tgtEl>
                                          <p:spTgt spid="1229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12293">
                                            <p:txEl>
                                              <p:pRg st="5" end="5"/>
                                            </p:txEl>
                                          </p:spTgt>
                                        </p:tgtEl>
                                        <p:attrNameLst>
                                          <p:attrName>style.visibility</p:attrName>
                                        </p:attrNameLst>
                                      </p:cBhvr>
                                      <p:to>
                                        <p:strVal val="visible"/>
                                      </p:to>
                                    </p:set>
                                    <p:animEffect transition="in" filter="slide(fromBottom)">
                                      <p:cBhvr>
                                        <p:cTn id="42" dur="500"/>
                                        <p:tgtEl>
                                          <p:spTgt spid="1229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2293">
                                            <p:txEl>
                                              <p:pRg st="1" end="1"/>
                                            </p:txEl>
                                          </p:spTgt>
                                        </p:tgtEl>
                                        <p:attrNameLst>
                                          <p:attrName>style.visibility</p:attrName>
                                        </p:attrNameLst>
                                      </p:cBhvr>
                                      <p:to>
                                        <p:strVal val="visible"/>
                                      </p:to>
                                    </p:set>
                                    <p:animEffect transition="in" filter="slide(fromBottom)">
                                      <p:cBhvr>
                                        <p:cTn id="47" dur="500"/>
                                        <p:tgtEl>
                                          <p:spTgt spid="12293">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1" presetClass="entr" presetSubtype="0" fill="hold" nodeType="clickEffect">
                                  <p:stCondLst>
                                    <p:cond delay="0"/>
                                  </p:stCondLst>
                                  <p:childTnLst>
                                    <p:set>
                                      <p:cBhvr>
                                        <p:cTn id="51" dur="1000">
                                          <p:stCondLst>
                                            <p:cond delay="0"/>
                                          </p:stCondLst>
                                        </p:cTn>
                                        <p:tgtEl>
                                          <p:spTgt spid="122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1229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fr-FR" smtClean="0"/>
              <a:t>Quantitatifs / qualitatifs</a:t>
            </a:r>
            <a:endParaRPr lang="es-ES" smtClean="0"/>
          </a:p>
        </p:txBody>
      </p:sp>
      <p:sp>
        <p:nvSpPr>
          <p:cNvPr id="4" name="Content Placeholder 3"/>
          <p:cNvSpPr>
            <a:spLocks noGrp="1"/>
          </p:cNvSpPr>
          <p:nvPr>
            <p:ph sz="half" idx="1"/>
          </p:nvPr>
        </p:nvSpPr>
        <p:spPr>
          <a:xfrm>
            <a:off x="457200" y="1600200"/>
            <a:ext cx="4038600" cy="4278313"/>
          </a:xfrm>
          <a:solidFill>
            <a:schemeClr val="tx2">
              <a:lumMod val="20000"/>
              <a:lumOff val="80000"/>
            </a:schemeClr>
          </a:solidFill>
        </p:spPr>
        <p:txBody>
          <a:bodyPr>
            <a:normAutofit fontScale="85000" lnSpcReduction="10000"/>
          </a:bodyPr>
          <a:lstStyle/>
          <a:p>
            <a:pPr>
              <a:defRPr/>
            </a:pPr>
            <a:r>
              <a:rPr lang="fr-FR" dirty="0" smtClean="0"/>
              <a:t>Quantitatifs – exprimés par des chiffres :</a:t>
            </a:r>
          </a:p>
          <a:p>
            <a:pPr lvl="1">
              <a:defRPr/>
            </a:pPr>
            <a:r>
              <a:rPr lang="fr-FR" dirty="0" smtClean="0"/>
              <a:t>Unités (ménages, personnes, constructions etc.)</a:t>
            </a:r>
          </a:p>
          <a:p>
            <a:pPr lvl="1">
              <a:defRPr/>
            </a:pPr>
            <a:r>
              <a:rPr lang="fr-FR" dirty="0" smtClean="0"/>
              <a:t>Prix</a:t>
            </a:r>
          </a:p>
          <a:p>
            <a:pPr lvl="1">
              <a:defRPr/>
            </a:pPr>
            <a:r>
              <a:rPr lang="fr-FR" dirty="0" smtClean="0"/>
              <a:t>Pourcentages (tendances issues des résultats d’une enquête)</a:t>
            </a:r>
          </a:p>
          <a:p>
            <a:pPr lvl="1">
              <a:defRPr/>
            </a:pPr>
            <a:r>
              <a:rPr lang="fr-FR" dirty="0" smtClean="0"/>
              <a:t>Temps</a:t>
            </a:r>
          </a:p>
          <a:p>
            <a:pPr lvl="1">
              <a:defRPr/>
            </a:pPr>
            <a:r>
              <a:rPr lang="fr-FR" dirty="0" err="1" smtClean="0"/>
              <a:t>Scoring</a:t>
            </a:r>
            <a:endParaRPr lang="es-ES" dirty="0"/>
          </a:p>
        </p:txBody>
      </p:sp>
      <p:sp>
        <p:nvSpPr>
          <p:cNvPr id="5" name="Content Placeholder 4"/>
          <p:cNvSpPr>
            <a:spLocks noGrp="1"/>
          </p:cNvSpPr>
          <p:nvPr>
            <p:ph sz="half" idx="2"/>
          </p:nvPr>
        </p:nvSpPr>
        <p:spPr>
          <a:xfrm>
            <a:off x="4648200" y="1600200"/>
            <a:ext cx="4038600" cy="4278313"/>
          </a:xfrm>
          <a:solidFill>
            <a:schemeClr val="tx2">
              <a:lumMod val="60000"/>
              <a:lumOff val="40000"/>
            </a:schemeClr>
          </a:solidFill>
        </p:spPr>
        <p:txBody>
          <a:bodyPr>
            <a:normAutofit fontScale="85000" lnSpcReduction="10000"/>
          </a:bodyPr>
          <a:lstStyle/>
          <a:p>
            <a:pPr>
              <a:defRPr/>
            </a:pPr>
            <a:r>
              <a:rPr lang="fr-FR" dirty="0" smtClean="0"/>
              <a:t>Qualitatifs – exprimés par un narratif:</a:t>
            </a:r>
          </a:p>
          <a:p>
            <a:pPr lvl="1">
              <a:defRPr/>
            </a:pPr>
            <a:r>
              <a:rPr lang="fr-FR" dirty="0" smtClean="0"/>
              <a:t>Opinion des personnes</a:t>
            </a:r>
          </a:p>
          <a:p>
            <a:pPr lvl="1">
              <a:defRPr/>
            </a:pPr>
            <a:r>
              <a:rPr lang="fr-FR" dirty="0" smtClean="0"/>
              <a:t>Satisfaction</a:t>
            </a:r>
          </a:p>
          <a:p>
            <a:pPr lvl="1">
              <a:defRPr/>
            </a:pPr>
            <a:r>
              <a:rPr lang="fr-FR" dirty="0" smtClean="0"/>
              <a:t>Changement (exemple: pratique, comportement)</a:t>
            </a:r>
          </a:p>
          <a:p>
            <a:pPr lvl="1">
              <a:defRPr/>
            </a:pPr>
            <a:endParaRPr lang="fr-FR" dirty="0" smtClean="0"/>
          </a:p>
          <a:p>
            <a:pPr lvl="1">
              <a:defRPr/>
            </a:pPr>
            <a:r>
              <a:rPr lang="fr-FR" i="1" dirty="0" smtClean="0"/>
              <a:t>Par exemple: les femmes formées déclarent une amélioration de leurs connaissances et une satisfaction par rapport à la formation.</a:t>
            </a:r>
          </a:p>
          <a:p>
            <a:pPr lvl="1">
              <a:defRPr/>
            </a:pPr>
            <a:endParaRPr lang="fr-FR" dirty="0" smtClean="0"/>
          </a:p>
          <a:p>
            <a:pPr>
              <a:defRPr/>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linds(horizontal)">
                                      <p:cBhvr>
                                        <p:cTn id="19" dur="500"/>
                                        <p:tgtEl>
                                          <p:spTgt spid="4">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blinds(horizontal)">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blinds(horizontal)">
                                      <p:cBhvr>
                                        <p:cTn id="27" dur="500"/>
                                        <p:tgtEl>
                                          <p:spTgt spid="5">
                                            <p:txEl>
                                              <p:pRg st="0" end="0"/>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blinds(horizontal)">
                                      <p:cBhvr>
                                        <p:cTn id="30" dur="500"/>
                                        <p:tgtEl>
                                          <p:spTgt spid="5">
                                            <p:txEl>
                                              <p:pRg st="1" end="1"/>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blinds(horizontal)">
                                      <p:cBhvr>
                                        <p:cTn id="33" dur="500"/>
                                        <p:tgtEl>
                                          <p:spTgt spid="5">
                                            <p:txEl>
                                              <p:pRg st="2" end="2"/>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
                                            <p:txEl>
                                              <p:pRg st="3" end="3"/>
                                            </p:txEl>
                                          </p:spTgt>
                                        </p:tgtEl>
                                        <p:attrNameLst>
                                          <p:attrName>style.visibility</p:attrName>
                                        </p:attrNameLst>
                                      </p:cBhvr>
                                      <p:to>
                                        <p:strVal val="visible"/>
                                      </p:to>
                                    </p:set>
                                    <p:animEffect transition="in" filter="blinds(horizontal)">
                                      <p:cBhvr>
                                        <p:cTn id="36" dur="500"/>
                                        <p:tgtEl>
                                          <p:spTgt spid="5">
                                            <p:txEl>
                                              <p:pRg st="3" end="3"/>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blinds(horizontal)">
                                      <p:cBhvr>
                                        <p:cTn id="39"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fr-FR" smtClean="0"/>
              <a:t>Directs / proxy</a:t>
            </a:r>
            <a:endParaRPr lang="es-ES" smtClean="0"/>
          </a:p>
        </p:txBody>
      </p:sp>
      <p:sp>
        <p:nvSpPr>
          <p:cNvPr id="4" name="Content Placeholder 3"/>
          <p:cNvSpPr>
            <a:spLocks noGrp="1"/>
          </p:cNvSpPr>
          <p:nvPr>
            <p:ph sz="half" idx="1"/>
          </p:nvPr>
        </p:nvSpPr>
        <p:spPr>
          <a:xfrm>
            <a:off x="457200" y="1600200"/>
            <a:ext cx="4038600" cy="4278313"/>
          </a:xfrm>
          <a:solidFill>
            <a:schemeClr val="tx2">
              <a:lumMod val="20000"/>
              <a:lumOff val="80000"/>
            </a:schemeClr>
          </a:solidFill>
        </p:spPr>
        <p:txBody>
          <a:bodyPr>
            <a:normAutofit fontScale="92500" lnSpcReduction="10000"/>
          </a:bodyPr>
          <a:lstStyle/>
          <a:p>
            <a:pPr>
              <a:defRPr/>
            </a:pPr>
            <a:r>
              <a:rPr lang="fr-FR" dirty="0" smtClean="0"/>
              <a:t>Directs :</a:t>
            </a:r>
          </a:p>
          <a:p>
            <a:pPr lvl="1">
              <a:defRPr/>
            </a:pPr>
            <a:r>
              <a:rPr lang="fr-FR" dirty="0" smtClean="0"/>
              <a:t>Indicateurs qui font directement référence au résultat ou objectif auquel ils sont liés</a:t>
            </a:r>
            <a:endParaRPr lang="es-ES" dirty="0"/>
          </a:p>
        </p:txBody>
      </p:sp>
      <p:sp>
        <p:nvSpPr>
          <p:cNvPr id="5" name="Content Placeholder 4"/>
          <p:cNvSpPr>
            <a:spLocks noGrp="1"/>
          </p:cNvSpPr>
          <p:nvPr>
            <p:ph sz="half" idx="2"/>
          </p:nvPr>
        </p:nvSpPr>
        <p:spPr>
          <a:xfrm>
            <a:off x="4648200" y="1600200"/>
            <a:ext cx="4038600" cy="4278313"/>
          </a:xfrm>
          <a:solidFill>
            <a:schemeClr val="tx2">
              <a:lumMod val="60000"/>
              <a:lumOff val="40000"/>
            </a:schemeClr>
          </a:solidFill>
        </p:spPr>
        <p:txBody>
          <a:bodyPr>
            <a:normAutofit fontScale="92500" lnSpcReduction="10000"/>
          </a:bodyPr>
          <a:lstStyle/>
          <a:p>
            <a:pPr>
              <a:defRPr/>
            </a:pPr>
            <a:r>
              <a:rPr lang="fr-FR" dirty="0" smtClean="0"/>
              <a:t>Proxy/indirect:</a:t>
            </a:r>
          </a:p>
          <a:p>
            <a:pPr lvl="1">
              <a:defRPr/>
            </a:pPr>
            <a:r>
              <a:rPr lang="fr-FR" dirty="0" smtClean="0"/>
              <a:t>Objectifs / résultat est difficilement observable ou les techniques de mesure sont compliquées</a:t>
            </a:r>
          </a:p>
          <a:p>
            <a:pPr lvl="1">
              <a:defRPr/>
            </a:pPr>
            <a:r>
              <a:rPr lang="fr-FR" i="1" dirty="0" smtClean="0"/>
              <a:t>Par exemple: les revenus féminins ou le taux d’alphabétisme utilisés pour mesurer le niveau d’émancipation des femmes.</a:t>
            </a:r>
          </a:p>
          <a:p>
            <a:pPr>
              <a:defRPr/>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blinds(horizontal)">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blinds(horizontal)">
                                      <p:cBhvr>
                                        <p:cTn id="20" dur="500"/>
                                        <p:tgtEl>
                                          <p:spTgt spid="5">
                                            <p:bg/>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blinds(horizontal)">
                                      <p:cBhvr>
                                        <p:cTn id="25" dur="500"/>
                                        <p:tgtEl>
                                          <p:spTgt spid="5">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blinds(horizontal)">
                                      <p:cBhvr>
                                        <p:cTn id="28" dur="500"/>
                                        <p:tgtEl>
                                          <p:spTgt spid="5">
                                            <p:txEl>
                                              <p:pRg st="1" end="1"/>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Effect transition="in" filter="blinds(horizontal)">
                                      <p:cBhvr>
                                        <p:cTn id="3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276225" y="3644900"/>
            <a:ext cx="8424863" cy="1871663"/>
          </a:xfrm>
          <a:prstGeom prst="rect">
            <a:avLst/>
          </a:prstGeom>
          <a:noFill/>
          <a:ln w="9525" cap="flat">
            <a:noFill/>
            <a:round/>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b="1" dirty="0">
                <a:solidFill>
                  <a:srgbClr val="000000"/>
                </a:solidFill>
                <a:latin typeface="Calibri" pitchFamily="34" charset="0"/>
              </a:rPr>
              <a:t>Indicateurs</a:t>
            </a:r>
            <a:r>
              <a:rPr lang="fr-FR" sz="2200" b="1" dirty="0">
                <a:solidFill>
                  <a:srgbClr val="008000"/>
                </a:solidFill>
                <a:latin typeface="Calibri" pitchFamily="34" charset="0"/>
              </a:rPr>
              <a:t> qualitatifs:</a:t>
            </a:r>
            <a:r>
              <a:rPr lang="fr-FR" sz="2200" b="1" dirty="0">
                <a:solidFill>
                  <a:srgbClr val="00AE00"/>
                </a:solidFill>
                <a:latin typeface="Calibri" pitchFamily="34" charset="0"/>
              </a:rPr>
              <a:t> </a:t>
            </a:r>
            <a:r>
              <a:rPr lang="fr-FR" sz="2200" dirty="0">
                <a:solidFill>
                  <a:srgbClr val="000000"/>
                </a:solidFill>
                <a:latin typeface="Calibri" pitchFamily="34" charset="0"/>
              </a:rPr>
              <a:t>ils renvoient à des </a:t>
            </a:r>
            <a:r>
              <a:rPr lang="fr-FR" sz="2200" b="1" dirty="0">
                <a:solidFill>
                  <a:srgbClr val="000000"/>
                </a:solidFill>
                <a:latin typeface="Calibri" pitchFamily="34" charset="0"/>
              </a:rPr>
              <a:t>faits, </a:t>
            </a:r>
            <a:r>
              <a:rPr lang="fr-FR" sz="2200" dirty="0">
                <a:solidFill>
                  <a:srgbClr val="000000"/>
                </a:solidFill>
                <a:latin typeface="Calibri" pitchFamily="34" charset="0"/>
              </a:rPr>
              <a:t>à des</a:t>
            </a:r>
            <a:r>
              <a:rPr lang="fr-FR" sz="2200" b="1" dirty="0">
                <a:solidFill>
                  <a:srgbClr val="000000"/>
                </a:solidFill>
                <a:latin typeface="Calibri" pitchFamily="34" charset="0"/>
              </a:rPr>
              <a:t> observations,</a:t>
            </a:r>
            <a:r>
              <a:rPr lang="fr-FR" sz="2200" dirty="0">
                <a:solidFill>
                  <a:srgbClr val="000000"/>
                </a:solidFill>
                <a:latin typeface="Calibri" pitchFamily="34" charset="0"/>
              </a:rPr>
              <a:t> à des </a:t>
            </a:r>
            <a:r>
              <a:rPr lang="fr-FR" sz="2200" b="1" dirty="0">
                <a:solidFill>
                  <a:srgbClr val="000000"/>
                </a:solidFill>
                <a:latin typeface="Calibri" pitchFamily="34" charset="0"/>
              </a:rPr>
              <a:t>opinions, à des « degrés de», à des « types de ». </a:t>
            </a:r>
            <a:r>
              <a:rPr lang="fr-FR" sz="2200" b="1" dirty="0">
                <a:solidFill>
                  <a:srgbClr val="00AE00"/>
                </a:solidFill>
                <a:latin typeface="Calibri" pitchFamily="34" charset="0"/>
              </a:rPr>
              <a:t/>
            </a:r>
            <a:br>
              <a:rPr lang="fr-FR" sz="2200" b="1" dirty="0">
                <a:solidFill>
                  <a:srgbClr val="00AE00"/>
                </a:solidFill>
                <a:latin typeface="Calibri" pitchFamily="34" charset="0"/>
              </a:rPr>
            </a:br>
            <a:endParaRPr lang="fr-FR" sz="2200" b="1" dirty="0">
              <a:solidFill>
                <a:srgbClr val="00AE0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i="1" dirty="0">
                <a:solidFill>
                  <a:srgbClr val="000000"/>
                </a:solidFill>
                <a:latin typeface="Calibri" pitchFamily="34" charset="0"/>
              </a:rPr>
              <a:t>Exemple:</a:t>
            </a:r>
            <a:r>
              <a:rPr lang="fr-FR" sz="1600" dirty="0">
                <a:solidFill>
                  <a:srgbClr val="000000"/>
                </a:solidFill>
                <a:latin typeface="Calibri" pitchFamily="34" charset="0"/>
              </a:rPr>
              <a:t> </a:t>
            </a:r>
            <a:r>
              <a:rPr lang="fr-FR" sz="1600" dirty="0">
                <a:solidFill>
                  <a:srgbClr val="D60093"/>
                </a:solidFill>
                <a:latin typeface="Calibri" pitchFamily="34" charset="0"/>
              </a:rPr>
              <a:t>«</a:t>
            </a:r>
            <a:r>
              <a:rPr lang="fr-FR" sz="1600" i="1" dirty="0">
                <a:solidFill>
                  <a:srgbClr val="D60093"/>
                </a:solidFill>
                <a:latin typeface="Calibri" pitchFamily="34" charset="0"/>
              </a:rPr>
              <a:t> </a:t>
            </a:r>
            <a:r>
              <a:rPr lang="fr-FR" sz="1600" i="1" u="sng" dirty="0" smtClean="0">
                <a:solidFill>
                  <a:srgbClr val="D60093"/>
                </a:solidFill>
                <a:latin typeface="Calibri" pitchFamily="34" charset="0"/>
              </a:rPr>
              <a:t>Perception du niveau de sensibilisation </a:t>
            </a:r>
            <a:r>
              <a:rPr lang="fr-FR" sz="1600" i="1" dirty="0" smtClean="0">
                <a:solidFill>
                  <a:srgbClr val="D60093"/>
                </a:solidFill>
                <a:latin typeface="Calibri" pitchFamily="34" charset="0"/>
              </a:rPr>
              <a:t>de la population concernant l'égalité entre hommes et femmes. »</a:t>
            </a:r>
            <a:endParaRPr lang="fr-FR" sz="1600" dirty="0">
              <a:solidFill>
                <a:srgbClr val="000000"/>
              </a:solidFill>
              <a:latin typeface="Calibri" pitchFamily="34" charset="0"/>
            </a:endParaRPr>
          </a:p>
        </p:txBody>
      </p:sp>
      <p:sp>
        <p:nvSpPr>
          <p:cNvPr id="14338" name="Rectangle 2"/>
          <p:cNvSpPr>
            <a:spLocks noChangeArrowheads="1"/>
          </p:cNvSpPr>
          <p:nvPr/>
        </p:nvSpPr>
        <p:spPr bwMode="auto">
          <a:xfrm>
            <a:off x="276225" y="1816100"/>
            <a:ext cx="8424863" cy="1368425"/>
          </a:xfrm>
          <a:prstGeom prst="rect">
            <a:avLst/>
          </a:prstGeom>
          <a:noFill/>
          <a:ln w="9525" cap="flat">
            <a:noFill/>
            <a:round/>
            <a:headEnd/>
            <a:tailEnd/>
          </a:ln>
          <a:effec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200" b="1" dirty="0">
                <a:solidFill>
                  <a:srgbClr val="000000"/>
                </a:solidFill>
                <a:latin typeface="Calibri" pitchFamily="34" charset="0"/>
              </a:rPr>
              <a:t>Indicateurs</a:t>
            </a:r>
            <a:r>
              <a:rPr lang="fr-FR" sz="2200" b="1" dirty="0">
                <a:solidFill>
                  <a:srgbClr val="008000"/>
                </a:solidFill>
                <a:latin typeface="Calibri" pitchFamily="34" charset="0"/>
              </a:rPr>
              <a:t> quantitatifs</a:t>
            </a:r>
            <a:r>
              <a:rPr lang="fr-FR" sz="2200" b="1" dirty="0">
                <a:solidFill>
                  <a:srgbClr val="000000"/>
                </a:solidFill>
                <a:latin typeface="Calibri" pitchFamily="34" charset="0"/>
              </a:rPr>
              <a:t>: </a:t>
            </a:r>
            <a:r>
              <a:rPr lang="fr-FR" sz="2200" dirty="0">
                <a:solidFill>
                  <a:srgbClr val="000000"/>
                </a:solidFill>
                <a:latin typeface="Calibri" pitchFamily="34" charset="0"/>
              </a:rPr>
              <a:t>ils sont des </a:t>
            </a:r>
            <a:r>
              <a:rPr lang="fr-FR" sz="2200" b="1" dirty="0">
                <a:solidFill>
                  <a:srgbClr val="000000"/>
                </a:solidFill>
                <a:latin typeface="Calibri" pitchFamily="34" charset="0"/>
              </a:rPr>
              <a:t>données chiffrées (pourcentages ou chiffres)</a:t>
            </a:r>
            <a:r>
              <a:rPr lang="fr-FR" sz="2200" b="1" dirty="0">
                <a:solidFill>
                  <a:srgbClr val="00AE00"/>
                </a:solidFill>
                <a:latin typeface="Calibri" pitchFamily="34" charset="0"/>
              </a:rPr>
              <a:t/>
            </a:r>
            <a:br>
              <a:rPr lang="fr-FR" sz="2200" b="1" dirty="0">
                <a:solidFill>
                  <a:srgbClr val="00AE00"/>
                </a:solidFill>
                <a:latin typeface="Calibri" pitchFamily="34" charset="0"/>
              </a:rPr>
            </a:br>
            <a:endParaRPr lang="fr-FR" sz="2200" b="1" dirty="0">
              <a:solidFill>
                <a:srgbClr val="00AE00"/>
              </a:solidFill>
              <a:latin typeface="Calibri" pitchFamily="34"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i="1" dirty="0">
                <a:solidFill>
                  <a:srgbClr val="000000"/>
                </a:solidFill>
                <a:latin typeface="Calibri" pitchFamily="34" charset="0"/>
              </a:rPr>
              <a:t>E</a:t>
            </a:r>
            <a:r>
              <a:rPr lang="fr-FR" sz="1600" i="1" dirty="0">
                <a:solidFill>
                  <a:srgbClr val="000000"/>
                </a:solidFill>
                <a:latin typeface="Calibri" pitchFamily="34" charset="0"/>
              </a:rPr>
              <a:t>xemple:</a:t>
            </a:r>
            <a:r>
              <a:rPr lang="fr-FR" sz="1600" dirty="0">
                <a:solidFill>
                  <a:srgbClr val="D60093"/>
                </a:solidFill>
                <a:latin typeface="Calibri" pitchFamily="34" charset="0"/>
              </a:rPr>
              <a:t> </a:t>
            </a:r>
            <a:r>
              <a:rPr lang="fr-FR" sz="1600" dirty="0" smtClean="0">
                <a:solidFill>
                  <a:srgbClr val="D60093"/>
                </a:solidFill>
                <a:latin typeface="Calibri" pitchFamily="34" charset="0"/>
              </a:rPr>
              <a:t>«</a:t>
            </a:r>
            <a:r>
              <a:rPr lang="fr-FR" sz="1600" i="1" dirty="0" smtClean="0">
                <a:solidFill>
                  <a:srgbClr val="D60093"/>
                </a:solidFill>
                <a:latin typeface="Calibri" pitchFamily="34" charset="0"/>
              </a:rPr>
              <a:t>Au moins </a:t>
            </a:r>
            <a:r>
              <a:rPr lang="fr-FR" sz="1600" i="1" u="sng" dirty="0" smtClean="0">
                <a:solidFill>
                  <a:srgbClr val="D60093"/>
                </a:solidFill>
                <a:latin typeface="Calibri" pitchFamily="34" charset="0"/>
              </a:rPr>
              <a:t>150 jeunes</a:t>
            </a:r>
            <a:r>
              <a:rPr lang="fr-FR" sz="1600" i="1" dirty="0" smtClean="0">
                <a:solidFill>
                  <a:srgbClr val="D60093"/>
                </a:solidFill>
                <a:latin typeface="Calibri" pitchFamily="34" charset="0"/>
              </a:rPr>
              <a:t> (garçons et filles) mobilisés participent à un forum de jeunes.»</a:t>
            </a:r>
            <a:endParaRPr lang="fr-FR" sz="1600" i="1" dirty="0">
              <a:solidFill>
                <a:srgbClr val="D60093"/>
              </a:solidFill>
              <a:latin typeface="Calibri" pitchFamily="34" charset="0"/>
            </a:endParaRPr>
          </a:p>
        </p:txBody>
      </p:sp>
      <p:sp>
        <p:nvSpPr>
          <p:cNvPr id="14340" name="Text Box 4"/>
          <p:cNvSpPr txBox="1">
            <a:spLocks noChangeArrowheads="1"/>
          </p:cNvSpPr>
          <p:nvPr/>
        </p:nvSpPr>
        <p:spPr bwMode="auto">
          <a:xfrm>
            <a:off x="457200" y="955675"/>
            <a:ext cx="8229600" cy="549275"/>
          </a:xfrm>
          <a:prstGeom prst="rect">
            <a:avLst/>
          </a:prstGeom>
          <a:noFill/>
          <a:ln w="9525" cap="flat">
            <a:noFill/>
            <a:round/>
            <a:headEnd/>
            <a:tailEnd/>
          </a:ln>
          <a:effectLst/>
        </p:spPr>
        <p:txBody>
          <a:bodyPr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3000" b="1">
                <a:solidFill>
                  <a:srgbClr val="5DB838"/>
                </a:solidFill>
                <a:latin typeface="Calibri" pitchFamily="34" charset="0"/>
                <a:ea typeface="Microsoft YaHei" pitchFamily="34" charset="-122"/>
              </a:rPr>
              <a:t>Classification d’indicateurs: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1075</TotalTime>
  <Words>1781</Words>
  <Application>Microsoft Office PowerPoint</Application>
  <PresentationFormat>Presentación en pantalla (4:3)</PresentationFormat>
  <Paragraphs>282</Paragraphs>
  <Slides>27</Slides>
  <Notes>21</Notes>
  <HiddenSlides>0</HiddenSlides>
  <MMClips>0</MMClips>
  <ScaleCrop>false</ScaleCrop>
  <HeadingPairs>
    <vt:vector size="6" baseType="variant">
      <vt:variant>
        <vt:lpstr>Tema</vt:lpstr>
      </vt:variant>
      <vt:variant>
        <vt:i4>8</vt:i4>
      </vt:variant>
      <vt:variant>
        <vt:lpstr>Servidores OLE incrustados</vt:lpstr>
      </vt:variant>
      <vt:variant>
        <vt:i4>0</vt:i4>
      </vt:variant>
      <vt:variant>
        <vt:lpstr>Títulos de diapositiva</vt:lpstr>
      </vt:variant>
      <vt:variant>
        <vt:i4>27</vt:i4>
      </vt:variant>
    </vt:vector>
  </HeadingPairs>
  <TitlesOfParts>
    <vt:vector size="35" baseType="lpstr">
      <vt:lpstr>Tema de Office</vt:lpstr>
      <vt:lpstr>Tema de Office</vt:lpstr>
      <vt:lpstr>Tema de Office</vt:lpstr>
      <vt:lpstr>Tema de Office</vt:lpstr>
      <vt:lpstr>Tema de Office</vt:lpstr>
      <vt:lpstr>Tema de Office</vt:lpstr>
      <vt:lpstr>5_Theme1</vt:lpstr>
      <vt:lpstr>Default Design</vt:lpstr>
      <vt:lpstr>Diapositiva 1</vt:lpstr>
      <vt:lpstr>Diapositiva 2</vt:lpstr>
      <vt:lpstr>Diapositiva 3</vt:lpstr>
      <vt:lpstr>Diapositiva 4</vt:lpstr>
      <vt:lpstr>Définition</vt:lpstr>
      <vt:lpstr>Diapositiva 6</vt:lpstr>
      <vt:lpstr>Quantitatifs / qualitatifs</vt:lpstr>
      <vt:lpstr>Directs / proxy</vt:lpstr>
      <vt:lpstr>Diapositiva 9</vt:lpstr>
      <vt:lpstr>Diapositiva 10</vt:lpstr>
      <vt:lpstr>Diapositiva 11</vt:lpstr>
      <vt:lpstr>Préciser les paramètres d’indicateur</vt:lpstr>
      <vt:lpstr>Diapositiva 13</vt:lpstr>
      <vt:lpstr>Diapositiva 14</vt:lpstr>
      <vt:lpstr>3 choses à retenir:</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Résultats Enquête</vt:lpstr>
      <vt:lpstr>Résultats Enquête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skhayyo</dc:creator>
  <cp:lastModifiedBy>skhayyo</cp:lastModifiedBy>
  <cp:revision>78</cp:revision>
  <cp:lastPrinted>1601-01-01T00:00:00Z</cp:lastPrinted>
  <dcterms:created xsi:type="dcterms:W3CDTF">2014-01-28T12:30:34Z</dcterms:created>
  <dcterms:modified xsi:type="dcterms:W3CDTF">2015-10-13T16:03:46Z</dcterms:modified>
</cp:coreProperties>
</file>