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733" r:id="rId3"/>
  </p:sldMasterIdLst>
  <p:notesMasterIdLst>
    <p:notesMasterId r:id="rId18"/>
  </p:notesMasterIdLst>
  <p:sldIdLst>
    <p:sldId id="270" r:id="rId4"/>
    <p:sldId id="269" r:id="rId5"/>
    <p:sldId id="266" r:id="rId6"/>
    <p:sldId id="257" r:id="rId7"/>
    <p:sldId id="258" r:id="rId8"/>
    <p:sldId id="259" r:id="rId9"/>
    <p:sldId id="260" r:id="rId10"/>
    <p:sldId id="261" r:id="rId11"/>
    <p:sldId id="263" r:id="rId12"/>
    <p:sldId id="262" r:id="rId13"/>
    <p:sldId id="267" r:id="rId14"/>
    <p:sldId id="264" r:id="rId15"/>
    <p:sldId id="265" r:id="rId16"/>
    <p:sldId id="271" r:id="rId1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7" Type="http://schemas.openxmlformats.org/officeDocument/2006/relationships/image" Target="../media/image10.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39AFFA5-1472-4555-92C8-25EF8B54053F}" type="datetimeFigureOut">
              <a:rPr lang="es-ES"/>
              <a:pPr>
                <a:defRPr/>
              </a:pPr>
              <a:t>13/10/2015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A481CDB-F271-40A2-B3AA-7B8681A5B631}"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4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FBFFEC0-2AF0-464C-8D5A-E6E7B2E82A93}" type="slidenum">
              <a:rPr lang="en-GB">
                <a:solidFill>
                  <a:srgbClr val="000000"/>
                </a:solidFill>
              </a:rPr>
              <a:pPr>
                <a:defRPr/>
              </a:pPr>
              <a:t>2</a:t>
            </a:fld>
            <a:endParaRPr lang="en-GB">
              <a:solidFill>
                <a:srgbClr val="000000"/>
              </a:solidFill>
            </a:endParaRPr>
          </a:p>
        </p:txBody>
      </p:sp>
      <p:sp>
        <p:nvSpPr>
          <p:cNvPr id="19459"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F2953CA6-B3BC-401E-9A67-46530914DD82}" type="slidenum">
              <a:rPr lang="es-ES" sz="1200" smtClean="0">
                <a:solidFill>
                  <a:srgbClr val="000000"/>
                </a:solidFill>
                <a:latin typeface="Arial" charset="0"/>
                <a:ea typeface="ＭＳ Ｐゴシック" pitchFamily="34" charset="-128"/>
                <a:cs typeface="Arial" charset="0"/>
              </a:rPr>
              <a:pPr algn="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a:t>
            </a:fld>
            <a:endParaRPr lang="es-ES" sz="1200" smtClean="0">
              <a:solidFill>
                <a:srgbClr val="000000"/>
              </a:solidFill>
              <a:latin typeface="Arial" charset="0"/>
              <a:ea typeface="ＭＳ Ｐゴシック" pitchFamily="34" charset="-128"/>
              <a:cs typeface="Arial" charset="0"/>
            </a:endParaRPr>
          </a:p>
        </p:txBody>
      </p:sp>
      <p:sp>
        <p:nvSpPr>
          <p:cNvPr id="19460"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pPr fontAlgn="base">
              <a:spcBef>
                <a:spcPct val="0"/>
              </a:spcBef>
              <a:spcAft>
                <a:spcPct val="0"/>
              </a:spcAft>
            </a:pPr>
            <a:endParaRPr lang="es-ES" smtClean="0">
              <a:solidFill>
                <a:srgbClr val="000000"/>
              </a:solidFill>
              <a:latin typeface="Arial" charset="0"/>
              <a:ea typeface="ＭＳ Ｐゴシック" pitchFamily="34" charset="-128"/>
              <a:cs typeface="Arial" charset="0"/>
            </a:endParaRPr>
          </a:p>
        </p:txBody>
      </p:sp>
      <p:sp>
        <p:nvSpPr>
          <p:cNvPr id="19461" name="Rectangle 3"/>
          <p:cNvSpPr>
            <a:spLocks noGrp="1" noChangeArrowheads="1"/>
          </p:cNvSpPr>
          <p:nvPr>
            <p:ph type="body"/>
          </p:nvPr>
        </p:nvSpPr>
        <p:spPr bwMode="auto">
          <a:xfrm>
            <a:off x="914400" y="4343400"/>
            <a:ext cx="4973638" cy="4179888"/>
          </a:xfrm>
          <a:noFill/>
        </p:spPr>
        <p:txBody>
          <a:bodyPr wrap="none" numCol="1" anchor="ctr" anchorCtr="0" compatLnSpc="1">
            <a:prstTxWarp prst="textNoShape">
              <a:avLst/>
            </a:prstTxWarp>
          </a:bodyPr>
          <a:lstStyle/>
          <a:p>
            <a:pPr eaLnBrk="1" hangingPunct="1">
              <a:spcBef>
                <a:spcPct val="0"/>
              </a:spcBef>
            </a:pPr>
            <a:endParaRPr lang="fr-FR"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4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1BD5D9-127C-4FC1-9E4A-6A5DA669FB48}" type="slidenum">
              <a:rPr lang="en-GB" smtClean="0">
                <a:solidFill>
                  <a:srgbClr val="000000"/>
                </a:solidFill>
                <a:ea typeface="ＭＳ Ｐゴシック" pitchFamily="34" charset="-128"/>
              </a:rPr>
              <a:pPr fontAlgn="base">
                <a:spcBef>
                  <a:spcPct val="0"/>
                </a:spcBef>
                <a:spcAft>
                  <a:spcPct val="0"/>
                </a:spcAft>
                <a:defRPr/>
              </a:pPr>
              <a:t>4</a:t>
            </a:fld>
            <a:endParaRPr lang="en-GB" smtClean="0">
              <a:solidFill>
                <a:srgbClr val="000000"/>
              </a:solidFill>
              <a:ea typeface="ＭＳ Ｐゴシック" pitchFamily="34" charset="-128"/>
            </a:endParaRPr>
          </a:p>
        </p:txBody>
      </p:sp>
      <p:sp>
        <p:nvSpPr>
          <p:cNvPr id="17411"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E0555EBD-6FE4-4E4B-8ABD-4785CACAD9C9}" type="slidenum">
              <a:rPr lang="es-ES" sz="1200">
                <a:solidFill>
                  <a:srgbClr val="000000"/>
                </a:solidFill>
                <a:latin typeface="Calibri" pitchFamily="34" charset="0"/>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4</a:t>
            </a:fld>
            <a:endParaRPr lang="es-ES" sz="1200">
              <a:solidFill>
                <a:srgbClr val="000000"/>
              </a:solidFill>
              <a:latin typeface="Calibri" pitchFamily="34" charset="0"/>
            </a:endParaRPr>
          </a:p>
        </p:txBody>
      </p:sp>
      <p:sp>
        <p:nvSpPr>
          <p:cNvPr id="17412"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solidFill>
                <a:srgbClr val="000000"/>
              </a:solidFill>
              <a:latin typeface="Calibri" pitchFamily="34" charset="0"/>
            </a:endParaRPr>
          </a:p>
        </p:txBody>
      </p:sp>
      <p:sp>
        <p:nvSpPr>
          <p:cNvPr id="17413" name="Rectangle 3"/>
          <p:cNvSpPr>
            <a:spLocks noGrp="1" noChangeArrowheads="1"/>
          </p:cNvSpPr>
          <p:nvPr>
            <p:ph type="body"/>
          </p:nvPr>
        </p:nvSpPr>
        <p:spPr bwMode="auto">
          <a:xfrm>
            <a:off x="914400" y="4343400"/>
            <a:ext cx="4973638" cy="4179888"/>
          </a:xfrm>
          <a:noFill/>
        </p:spPr>
        <p:txBody>
          <a:bodyPr wrap="none" numCol="1" anchor="ctr" anchorCtr="0" compatLnSpc="1">
            <a:prstTxWarp prst="textNoShape">
              <a:avLst/>
            </a:prstTxWarp>
          </a:bodyPr>
          <a:lstStyle/>
          <a:p>
            <a:pPr eaLnBrk="1" hangingPunct="1">
              <a:spcBef>
                <a:spcPct val="0"/>
              </a:spcBef>
            </a:pPr>
            <a:endParaRPr lang="fr-FR"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latin typeface="Arial" pitchFamily="34" charset="0"/>
                <a:cs typeface="Arial" pitchFamily="34" charset="0"/>
              </a:rPr>
              <a:t>Código de Actividad según el proyecto.</a:t>
            </a:r>
          </a:p>
          <a:p>
            <a:pPr eaLnBrk="1" hangingPunct="1">
              <a:spcBef>
                <a:spcPct val="0"/>
              </a:spcBef>
            </a:pPr>
            <a:r>
              <a:rPr lang="es-ES" smtClean="0">
                <a:latin typeface="Arial" pitchFamily="34" charset="0"/>
                <a:cs typeface="Arial" pitchFamily="34" charset="0"/>
              </a:rPr>
              <a:t>Descripción actividad tal cual aparece en el proyecto.</a:t>
            </a:r>
          </a:p>
          <a:p>
            <a:pPr eaLnBrk="1" hangingPunct="1">
              <a:spcBef>
                <a:spcPct val="0"/>
              </a:spcBef>
            </a:pPr>
            <a:r>
              <a:rPr lang="es-ES" smtClean="0">
                <a:latin typeface="Arial" pitchFamily="34" charset="0"/>
                <a:cs typeface="Arial" pitchFamily="34" charset="0"/>
              </a:rPr>
              <a:t>Presupuesto asignado </a:t>
            </a:r>
            <a:r>
              <a:rPr lang="es-ES" i="1" smtClean="0">
                <a:latin typeface="Arial" pitchFamily="34" charset="0"/>
                <a:cs typeface="Arial" pitchFamily="34" charset="0"/>
              </a:rPr>
              <a:t>para el periodo </a:t>
            </a:r>
            <a:r>
              <a:rPr lang="es-ES" smtClean="0">
                <a:latin typeface="Arial" pitchFamily="34" charset="0"/>
                <a:cs typeface="Arial" pitchFamily="34" charset="0"/>
              </a:rPr>
              <a:t>que estamos registrando.</a:t>
            </a:r>
          </a:p>
          <a:p>
            <a:pPr eaLnBrk="1" hangingPunct="1">
              <a:spcBef>
                <a:spcPct val="0"/>
              </a:spcBef>
            </a:pPr>
            <a:r>
              <a:rPr lang="es-ES" smtClean="0">
                <a:latin typeface="Arial" pitchFamily="34" charset="0"/>
                <a:cs typeface="Arial" pitchFamily="34" charset="0"/>
              </a:rPr>
              <a:t>Nº de beneficiarios previstos en el proyecto desagregado por sexo.</a:t>
            </a:r>
          </a:p>
          <a:p>
            <a:pPr eaLnBrk="1" hangingPunct="1">
              <a:spcBef>
                <a:spcPct val="0"/>
              </a:spcBef>
            </a:pPr>
            <a:r>
              <a:rPr lang="es-ES" smtClean="0">
                <a:latin typeface="Arial" pitchFamily="34" charset="0"/>
                <a:cs typeface="Arial" pitchFamily="34" charset="0"/>
              </a:rPr>
              <a:t>La unidad en que vamos a medir la actividad, solamente 1.</a:t>
            </a:r>
          </a:p>
          <a:p>
            <a:pPr eaLnBrk="1" hangingPunct="1">
              <a:spcBef>
                <a:spcPct val="0"/>
              </a:spcBef>
            </a:pPr>
            <a:r>
              <a:rPr lang="es-ES" smtClean="0">
                <a:latin typeface="Arial" pitchFamily="34" charset="0"/>
                <a:cs typeface="Arial" pitchFamily="34" charset="0"/>
              </a:rPr>
              <a:t>Ejecución real de la unidad medida</a:t>
            </a:r>
          </a:p>
          <a:p>
            <a:pPr eaLnBrk="1" hangingPunct="1">
              <a:spcBef>
                <a:spcPct val="0"/>
              </a:spcBef>
            </a:pPr>
            <a:r>
              <a:rPr lang="es-ES" smtClean="0">
                <a:latin typeface="Arial" pitchFamily="34" charset="0"/>
                <a:cs typeface="Arial" pitchFamily="34" charset="0"/>
              </a:rPr>
              <a:t>Porcentaje F/E</a:t>
            </a:r>
          </a:p>
          <a:p>
            <a:pPr eaLnBrk="1" hangingPunct="1">
              <a:spcBef>
                <a:spcPct val="0"/>
              </a:spcBef>
            </a:pPr>
            <a:endParaRPr lang="es-ES" smtClean="0">
              <a:latin typeface="Arial" pitchFamily="34" charset="0"/>
              <a:cs typeface="Arial" pitchFamily="34" charset="0"/>
            </a:endParaRPr>
          </a:p>
        </p:txBody>
      </p:sp>
      <p:sp>
        <p:nvSpPr>
          <p:cNvPr id="143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06EA7B-FA08-44F4-A462-4B1A5103F090}" type="slidenum">
              <a:rPr lang="es-ES" smtClean="0">
                <a:solidFill>
                  <a:srgbClr val="000000"/>
                </a:solidFill>
                <a:ea typeface="ＭＳ Ｐゴシック" pitchFamily="34" charset="-128"/>
              </a:rPr>
              <a:pPr fontAlgn="base">
                <a:spcBef>
                  <a:spcPct val="0"/>
                </a:spcBef>
                <a:spcAft>
                  <a:spcPct val="0"/>
                </a:spcAft>
                <a:defRPr/>
              </a:pPr>
              <a:t>10</a:t>
            </a:fld>
            <a:endParaRPr lang="es-ES" smtClean="0">
              <a:solidFill>
                <a:srgbClr val="000000"/>
              </a:solidFill>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F6552BCE-EA83-4FAD-AC92-D14192BF19C5}" type="datetimeFigureOut">
              <a:rPr lang="es-ES"/>
              <a:pPr>
                <a:defRPr/>
              </a:pPr>
              <a:t>13/10/2015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1F482ED-D291-4457-B9D8-B4F3D4588F15}"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6117C79D-E3B1-40DD-90CA-9CB40234E8D6}" type="datetimeFigureOut">
              <a:rPr lang="es-ES"/>
              <a:pPr>
                <a:defRPr/>
              </a:pPr>
              <a:t>13/10/2015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31D2C155-7ACC-4CAB-B508-D534D1B2524C}"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63DACFE7-5BCC-42E1-B919-587BCB416953}" type="datetimeFigureOut">
              <a:rPr lang="es-ES"/>
              <a:pPr>
                <a:defRPr/>
              </a:pPr>
              <a:t>13/10/2015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5CA2847-8CFC-476B-B013-6CEBB577ACFD}"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39943" name="Rectangle 7"/>
          <p:cNvSpPr>
            <a:spLocks noGrp="1" noChangeArrowheads="1"/>
          </p:cNvSpPr>
          <p:nvPr>
            <p:ph type="ctrTitle"/>
          </p:nvPr>
        </p:nvSpPr>
        <p:spPr>
          <a:xfrm>
            <a:off x="400050" y="2516188"/>
            <a:ext cx="8466138" cy="1978025"/>
          </a:xfrm>
        </p:spPr>
        <p:txBody>
          <a:bodyPr/>
          <a:lstStyle>
            <a:lvl1pPr>
              <a:lnSpc>
                <a:spcPts val="7000"/>
              </a:lnSpc>
              <a:defRPr sz="6600" smtClean="0">
                <a:solidFill>
                  <a:schemeClr val="bg1"/>
                </a:solidFill>
                <a:latin typeface="Oxfam Global Headline" pitchFamily="34" charset="0"/>
                <a:ea typeface="ＭＳ Ｐゴシック" pitchFamily="34" charset="-128"/>
              </a:defRPr>
            </a:lvl1pPr>
          </a:lstStyle>
          <a:p>
            <a:r>
              <a:rPr lang="en-GB" smtClean="0"/>
              <a:t>CLICK TO EDIT MASTER TITLE</a:t>
            </a:r>
          </a:p>
        </p:txBody>
      </p:sp>
      <p:sp>
        <p:nvSpPr>
          <p:cNvPr id="39944" name="Rectangle 8"/>
          <p:cNvSpPr>
            <a:spLocks noGrp="1" noChangeArrowheads="1"/>
          </p:cNvSpPr>
          <p:nvPr>
            <p:ph type="subTitle" idx="1"/>
          </p:nvPr>
        </p:nvSpPr>
        <p:spPr>
          <a:xfrm>
            <a:off x="457200" y="4737100"/>
            <a:ext cx="8380413" cy="504825"/>
          </a:xfrm>
        </p:spPr>
        <p:txBody>
          <a:bodyPr/>
          <a:lstStyle>
            <a:lvl1pPr>
              <a:defRPr sz="2800" b="0" smtClean="0">
                <a:solidFill>
                  <a:schemeClr val="bg1"/>
                </a:solidFill>
                <a:ea typeface="ＭＳ Ｐゴシック" pitchFamily="34" charset="-128"/>
              </a:defRPr>
            </a:lvl1pPr>
          </a:lstStyle>
          <a:p>
            <a:r>
              <a:rPr lang="en-GB" smtClean="0"/>
              <a:t>CLICK TO EDIT MASTER SUBTITLE</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39943" name="Rectangle 7"/>
          <p:cNvSpPr>
            <a:spLocks noGrp="1" noChangeArrowheads="1"/>
          </p:cNvSpPr>
          <p:nvPr>
            <p:ph type="ctrTitle"/>
          </p:nvPr>
        </p:nvSpPr>
        <p:spPr>
          <a:xfrm>
            <a:off x="400050" y="2516188"/>
            <a:ext cx="8466138" cy="1978025"/>
          </a:xfrm>
        </p:spPr>
        <p:txBody>
          <a:bodyPr/>
          <a:lstStyle>
            <a:lvl1pPr>
              <a:lnSpc>
                <a:spcPts val="7000"/>
              </a:lnSpc>
              <a:defRPr sz="6600" smtClean="0">
                <a:solidFill>
                  <a:schemeClr val="bg1"/>
                </a:solidFill>
                <a:latin typeface="Oxfam Global Headline" pitchFamily="34" charset="0"/>
                <a:ea typeface="ＭＳ Ｐゴシック" pitchFamily="34" charset="-128"/>
              </a:defRPr>
            </a:lvl1pPr>
          </a:lstStyle>
          <a:p>
            <a:r>
              <a:rPr lang="en-GB" smtClean="0"/>
              <a:t>CLICK TO EDIT MASTER TITLE</a:t>
            </a:r>
          </a:p>
        </p:txBody>
      </p:sp>
      <p:sp>
        <p:nvSpPr>
          <p:cNvPr id="39944" name="Rectangle 8"/>
          <p:cNvSpPr>
            <a:spLocks noGrp="1" noChangeArrowheads="1"/>
          </p:cNvSpPr>
          <p:nvPr>
            <p:ph type="subTitle" idx="1"/>
          </p:nvPr>
        </p:nvSpPr>
        <p:spPr>
          <a:xfrm>
            <a:off x="457200" y="4737100"/>
            <a:ext cx="8380413" cy="504825"/>
          </a:xfrm>
        </p:spPr>
        <p:txBody>
          <a:bodyPr/>
          <a:lstStyle>
            <a:lvl1pPr>
              <a:defRPr sz="2800" b="0" smtClean="0">
                <a:solidFill>
                  <a:schemeClr val="bg1"/>
                </a:solidFill>
                <a:ea typeface="ＭＳ Ｐゴシック" pitchFamily="34" charset="-128"/>
              </a:defRPr>
            </a:lvl1pPr>
          </a:lstStyle>
          <a:p>
            <a:r>
              <a:rPr lang="en-GB" smtClean="0"/>
              <a:t>CLICK TO EDIT MASTER SUBTITLE</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1"/>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AA9A543D-935F-48EB-8D14-FDF07172BB08}" type="slidenum">
              <a:rPr lang="en-GB"/>
              <a:pPr>
                <a:defRPr/>
              </a:pPr>
              <a:t>‹Nº›</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781425" cy="2790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19625" y="1981200"/>
            <a:ext cx="3781425" cy="2790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4213" y="404813"/>
            <a:ext cx="7848600" cy="6477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685800" y="1341438"/>
            <a:ext cx="3846513"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84713" y="1341438"/>
            <a:ext cx="3848100"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8271379E-122E-49AE-9529-34A180D68F32}" type="datetimeFigureOut">
              <a:rPr lang="es-ES"/>
              <a:pPr>
                <a:defRPr/>
              </a:pPr>
              <a:t>13/10/2015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5E5FD02-D01A-4688-813F-7B8CA6C17B74}"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AEDA303A-61D6-4207-84FB-332B6EC01AF1}" type="datetimeFigureOut">
              <a:rPr lang="es-ES"/>
              <a:pPr>
                <a:defRPr/>
              </a:pPr>
              <a:t>13/10/2015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24D8630-917E-4B40-8206-E2C835F76536}"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4B87576E-C1B2-48D5-87BB-98DB0DA50A9C}" type="datetimeFigureOut">
              <a:rPr lang="es-ES"/>
              <a:pPr>
                <a:defRPr/>
              </a:pPr>
              <a:t>13/10/2015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8BF33A2-C80F-4A4C-BD9C-4E5172D6A082}"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4A04831B-5B02-4287-9D44-52FB1E987147}" type="datetimeFigureOut">
              <a:rPr lang="es-ES"/>
              <a:pPr>
                <a:defRPr/>
              </a:pPr>
              <a:t>13/10/2015</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5C091257-62CC-4E1D-B1A3-04007C7CD0EC}"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680C36DE-5A15-4B14-8CBF-D2DCDABE8CDF}" type="datetimeFigureOut">
              <a:rPr lang="es-ES"/>
              <a:pPr>
                <a:defRPr/>
              </a:pPr>
              <a:t>13/10/2015</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2E727C2D-2434-4483-A6ED-BCFC32727B77}"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EDD0E5FA-9804-4EA9-8071-97C368EC4235}" type="datetimeFigureOut">
              <a:rPr lang="es-ES"/>
              <a:pPr>
                <a:defRPr/>
              </a:pPr>
              <a:t>13/10/2015</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79079613-158C-417C-A12B-F0EFAE97F37C}"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03E9BA5-1C19-4085-9B69-2D505F67553F}" type="datetimeFigureOut">
              <a:rPr lang="es-ES"/>
              <a:pPr>
                <a:defRPr/>
              </a:pPr>
              <a:t>13/10/2015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0C0D5DD5-69A5-4AE6-A0D2-3784DB211D43}"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1CC690B6-F186-4A6C-947D-A958FD9D5AC6}" type="datetimeFigureOut">
              <a:rPr lang="es-ES"/>
              <a:pPr>
                <a:defRPr/>
              </a:pPr>
              <a:t>13/10/2015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00A60432-EC5C-43E5-AFDD-B605F1288638}"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theme" Target="../theme/theme3.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205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15B8F3C-6DB7-45B8-83B4-1A6600296CE0}" type="datetimeFigureOut">
              <a:rPr lang="es-ES"/>
              <a:pPr>
                <a:defRPr/>
              </a:pPr>
              <a:t>13/10/2015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2C10700-0AD8-4082-AF2A-738163C0C93C}"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7"/>
          <p:cNvSpPr>
            <a:spLocks noGrp="1" noChangeArrowheads="1"/>
          </p:cNvSpPr>
          <p:nvPr>
            <p:ph type="title"/>
          </p:nvPr>
        </p:nvSpPr>
        <p:spPr bwMode="auto">
          <a:xfrm>
            <a:off x="274638" y="161925"/>
            <a:ext cx="8553450" cy="64452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a:t>
            </a:r>
          </a:p>
        </p:txBody>
      </p:sp>
      <p:sp>
        <p:nvSpPr>
          <p:cNvPr id="20491" name="Rectangle 11"/>
          <p:cNvSpPr>
            <a:spLocks noGrp="1" noChangeArrowheads="1"/>
          </p:cNvSpPr>
          <p:nvPr>
            <p:ph type="sldNum" sz="quarter" idx="4"/>
          </p:nvPr>
        </p:nvSpPr>
        <p:spPr bwMode="auto">
          <a:xfrm>
            <a:off x="6823075" y="6505575"/>
            <a:ext cx="1228725"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rgbClr val="000000"/>
                </a:solidFill>
                <a:latin typeface="Arial" charset="0"/>
                <a:ea typeface="+mn-ea"/>
                <a:cs typeface="+mn-cs"/>
              </a:defRPr>
            </a:lvl1pPr>
          </a:lstStyle>
          <a:p>
            <a:pPr>
              <a:defRPr/>
            </a:pPr>
            <a:r>
              <a:rPr lang="en-GB"/>
              <a:t>Page </a:t>
            </a:r>
            <a:fld id="{C46B9C7B-2CCE-41F4-9E95-6964BF5F65C7}" type="slidenum">
              <a:rPr lang="en-GB"/>
              <a:pPr>
                <a:defRPr/>
              </a:pPr>
              <a:t>‹Nº›</a:t>
            </a:fld>
            <a:endParaRPr lang="en-GB"/>
          </a:p>
        </p:txBody>
      </p:sp>
      <p:sp>
        <p:nvSpPr>
          <p:cNvPr id="3076" name="Rectangle 15"/>
          <p:cNvSpPr>
            <a:spLocks noGrp="1" noChangeArrowheads="1"/>
          </p:cNvSpPr>
          <p:nvPr>
            <p:ph type="body" idx="1"/>
          </p:nvPr>
        </p:nvSpPr>
        <p:spPr bwMode="auto">
          <a:xfrm>
            <a:off x="284163" y="1689100"/>
            <a:ext cx="6842125"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729" r:id="rId1"/>
    <p:sldLayoutId id="2147483732" r:id="rId2"/>
  </p:sldLayoutIdLst>
  <p:hf hdr="0" ftr="0" dt="0"/>
  <p:txStyles>
    <p:titleStyle>
      <a:lvl1pPr algn="l" rtl="0" eaLnBrk="0" fontAlgn="base" hangingPunct="0">
        <a:lnSpc>
          <a:spcPts val="4800"/>
        </a:lnSpc>
        <a:spcBef>
          <a:spcPct val="0"/>
        </a:spcBef>
        <a:spcAft>
          <a:spcPct val="0"/>
        </a:spcAft>
        <a:defRPr sz="4500" b="1" kern="1200">
          <a:solidFill>
            <a:schemeClr val="tx2"/>
          </a:solidFill>
          <a:latin typeface="+mj-lt"/>
          <a:ea typeface="+mj-ea"/>
          <a:cs typeface="+mj-cs"/>
        </a:defRPr>
      </a:lvl1pPr>
      <a:lvl2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2pPr>
      <a:lvl3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3pPr>
      <a:lvl4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4pPr>
      <a:lvl5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algn="l" defTabSz="457200" rtl="0" eaLnBrk="0" fontAlgn="base" hangingPunct="0">
        <a:lnSpc>
          <a:spcPct val="95000"/>
        </a:lnSpc>
        <a:spcBef>
          <a:spcPct val="0"/>
        </a:spcBef>
        <a:spcAft>
          <a:spcPct val="0"/>
        </a:spcAft>
        <a:buFont typeface="Arial" pitchFamily="34" charset="0"/>
        <a:defRPr b="1" kern="1200">
          <a:solidFill>
            <a:schemeClr val="tx1"/>
          </a:solidFill>
          <a:latin typeface="+mn-lt"/>
          <a:ea typeface="+mn-ea"/>
          <a:cs typeface="+mn-cs"/>
        </a:defRPr>
      </a:lvl1pPr>
      <a:lvl2pPr marL="1588"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n-ea"/>
          <a:cs typeface="+mn-cs"/>
        </a:defRPr>
      </a:lvl2pPr>
      <a:lvl3pPr marL="3175"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n-ea"/>
          <a:cs typeface="+mn-cs"/>
        </a:defRPr>
      </a:lvl3pPr>
      <a:lvl4pPr marL="4763"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n-ea"/>
          <a:cs typeface="+mn-cs"/>
        </a:defRPr>
      </a:lvl4pPr>
      <a:lvl5pPr marL="6350"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274638" y="161925"/>
            <a:ext cx="8553450" cy="64452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a:t>
            </a:r>
          </a:p>
        </p:txBody>
      </p:sp>
      <p:sp>
        <p:nvSpPr>
          <p:cNvPr id="20491" name="Rectangle 11"/>
          <p:cNvSpPr>
            <a:spLocks noGrp="1" noChangeArrowheads="1"/>
          </p:cNvSpPr>
          <p:nvPr>
            <p:ph type="sldNum" sz="quarter" idx="4"/>
          </p:nvPr>
        </p:nvSpPr>
        <p:spPr bwMode="auto">
          <a:xfrm>
            <a:off x="6823075" y="6505575"/>
            <a:ext cx="1228725"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rgbClr val="000000"/>
                </a:solidFill>
                <a:latin typeface="Arial" charset="0"/>
                <a:ea typeface="+mn-ea"/>
                <a:cs typeface="+mn-cs"/>
              </a:defRPr>
            </a:lvl1pPr>
          </a:lstStyle>
          <a:p>
            <a:pPr>
              <a:defRPr/>
            </a:pPr>
            <a:r>
              <a:rPr lang="en-GB"/>
              <a:t>Page </a:t>
            </a:r>
            <a:fld id="{F0025A21-6D8D-4E99-B837-42714C3DBFA6}" type="slidenum">
              <a:rPr lang="en-GB"/>
              <a:pPr>
                <a:defRPr/>
              </a:pPr>
              <a:t>‹Nº›</a:t>
            </a:fld>
            <a:endParaRPr lang="en-GB"/>
          </a:p>
        </p:txBody>
      </p:sp>
      <p:sp>
        <p:nvSpPr>
          <p:cNvPr id="1028" name="Rectangle 15"/>
          <p:cNvSpPr>
            <a:spLocks noGrp="1" noChangeArrowheads="1"/>
          </p:cNvSpPr>
          <p:nvPr>
            <p:ph type="body" idx="1"/>
          </p:nvPr>
        </p:nvSpPr>
        <p:spPr bwMode="auto">
          <a:xfrm>
            <a:off x="284163" y="1689100"/>
            <a:ext cx="6842125"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Lst>
  <p:hf hdr="0" ftr="0" dt="0"/>
  <p:txStyles>
    <p:titleStyle>
      <a:lvl1pPr algn="l" rtl="0" eaLnBrk="0" fontAlgn="base" hangingPunct="0">
        <a:lnSpc>
          <a:spcPts val="4800"/>
        </a:lnSpc>
        <a:spcBef>
          <a:spcPct val="0"/>
        </a:spcBef>
        <a:spcAft>
          <a:spcPct val="0"/>
        </a:spcAft>
        <a:defRPr sz="4500" b="1" kern="1200">
          <a:solidFill>
            <a:schemeClr val="tx2"/>
          </a:solidFill>
          <a:latin typeface="+mj-lt"/>
          <a:ea typeface="MS PGothic" pitchFamily="34" charset="-128"/>
          <a:cs typeface="+mj-cs"/>
        </a:defRPr>
      </a:lvl1pPr>
      <a:lvl2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2pPr>
      <a:lvl3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3pPr>
      <a:lvl4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4pPr>
      <a:lvl5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algn="l" defTabSz="457200" rtl="0" eaLnBrk="0" fontAlgn="base" hangingPunct="0">
        <a:lnSpc>
          <a:spcPct val="95000"/>
        </a:lnSpc>
        <a:spcBef>
          <a:spcPct val="0"/>
        </a:spcBef>
        <a:spcAft>
          <a:spcPct val="0"/>
        </a:spcAft>
        <a:buFont typeface="Arial" pitchFamily="34" charset="0"/>
        <a:defRPr b="1" kern="1200">
          <a:solidFill>
            <a:schemeClr val="tx1"/>
          </a:solidFill>
          <a:latin typeface="+mn-lt"/>
          <a:ea typeface="MS PGothic" pitchFamily="34" charset="-128"/>
          <a:cs typeface="+mn-cs"/>
        </a:defRPr>
      </a:lvl1pPr>
      <a:lvl2pPr marL="1588"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2pPr>
      <a:lvl3pPr marL="3175"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3pPr>
      <a:lvl4pPr marL="4763"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4pPr>
      <a:lvl5pPr marL="6350"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package" Target="../embeddings/Microsoft_Office_Word_Document5.docx"/><Relationship Id="rId3" Type="http://schemas.openxmlformats.org/officeDocument/2006/relationships/oleObject" Target="../embeddings/Microsoft_Office_Word_97_-_2003_Document1.doc"/><Relationship Id="rId7" Type="http://schemas.openxmlformats.org/officeDocument/2006/relationships/package" Target="../embeddings/Microsoft_Office_Word_Document4.doc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package" Target="../embeddings/Microsoft_Office_Word_Document3.docx"/><Relationship Id="rId5" Type="http://schemas.openxmlformats.org/officeDocument/2006/relationships/package" Target="../embeddings/Microsoft_Office_Word_Document2.docx"/><Relationship Id="rId4" Type="http://schemas.openxmlformats.org/officeDocument/2006/relationships/package" Target="../embeddings/Microsoft_Office_Word_Document1.docx"/><Relationship Id="rId9"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ctrTitle"/>
          </p:nvPr>
        </p:nvSpPr>
        <p:spPr>
          <a:xfrm>
            <a:off x="400050" y="1196752"/>
            <a:ext cx="8466138" cy="1978025"/>
          </a:xfrm>
        </p:spPr>
        <p:txBody>
          <a:bodyPr/>
          <a:lstStyle/>
          <a:p>
            <a:pPr algn="ctr">
              <a:lnSpc>
                <a:spcPct val="150000"/>
              </a:lnSpc>
            </a:pPr>
            <a:r>
              <a:rPr lang="fr-FR" sz="3600" dirty="0">
                <a:ea typeface="MS PGothic" pitchFamily="34" charset="-128"/>
              </a:rPr>
              <a:t>Atelier de Suivi, </a:t>
            </a:r>
            <a:r>
              <a:rPr lang="fr-FR" sz="3600" dirty="0" smtClean="0">
                <a:ea typeface="MS PGothic" pitchFamily="34" charset="-128"/>
              </a:rPr>
              <a:t>Evaluation, Apprentissage et </a:t>
            </a:r>
            <a:r>
              <a:rPr lang="fr-FR" sz="3600" dirty="0" err="1" smtClean="0">
                <a:ea typeface="MS PGothic" pitchFamily="34" charset="-128"/>
              </a:rPr>
              <a:t>Redevabilité</a:t>
            </a:r>
            <a:r>
              <a:rPr lang="fr-FR" sz="3600" dirty="0" smtClean="0">
                <a:ea typeface="MS PGothic" pitchFamily="34" charset="-128"/>
              </a:rPr>
              <a:t> </a:t>
            </a:r>
            <a:r>
              <a:rPr lang="fr-FR" sz="3600" dirty="0">
                <a:ea typeface="MS PGothic" pitchFamily="34" charset="-128"/>
              </a:rPr>
              <a:t/>
            </a:r>
            <a:br>
              <a:rPr lang="fr-FR" sz="3600" dirty="0">
                <a:ea typeface="MS PGothic" pitchFamily="34" charset="-128"/>
              </a:rPr>
            </a:br>
            <a:r>
              <a:rPr lang="fr-FR" sz="2800" dirty="0" smtClean="0">
                <a:ea typeface="MS PGothic" pitchFamily="34" charset="-128"/>
              </a:rPr>
              <a:t/>
            </a:r>
            <a:br>
              <a:rPr lang="fr-FR" sz="2800" dirty="0" smtClean="0">
                <a:ea typeface="MS PGothic" pitchFamily="34" charset="-128"/>
              </a:rPr>
            </a:br>
            <a:endParaRPr lang="fr-FR" sz="1800" i="1" dirty="0">
              <a:ea typeface="MS PGothic" pitchFamily="34" charset="-128"/>
            </a:endParaRPr>
          </a:p>
        </p:txBody>
      </p:sp>
      <p:sp>
        <p:nvSpPr>
          <p:cNvPr id="3" name="2 CuadroTexto"/>
          <p:cNvSpPr txBox="1"/>
          <p:nvPr/>
        </p:nvSpPr>
        <p:spPr>
          <a:xfrm>
            <a:off x="395536" y="3356992"/>
            <a:ext cx="8496944" cy="1323439"/>
          </a:xfrm>
          <a:prstGeom prst="rect">
            <a:avLst/>
          </a:prstGeom>
          <a:noFill/>
        </p:spPr>
        <p:txBody>
          <a:bodyPr wrap="square" rtlCol="0">
            <a:spAutoFit/>
          </a:bodyPr>
          <a:lstStyle/>
          <a:p>
            <a:pPr algn="ctr" fontAlgn="auto">
              <a:spcBef>
                <a:spcPts val="0"/>
              </a:spcBef>
              <a:spcAft>
                <a:spcPts val="0"/>
              </a:spcAft>
            </a:pPr>
            <a:r>
              <a:rPr lang="fr-FR" sz="2800" b="1" dirty="0" smtClean="0">
                <a:solidFill>
                  <a:srgbClr val="FFFFFF"/>
                </a:solidFill>
                <a:latin typeface="Oxfam Global Headline" pitchFamily="34" charset="0"/>
              </a:rPr>
              <a:t>Appui aux processus de participation </a:t>
            </a:r>
            <a:r>
              <a:rPr lang="fr-FR" sz="2800" b="1" dirty="0" err="1" smtClean="0">
                <a:solidFill>
                  <a:srgbClr val="FFFFFF"/>
                </a:solidFill>
                <a:latin typeface="Oxfam Global Headline" pitchFamily="34" charset="0"/>
              </a:rPr>
              <a:t>democratique</a:t>
            </a:r>
            <a:r>
              <a:rPr lang="fr-FR" sz="2800" b="1" dirty="0" smtClean="0">
                <a:solidFill>
                  <a:srgbClr val="FFFFFF"/>
                </a:solidFill>
                <a:latin typeface="Oxfam Global Headline" pitchFamily="34" charset="0"/>
              </a:rPr>
              <a:t> </a:t>
            </a:r>
            <a:r>
              <a:rPr lang="fr-FR" sz="2800" b="1" dirty="0" err="1" smtClean="0">
                <a:solidFill>
                  <a:srgbClr val="FFFFFF"/>
                </a:solidFill>
                <a:latin typeface="Oxfam Global Headline" pitchFamily="34" charset="0"/>
              </a:rPr>
              <a:t>aumaroc</a:t>
            </a:r>
            <a:r>
              <a:rPr lang="fr-FR" sz="2400" b="1" dirty="0" smtClean="0">
                <a:solidFill>
                  <a:srgbClr val="FFFFFF"/>
                </a:solidFill>
                <a:latin typeface="Oxfam Global Headline" pitchFamily="34" charset="0"/>
              </a:rPr>
              <a:t/>
            </a:r>
            <a:br>
              <a:rPr lang="fr-FR" sz="2400" b="1" dirty="0" smtClean="0">
                <a:solidFill>
                  <a:srgbClr val="FFFFFF"/>
                </a:solidFill>
                <a:latin typeface="Oxfam Global Headline" pitchFamily="34" charset="0"/>
              </a:rPr>
            </a:br>
            <a:r>
              <a:rPr lang="fr-FR" sz="2400" b="1" dirty="0" smtClean="0">
                <a:solidFill>
                  <a:srgbClr val="FFFFFF"/>
                </a:solidFill>
                <a:latin typeface="Oxfam Global Headline" pitchFamily="34" charset="0"/>
              </a:rPr>
              <a:t> </a:t>
            </a:r>
            <a:r>
              <a:rPr lang="fr-FR" sz="2000" b="1" dirty="0" err="1" smtClean="0">
                <a:solidFill>
                  <a:srgbClr val="FFFFFF"/>
                </a:solidFill>
                <a:latin typeface="Oxfam Global Headline" pitchFamily="34" charset="0"/>
              </a:rPr>
              <a:t>Convenio</a:t>
            </a:r>
            <a:r>
              <a:rPr lang="fr-FR" sz="2000" b="1" dirty="0" smtClean="0">
                <a:solidFill>
                  <a:srgbClr val="FFFFFF"/>
                </a:solidFill>
                <a:latin typeface="Oxfam Global Headline" pitchFamily="34" charset="0"/>
              </a:rPr>
              <a:t>  AECID 14-CO1-413 </a:t>
            </a:r>
            <a:endParaRPr lang="es-ES" dirty="0">
              <a:solidFill>
                <a:srgbClr val="000000"/>
              </a:solidFill>
              <a:latin typeface="Arial"/>
            </a:endParaRPr>
          </a:p>
        </p:txBody>
      </p:sp>
      <p:sp>
        <p:nvSpPr>
          <p:cNvPr id="4" name="3 CuadroTexto"/>
          <p:cNvSpPr txBox="1"/>
          <p:nvPr/>
        </p:nvSpPr>
        <p:spPr>
          <a:xfrm>
            <a:off x="395536" y="5949280"/>
            <a:ext cx="3600400" cy="369332"/>
          </a:xfrm>
          <a:prstGeom prst="rect">
            <a:avLst/>
          </a:prstGeom>
          <a:noFill/>
        </p:spPr>
        <p:txBody>
          <a:bodyPr wrap="square" rtlCol="0">
            <a:spAutoFit/>
          </a:bodyPr>
          <a:lstStyle/>
          <a:p>
            <a:pPr algn="ctr" fontAlgn="auto">
              <a:spcBef>
                <a:spcPts val="0"/>
              </a:spcBef>
              <a:spcAft>
                <a:spcPts val="0"/>
              </a:spcAft>
            </a:pPr>
            <a:r>
              <a:rPr lang="fr-FR" b="1" i="1" dirty="0" smtClean="0">
                <a:solidFill>
                  <a:srgbClr val="FFFFFF"/>
                </a:solidFill>
                <a:latin typeface="Oxfam Global Headline" pitchFamily="34" charset="0"/>
              </a:rPr>
              <a:t>Rabat,  12-16 Octobre 2015</a:t>
            </a:r>
            <a:endParaRPr lang="es-ES" dirty="0">
              <a:solidFill>
                <a:srgbClr val="000000"/>
              </a:solidFill>
              <a:latin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p:cNvPicPr>
            <a:picLocks noChangeAspect="1" noChangeArrowheads="1"/>
          </p:cNvPicPr>
          <p:nvPr/>
        </p:nvPicPr>
        <p:blipFill>
          <a:blip r:embed="rId3" cstate="print"/>
          <a:srcRect t="1765" r="20470" b="31297"/>
          <a:stretch>
            <a:fillRect/>
          </a:stretch>
        </p:blipFill>
        <p:spPr bwMode="auto">
          <a:xfrm>
            <a:off x="34925" y="260350"/>
            <a:ext cx="9012238" cy="5689600"/>
          </a:xfrm>
          <a:prstGeom prst="rect">
            <a:avLst/>
          </a:prstGeom>
          <a:noFill/>
          <a:ln w="9525">
            <a:noFill/>
            <a:miter lim="800000"/>
            <a:headEnd/>
            <a:tailEnd/>
          </a:ln>
        </p:spPr>
      </p:pic>
      <p:sp>
        <p:nvSpPr>
          <p:cNvPr id="12291" name="3 Marcador de número de diapositiva"/>
          <p:cNvSpPr txBox="1">
            <a:spLocks/>
          </p:cNvSpPr>
          <p:nvPr/>
        </p:nvSpPr>
        <p:spPr bwMode="auto">
          <a:xfrm>
            <a:off x="6823075" y="6505575"/>
            <a:ext cx="1228725" cy="165100"/>
          </a:xfrm>
          <a:prstGeom prst="rect">
            <a:avLst/>
          </a:prstGeom>
          <a:noFill/>
          <a:ln w="9525">
            <a:noFill/>
            <a:miter lim="800000"/>
            <a:headEnd/>
            <a:tailEnd/>
          </a:ln>
        </p:spPr>
        <p:txBody>
          <a:bodyPr lIns="0" tIns="0" rIns="0" bIns="0"/>
          <a:lstStyle/>
          <a:p>
            <a:pPr eaLnBrk="0" hangingPunct="0"/>
            <a:r>
              <a:rPr lang="en-GB" sz="1000">
                <a:solidFill>
                  <a:srgbClr val="000000"/>
                </a:solidFill>
                <a:latin typeface="Calibri" pitchFamily="34" charset="0"/>
              </a:rPr>
              <a:t>Page </a:t>
            </a:r>
            <a:fld id="{10C86874-809D-4621-85AF-C3D1C6250523}" type="slidenum">
              <a:rPr lang="en-GB" sz="1000">
                <a:solidFill>
                  <a:srgbClr val="000000"/>
                </a:solidFill>
                <a:latin typeface="Calibri" pitchFamily="34" charset="0"/>
              </a:rPr>
              <a:pPr eaLnBrk="0" hangingPunct="0"/>
              <a:t>10</a:t>
            </a:fld>
            <a:endParaRPr lang="en-GB" sz="1000">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err="1" smtClean="0"/>
              <a:t>Précisons</a:t>
            </a:r>
            <a:r>
              <a:rPr lang="es-ES" dirty="0" smtClean="0"/>
              <a:t> la formulación de nos </a:t>
            </a:r>
            <a:r>
              <a:rPr lang="es-ES" dirty="0" err="1" smtClean="0"/>
              <a:t>activités</a:t>
            </a:r>
            <a:endParaRPr lang="es-ES" dirty="0" smtClean="0"/>
          </a:p>
          <a:p>
            <a:r>
              <a:rPr lang="es-ES" dirty="0" err="1" smtClean="0"/>
              <a:t>Précisez</a:t>
            </a:r>
            <a:r>
              <a:rPr lang="es-ES" dirty="0" smtClean="0"/>
              <a:t>:</a:t>
            </a:r>
          </a:p>
          <a:p>
            <a:pPr lvl="1" eaLnBrk="1" hangingPunct="1">
              <a:lnSpc>
                <a:spcPct val="80000"/>
              </a:lnSpc>
              <a:buClr>
                <a:srgbClr val="5DB838"/>
              </a:buClr>
              <a:buFont typeface="Wingdings" pitchFamily="2" charset="2"/>
              <a:buChar char="§"/>
            </a:pPr>
            <a:r>
              <a:rPr lang="fr-FR" dirty="0" smtClean="0"/>
              <a:t>Unité de mesure</a:t>
            </a:r>
          </a:p>
          <a:p>
            <a:pPr lvl="1" eaLnBrk="1" hangingPunct="1">
              <a:lnSpc>
                <a:spcPct val="80000"/>
              </a:lnSpc>
              <a:buClr>
                <a:srgbClr val="5DB838"/>
              </a:buClr>
              <a:buFont typeface="Wingdings" pitchFamily="2" charset="2"/>
              <a:buChar char="§"/>
            </a:pPr>
            <a:r>
              <a:rPr lang="fr-FR" dirty="0" smtClean="0"/>
              <a:t>La quantité visée</a:t>
            </a:r>
          </a:p>
          <a:p>
            <a:pPr lvl="1" eaLnBrk="1" hangingPunct="1">
              <a:lnSpc>
                <a:spcPct val="80000"/>
              </a:lnSpc>
              <a:buClr>
                <a:srgbClr val="5DB838"/>
              </a:buClr>
              <a:buFont typeface="Wingdings" pitchFamily="2" charset="2"/>
              <a:buChar char="§"/>
            </a:pPr>
            <a:r>
              <a:rPr lang="fr-FR" dirty="0" smtClean="0"/>
              <a:t>Le nombre des participants (si possible)</a:t>
            </a:r>
          </a:p>
          <a:p>
            <a:pPr lvl="1">
              <a:buNone/>
            </a:pPr>
            <a:endParaRPr lang="es-ES" dirty="0" smtClean="0"/>
          </a:p>
          <a:p>
            <a:pPr lvl="1">
              <a:buNone/>
            </a:pPr>
            <a:r>
              <a:rPr lang="es-ES" dirty="0" smtClean="0"/>
              <a:t>4 </a:t>
            </a:r>
            <a:r>
              <a:rPr lang="es-ES" dirty="0" err="1" smtClean="0"/>
              <a:t>groupes</a:t>
            </a:r>
            <a:r>
              <a:rPr lang="es-ES" dirty="0" smtClean="0"/>
              <a:t>: </a:t>
            </a:r>
            <a:r>
              <a:rPr lang="es-ES" dirty="0" err="1" smtClean="0"/>
              <a:t>Participation</a:t>
            </a:r>
            <a:r>
              <a:rPr lang="es-ES" dirty="0" smtClean="0"/>
              <a:t>, </a:t>
            </a:r>
            <a:r>
              <a:rPr lang="es-ES" dirty="0" err="1" smtClean="0"/>
              <a:t>jeunesse</a:t>
            </a:r>
            <a:r>
              <a:rPr lang="es-ES" dirty="0" smtClean="0"/>
              <a:t>, </a:t>
            </a:r>
            <a:r>
              <a:rPr lang="es-ES" dirty="0" err="1" smtClean="0"/>
              <a:t>participation</a:t>
            </a:r>
            <a:r>
              <a:rPr lang="es-ES" dirty="0" smtClean="0"/>
              <a:t> </a:t>
            </a:r>
            <a:r>
              <a:rPr lang="es-ES" dirty="0" err="1" smtClean="0"/>
              <a:t>femmes</a:t>
            </a:r>
            <a:r>
              <a:rPr lang="es-ES" dirty="0" smtClean="0"/>
              <a:t>, </a:t>
            </a:r>
            <a:r>
              <a:rPr lang="es-ES" dirty="0" err="1" smtClean="0"/>
              <a:t>plaidoyer</a:t>
            </a:r>
            <a:endParaRPr lang="es-ES" dirty="0" smtClean="0"/>
          </a:p>
          <a:p>
            <a:pPr>
              <a:buNone/>
            </a:pPr>
            <a:r>
              <a:rPr lang="es-ES" sz="2400" dirty="0" smtClean="0">
                <a:solidFill>
                  <a:srgbClr val="FF0000"/>
                </a:solidFill>
              </a:rPr>
              <a:t>20 minutes du </a:t>
            </a:r>
            <a:r>
              <a:rPr lang="es-ES" sz="2400" dirty="0" err="1" smtClean="0">
                <a:solidFill>
                  <a:srgbClr val="FF0000"/>
                </a:solidFill>
              </a:rPr>
              <a:t>travail</a:t>
            </a:r>
            <a:r>
              <a:rPr lang="es-ES" sz="2400" dirty="0" smtClean="0">
                <a:solidFill>
                  <a:srgbClr val="FF0000"/>
                </a:solidFill>
              </a:rPr>
              <a:t> </a:t>
            </a:r>
            <a:r>
              <a:rPr lang="es-ES" sz="2400" dirty="0" err="1" smtClean="0">
                <a:solidFill>
                  <a:srgbClr val="FF0000"/>
                </a:solidFill>
              </a:rPr>
              <a:t>directement</a:t>
            </a:r>
            <a:r>
              <a:rPr lang="es-ES" sz="2400" dirty="0" smtClean="0">
                <a:solidFill>
                  <a:srgbClr val="FF0000"/>
                </a:solidFill>
              </a:rPr>
              <a:t> sur les </a:t>
            </a:r>
            <a:r>
              <a:rPr lang="es-ES" sz="2400" dirty="0" err="1" smtClean="0">
                <a:solidFill>
                  <a:srgbClr val="FF0000"/>
                </a:solidFill>
              </a:rPr>
              <a:t>portatils</a:t>
            </a:r>
            <a:endParaRPr lang="es-ES" sz="2400" dirty="0">
              <a:solidFill>
                <a:srgbClr val="FF0000"/>
              </a:solidFill>
            </a:endParaRPr>
          </a:p>
        </p:txBody>
      </p:sp>
      <p:sp>
        <p:nvSpPr>
          <p:cNvPr id="4"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Activités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pPr algn="l" eaLnBrk="1" hangingPunct="1"/>
            <a:r>
              <a:rPr lang="fr-FR" sz="3000" b="1" smtClean="0">
                <a:solidFill>
                  <a:srgbClr val="5DB838"/>
                </a:solidFill>
              </a:rPr>
              <a:t>Quels outils on utilise déjà dans notre projet?</a:t>
            </a:r>
          </a:p>
        </p:txBody>
      </p:sp>
      <p:sp>
        <p:nvSpPr>
          <p:cNvPr id="7" name="6 Llamada de nube"/>
          <p:cNvSpPr/>
          <p:nvPr/>
        </p:nvSpPr>
        <p:spPr>
          <a:xfrm>
            <a:off x="1814513" y="1455738"/>
            <a:ext cx="5783262" cy="2874962"/>
          </a:xfrm>
          <a:prstGeom prst="cloudCallout">
            <a:avLst>
              <a:gd name="adj1" fmla="val -66313"/>
              <a:gd name="adj2" fmla="val -16819"/>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b="1" dirty="0">
                <a:solidFill>
                  <a:srgbClr val="FFFFFF"/>
                </a:solidFill>
              </a:rPr>
              <a:t>Avons-nous des outils pour le suivi des activités?</a:t>
            </a:r>
          </a:p>
          <a:p>
            <a:pPr algn="ctr" fontAlgn="auto">
              <a:spcBef>
                <a:spcPts val="0"/>
              </a:spcBef>
              <a:spcAft>
                <a:spcPts val="0"/>
              </a:spcAft>
              <a:defRPr/>
            </a:pPr>
            <a:r>
              <a:rPr lang="fr-FR" b="1" dirty="0">
                <a:solidFill>
                  <a:srgbClr val="FFFFFF"/>
                </a:solidFill>
              </a:rPr>
              <a:t>Avons-nous besoin d’autres outils?</a:t>
            </a:r>
          </a:p>
          <a:p>
            <a:pPr algn="ctr" fontAlgn="auto">
              <a:spcBef>
                <a:spcPts val="0"/>
              </a:spcBef>
              <a:spcAft>
                <a:spcPts val="0"/>
              </a:spcAft>
              <a:defRPr/>
            </a:pPr>
            <a:r>
              <a:rPr lang="fr-FR" b="1" dirty="0">
                <a:solidFill>
                  <a:srgbClr val="FFFFFF"/>
                </a:solidFill>
              </a:rPr>
              <a:t>Quels sont ces outils?</a:t>
            </a:r>
          </a:p>
          <a:p>
            <a:pPr algn="ctr" fontAlgn="auto">
              <a:spcBef>
                <a:spcPts val="0"/>
              </a:spcBef>
              <a:spcAft>
                <a:spcPts val="0"/>
              </a:spcAft>
              <a:defRPr/>
            </a:pPr>
            <a:endParaRPr lang="fr-FR" b="1" dirty="0">
              <a:solidFill>
                <a:srgbClr val="FFFFFF"/>
              </a:solidFill>
            </a:endParaRPr>
          </a:p>
          <a:p>
            <a:pPr algn="ctr" fontAlgn="auto">
              <a:spcBef>
                <a:spcPts val="0"/>
              </a:spcBef>
              <a:spcAft>
                <a:spcPts val="0"/>
              </a:spcAft>
              <a:defRPr/>
            </a:pPr>
            <a:r>
              <a:rPr lang="fr-FR" b="1" dirty="0">
                <a:solidFill>
                  <a:srgbClr val="FFFFFF"/>
                </a:solidFill>
              </a:rPr>
              <a:t> Annoter sur une feuille!</a:t>
            </a:r>
          </a:p>
        </p:txBody>
      </p:sp>
      <p:pic>
        <p:nvPicPr>
          <p:cNvPr id="14340" name="Picture 5"/>
          <p:cNvPicPr>
            <a:picLocks noChangeAspect="1" noChangeArrowheads="1"/>
          </p:cNvPicPr>
          <p:nvPr/>
        </p:nvPicPr>
        <p:blipFill>
          <a:blip r:embed="rId2" cstate="print"/>
          <a:srcRect/>
          <a:stretch>
            <a:fillRect/>
          </a:stretch>
        </p:blipFill>
        <p:spPr bwMode="auto">
          <a:xfrm>
            <a:off x="765175" y="3792538"/>
            <a:ext cx="1201738" cy="2300287"/>
          </a:xfrm>
          <a:prstGeom prst="rect">
            <a:avLst/>
          </a:prstGeom>
          <a:noFill/>
          <a:ln w="9525">
            <a:noFill/>
            <a:round/>
            <a:headEnd/>
            <a:tailEnd/>
          </a:ln>
        </p:spPr>
      </p:pic>
      <p:sp>
        <p:nvSpPr>
          <p:cNvPr id="14341" name="3 Marcador de número de diapositiva"/>
          <p:cNvSpPr txBox="1">
            <a:spLocks/>
          </p:cNvSpPr>
          <p:nvPr/>
        </p:nvSpPr>
        <p:spPr bwMode="auto">
          <a:xfrm>
            <a:off x="6975475" y="6657975"/>
            <a:ext cx="1228725" cy="165100"/>
          </a:xfrm>
          <a:prstGeom prst="rect">
            <a:avLst/>
          </a:prstGeom>
          <a:noFill/>
          <a:ln w="9525">
            <a:noFill/>
            <a:miter lim="800000"/>
            <a:headEnd/>
            <a:tailEnd/>
          </a:ln>
        </p:spPr>
        <p:txBody>
          <a:bodyPr lIns="0" tIns="0" rIns="0" bIns="0"/>
          <a:lstStyle/>
          <a:p>
            <a:pPr eaLnBrk="0" hangingPunct="0"/>
            <a:r>
              <a:rPr lang="en-GB" sz="1000">
                <a:solidFill>
                  <a:srgbClr val="000000"/>
                </a:solidFill>
                <a:latin typeface="Calibri" pitchFamily="34" charset="0"/>
              </a:rPr>
              <a:t>Page </a:t>
            </a:r>
            <a:fld id="{D21B5813-0A74-49DF-BA6F-48807703A350}" type="slidenum">
              <a:rPr lang="en-GB" sz="1000">
                <a:solidFill>
                  <a:srgbClr val="000000"/>
                </a:solidFill>
                <a:latin typeface="Calibri" pitchFamily="34" charset="0"/>
              </a:rPr>
              <a:pPr eaLnBrk="0" hangingPunct="0"/>
              <a:t>12</a:t>
            </a:fld>
            <a:endParaRPr lang="en-GB" sz="1000">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274638" y="204788"/>
            <a:ext cx="8332787" cy="644525"/>
          </a:xfrm>
        </p:spPr>
        <p:txBody>
          <a:bodyPr/>
          <a:lstStyle/>
          <a:p>
            <a:pPr eaLnBrk="1" hangingPunct="1"/>
            <a:r>
              <a:rPr lang="fr-FR" sz="3000" dirty="0" smtClean="0">
                <a:solidFill>
                  <a:srgbClr val="5DB838"/>
                </a:solidFill>
              </a:rPr>
              <a:t>Dans 4 groupes (1 groupe/OE): Réflexions sur…</a:t>
            </a:r>
          </a:p>
        </p:txBody>
      </p:sp>
      <p:sp>
        <p:nvSpPr>
          <p:cNvPr id="15363" name="2 Marcador de contenido"/>
          <p:cNvSpPr>
            <a:spLocks noGrp="1"/>
          </p:cNvSpPr>
          <p:nvPr>
            <p:ph idx="1"/>
          </p:nvPr>
        </p:nvSpPr>
        <p:spPr>
          <a:xfrm>
            <a:off x="255588" y="1309688"/>
            <a:ext cx="4752975" cy="5232400"/>
          </a:xfrm>
        </p:spPr>
        <p:txBody>
          <a:bodyPr/>
          <a:lstStyle/>
          <a:p>
            <a:pPr eaLnBrk="1" hangingPunct="1">
              <a:buFont typeface="Symbol" pitchFamily="18" charset="2"/>
              <a:buChar char="Þ"/>
            </a:pPr>
            <a:r>
              <a:rPr lang="fr-FR" sz="2200" dirty="0" smtClean="0"/>
              <a:t>Est-ce que les outils que nous avons déjà, recueillent tout l’informations dont nous avons besoin pour faire un bon suivi d’activités? C’est nécessaire d’adapter ou compléter quelque outil? </a:t>
            </a:r>
          </a:p>
          <a:p>
            <a:pPr eaLnBrk="1" hangingPunct="1">
              <a:buFont typeface="Arial" pitchFamily="34" charset="0"/>
              <a:buNone/>
            </a:pPr>
            <a:endParaRPr lang="fr-FR" sz="1800" dirty="0" smtClean="0"/>
          </a:p>
          <a:p>
            <a:pPr eaLnBrk="1" hangingPunct="1">
              <a:buFont typeface="Symbol" pitchFamily="18" charset="2"/>
              <a:buChar char="Þ"/>
            </a:pPr>
            <a:r>
              <a:rPr lang="fr-FR" sz="2200" dirty="0" smtClean="0"/>
              <a:t>Avons-nous besoin de créer des nouveaux outils? Quels sont ces outils?</a:t>
            </a:r>
          </a:p>
          <a:p>
            <a:pPr eaLnBrk="1" hangingPunct="1">
              <a:buFont typeface="Arial" pitchFamily="34" charset="0"/>
              <a:buNone/>
            </a:pPr>
            <a:endParaRPr lang="fr-FR" sz="1800" dirty="0" smtClean="0"/>
          </a:p>
          <a:p>
            <a:pPr eaLnBrk="1" hangingPunct="1">
              <a:buFont typeface="Symbol" pitchFamily="18" charset="2"/>
              <a:buChar char="Þ"/>
            </a:pPr>
            <a:r>
              <a:rPr lang="fr-FR" sz="2200" dirty="0" smtClean="0"/>
              <a:t> Partager  en plénière et annoter les outils que nous devons développer/ adapter sur une feuille</a:t>
            </a:r>
          </a:p>
        </p:txBody>
      </p:sp>
      <p:sp>
        <p:nvSpPr>
          <p:cNvPr id="19460"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DB907024-4203-4496-A048-36DE7CD94F18}" type="slidenum">
              <a:rPr lang="en-GB">
                <a:latin typeface="Arial" pitchFamily="34" charset="0"/>
              </a:rPr>
              <a:pPr algn="l" fontAlgn="base">
                <a:spcBef>
                  <a:spcPct val="0"/>
                </a:spcBef>
                <a:spcAft>
                  <a:spcPct val="0"/>
                </a:spcAft>
                <a:defRPr/>
              </a:pPr>
              <a:t>13</a:t>
            </a:fld>
            <a:endParaRPr lang="en-GB">
              <a:latin typeface="Arial" pitchFamily="34" charset="0"/>
            </a:endParaRPr>
          </a:p>
        </p:txBody>
      </p:sp>
      <p:pic>
        <p:nvPicPr>
          <p:cNvPr id="5" name="Picture 4"/>
          <p:cNvPicPr>
            <a:picLocks noChangeAspect="1" noChangeArrowheads="1"/>
          </p:cNvPicPr>
          <p:nvPr/>
        </p:nvPicPr>
        <p:blipFill>
          <a:blip r:embed="rId2" cstate="print"/>
          <a:srcRect/>
          <a:stretch>
            <a:fillRect/>
          </a:stretch>
        </p:blipFill>
        <p:spPr bwMode="auto">
          <a:xfrm>
            <a:off x="5186363" y="1298575"/>
            <a:ext cx="3760787" cy="3187700"/>
          </a:xfrm>
          <a:prstGeom prst="rect">
            <a:avLst/>
          </a:prstGeom>
          <a:noFill/>
          <a:ln w="9525">
            <a:noFill/>
            <a:round/>
            <a:headEnd/>
            <a:tailEnd/>
          </a:ln>
        </p:spPr>
      </p:pic>
      <p:sp>
        <p:nvSpPr>
          <p:cNvPr id="15366" name="5 CuadroTexto"/>
          <p:cNvSpPr txBox="1">
            <a:spLocks noChangeArrowheads="1"/>
          </p:cNvSpPr>
          <p:nvPr/>
        </p:nvSpPr>
        <p:spPr bwMode="auto">
          <a:xfrm>
            <a:off x="5640388" y="5035550"/>
            <a:ext cx="2302040" cy="584775"/>
          </a:xfrm>
          <a:prstGeom prst="rect">
            <a:avLst/>
          </a:prstGeom>
          <a:noFill/>
          <a:ln w="9525">
            <a:noFill/>
            <a:miter lim="800000"/>
            <a:headEnd/>
            <a:tailEnd/>
          </a:ln>
        </p:spPr>
        <p:txBody>
          <a:bodyPr wrap="none">
            <a:spAutoFit/>
          </a:bodyPr>
          <a:lstStyle/>
          <a:p>
            <a:r>
              <a:rPr lang="es-ES" sz="3200" b="1" dirty="0" smtClean="0">
                <a:solidFill>
                  <a:srgbClr val="FF0000"/>
                </a:solidFill>
                <a:latin typeface="Calibri" pitchFamily="34" charset="0"/>
              </a:rPr>
              <a:t>30 </a:t>
            </a:r>
            <a:r>
              <a:rPr lang="es-ES" sz="3200" b="1" dirty="0">
                <a:solidFill>
                  <a:srgbClr val="FF0000"/>
                </a:solidFill>
                <a:latin typeface="Calibri" pitchFamily="34" charset="0"/>
              </a:rPr>
              <a:t>minutes!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pPr eaLnBrk="1" hangingPunct="1">
              <a:lnSpc>
                <a:spcPct val="80000"/>
              </a:lnSpc>
              <a:buClr>
                <a:srgbClr val="5DB838"/>
              </a:buClr>
              <a:buNone/>
            </a:pPr>
            <a:r>
              <a:rPr lang="es-ES" dirty="0" err="1" smtClean="0"/>
              <a:t>Précision</a:t>
            </a:r>
            <a:r>
              <a:rPr lang="es-ES" dirty="0" smtClean="0"/>
              <a:t> des </a:t>
            </a:r>
            <a:r>
              <a:rPr lang="es-ES" dirty="0" err="1" smtClean="0"/>
              <a:t>activités</a:t>
            </a:r>
            <a:r>
              <a:rPr lang="es-ES" dirty="0" smtClean="0"/>
              <a:t> (</a:t>
            </a:r>
            <a:r>
              <a:rPr lang="es-ES" dirty="0" err="1" smtClean="0"/>
              <a:t>déscription</a:t>
            </a:r>
            <a:r>
              <a:rPr lang="es-ES" dirty="0" smtClean="0"/>
              <a:t> des </a:t>
            </a:r>
            <a:r>
              <a:rPr lang="es-ES" dirty="0" err="1" smtClean="0"/>
              <a:t>sous-activités</a:t>
            </a:r>
            <a:r>
              <a:rPr lang="es-ES" dirty="0" smtClean="0"/>
              <a:t> </a:t>
            </a:r>
            <a:r>
              <a:rPr lang="es-ES" dirty="0" err="1" smtClean="0"/>
              <a:t>avec</a:t>
            </a:r>
            <a:r>
              <a:rPr lang="es-ES" dirty="0" smtClean="0"/>
              <a:t>: </a:t>
            </a:r>
          </a:p>
          <a:p>
            <a:pPr eaLnBrk="1" hangingPunct="1">
              <a:lnSpc>
                <a:spcPct val="80000"/>
              </a:lnSpc>
              <a:buClr>
                <a:srgbClr val="5DB838"/>
              </a:buClr>
              <a:buFont typeface="Wingdings" pitchFamily="2" charset="2"/>
              <a:buChar char="§"/>
            </a:pPr>
            <a:r>
              <a:rPr lang="fr-FR" dirty="0" smtClean="0"/>
              <a:t>Unité </a:t>
            </a:r>
            <a:r>
              <a:rPr lang="fr-FR" dirty="0" smtClean="0"/>
              <a:t>de mesure</a:t>
            </a:r>
          </a:p>
          <a:p>
            <a:pPr eaLnBrk="1" hangingPunct="1">
              <a:lnSpc>
                <a:spcPct val="80000"/>
              </a:lnSpc>
              <a:buClr>
                <a:srgbClr val="5DB838"/>
              </a:buClr>
              <a:buFont typeface="Wingdings" pitchFamily="2" charset="2"/>
              <a:buChar char="§"/>
            </a:pPr>
            <a:r>
              <a:rPr lang="fr-FR" dirty="0" smtClean="0"/>
              <a:t>La quantité visée</a:t>
            </a:r>
          </a:p>
          <a:p>
            <a:pPr eaLnBrk="1" hangingPunct="1">
              <a:lnSpc>
                <a:spcPct val="80000"/>
              </a:lnSpc>
              <a:buClr>
                <a:srgbClr val="5DB838"/>
              </a:buClr>
              <a:buFont typeface="Wingdings" pitchFamily="2" charset="2"/>
              <a:buChar char="§"/>
            </a:pPr>
            <a:r>
              <a:rPr lang="fr-FR" dirty="0" smtClean="0"/>
              <a:t>Le nombre des participants (si possible</a:t>
            </a:r>
            <a:r>
              <a:rPr lang="fr-FR" dirty="0" smtClean="0"/>
              <a:t>)</a:t>
            </a:r>
          </a:p>
          <a:p>
            <a:pPr eaLnBrk="1" hangingPunct="1">
              <a:lnSpc>
                <a:spcPct val="80000"/>
              </a:lnSpc>
              <a:buClr>
                <a:srgbClr val="5DB838"/>
              </a:buClr>
              <a:buFont typeface="Wingdings" pitchFamily="2" charset="2"/>
              <a:buChar char="§"/>
            </a:pPr>
            <a:endParaRPr lang="fr-FR" dirty="0" smtClean="0"/>
          </a:p>
          <a:p>
            <a:pPr eaLnBrk="1" hangingPunct="1">
              <a:lnSpc>
                <a:spcPct val="80000"/>
              </a:lnSpc>
              <a:buClr>
                <a:srgbClr val="5DB838"/>
              </a:buClr>
              <a:buFont typeface="Wingdings" pitchFamily="2" charset="2"/>
              <a:buChar char="§"/>
            </a:pPr>
            <a:r>
              <a:rPr lang="fr-FR" dirty="0" smtClean="0"/>
              <a:t>Accorder sur les outils à utiliser pour mesurer le niveau d’exécution des activités</a:t>
            </a:r>
          </a:p>
          <a:p>
            <a:pPr eaLnBrk="1" hangingPunct="1">
              <a:lnSpc>
                <a:spcPct val="80000"/>
              </a:lnSpc>
              <a:buClr>
                <a:srgbClr val="5DB838"/>
              </a:buClr>
              <a:buFont typeface="Wingdings" pitchFamily="2" charset="2"/>
              <a:buChar char="§"/>
            </a:pPr>
            <a:r>
              <a:rPr lang="fr-FR" dirty="0" smtClean="0"/>
              <a:t>Accorder/ développer une fiche de suivi des activités (par association, région, global)  </a:t>
            </a:r>
            <a:endParaRPr lang="fr-FR" dirty="0" smtClean="0"/>
          </a:p>
          <a:p>
            <a:pPr eaLnBrk="1" hangingPunct="1">
              <a:lnSpc>
                <a:spcPct val="80000"/>
              </a:lnSpc>
              <a:buClr>
                <a:srgbClr val="5DB838"/>
              </a:buClr>
              <a:buFont typeface="Wingdings" pitchFamily="2" charset="2"/>
              <a:buChar char="§"/>
            </a:pP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
          <p:cNvSpPr txBox="1">
            <a:spLocks noChangeArrowheads="1"/>
          </p:cNvSpPr>
          <p:nvPr/>
        </p:nvSpPr>
        <p:spPr bwMode="auto">
          <a:xfrm>
            <a:off x="468313" y="1484313"/>
            <a:ext cx="7837487" cy="4575175"/>
          </a:xfrm>
          <a:prstGeom prst="rect">
            <a:avLst/>
          </a:prstGeom>
          <a:noFill/>
          <a:ln w="9525">
            <a:noFill/>
            <a:round/>
            <a:headEnd/>
            <a:tailEnd/>
          </a:ln>
        </p:spPr>
        <p:txBody>
          <a:bodyPr wrap="none" anchor="ctr"/>
          <a:lstStyle/>
          <a:p>
            <a:pPr fontAlgn="base">
              <a:spcBef>
                <a:spcPct val="0"/>
              </a:spcBef>
              <a:spcAft>
                <a:spcPct val="0"/>
              </a:spcAft>
            </a:pPr>
            <a:endParaRPr lang="es-ES" smtClean="0">
              <a:solidFill>
                <a:srgbClr val="000000"/>
              </a:solidFill>
              <a:cs typeface="Arial" charset="0"/>
            </a:endParaRPr>
          </a:p>
        </p:txBody>
      </p:sp>
      <p:sp>
        <p:nvSpPr>
          <p:cNvPr id="13315" name="Text Box 3"/>
          <p:cNvSpPr txBox="1">
            <a:spLocks noChangeArrowheads="1"/>
          </p:cNvSpPr>
          <p:nvPr/>
        </p:nvSpPr>
        <p:spPr bwMode="auto">
          <a:xfrm>
            <a:off x="468313" y="332656"/>
            <a:ext cx="8237537" cy="744538"/>
          </a:xfrm>
          <a:prstGeom prst="rect">
            <a:avLst/>
          </a:prstGeom>
          <a:noFill/>
          <a:ln w="9525">
            <a:noFill/>
            <a:round/>
            <a:headEnd/>
            <a:tailEnd/>
          </a:ln>
        </p:spPr>
        <p:txBody>
          <a:bodyPr lIns="90000" tIns="46800" rIns="90000" bIns="46800"/>
          <a:lstStyle/>
          <a:p>
            <a:pPr marL="354013" indent="-354013" algn="ctr" fontAlgn="base">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smtClean="0">
                <a:solidFill>
                  <a:srgbClr val="008000"/>
                </a:solidFill>
                <a:cs typeface="Times New Roman" pitchFamily="18" charset="0"/>
              </a:rPr>
              <a:t>Notre agenda de la journée</a:t>
            </a:r>
          </a:p>
          <a:p>
            <a:pPr marL="354013" indent="-354013" fontAlgn="base">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endParaRPr lang="fr-FR" b="1" dirty="0" smtClean="0">
              <a:solidFill>
                <a:srgbClr val="000000"/>
              </a:solidFill>
              <a:cs typeface="Times New Roman" pitchFamily="18" charset="0"/>
            </a:endParaRPr>
          </a:p>
        </p:txBody>
      </p:sp>
      <p:sp>
        <p:nvSpPr>
          <p:cNvPr id="13317" name="Text Box 8"/>
          <p:cNvSpPr txBox="1">
            <a:spLocks noChangeArrowheads="1"/>
          </p:cNvSpPr>
          <p:nvPr/>
        </p:nvSpPr>
        <p:spPr bwMode="auto">
          <a:xfrm>
            <a:off x="8440738" y="6129338"/>
            <a:ext cx="476250" cy="376237"/>
          </a:xfrm>
          <a:prstGeom prst="rect">
            <a:avLst/>
          </a:prstGeom>
          <a:noFill/>
          <a:ln w="9525">
            <a:noFill/>
            <a:round/>
            <a:headEnd/>
            <a:tailEnd/>
          </a:ln>
        </p:spPr>
        <p:txBody>
          <a:bodyPr wrap="none" lIns="90000" tIns="45000" rIns="90000" bIns="45000"/>
          <a:lstStyle/>
          <a:p>
            <a:pP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98BEA7CD-9C56-4B82-A74A-3B8F040A57CD}" type="slidenum">
              <a:rPr lang="es-ES" smtClean="0">
                <a:solidFill>
                  <a:srgbClr val="000000"/>
                </a:solidFill>
                <a:cs typeface="Arial" charset="0"/>
              </a:rPr>
              <a:pP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a:t>
            </a:fld>
            <a:endParaRPr lang="es-ES" smtClean="0">
              <a:solidFill>
                <a:srgbClr val="000000"/>
              </a:solidFill>
              <a:cs typeface="Arial" charset="0"/>
            </a:endParaRPr>
          </a:p>
        </p:txBody>
      </p:sp>
      <p:graphicFrame>
        <p:nvGraphicFramePr>
          <p:cNvPr id="7" name="6 Tabla"/>
          <p:cNvGraphicFramePr>
            <a:graphicFrameLocks noGrp="1"/>
          </p:cNvGraphicFramePr>
          <p:nvPr/>
        </p:nvGraphicFramePr>
        <p:xfrm>
          <a:off x="1042988" y="1156123"/>
          <a:ext cx="7200800" cy="5504847"/>
        </p:xfrm>
        <a:graphic>
          <a:graphicData uri="http://schemas.openxmlformats.org/drawingml/2006/table">
            <a:tbl>
              <a:tblPr firstRow="1" bandRow="1">
                <a:tableStyleId>{5C22544A-7EE6-4342-B048-85BDC9FD1C3A}</a:tableStyleId>
              </a:tblPr>
              <a:tblGrid>
                <a:gridCol w="1656804"/>
                <a:gridCol w="5543996"/>
              </a:tblGrid>
              <a:tr h="355972">
                <a:tc>
                  <a:txBody>
                    <a:bodyPr/>
                    <a:lstStyle/>
                    <a:p>
                      <a:pPr algn="ctr"/>
                      <a:r>
                        <a:rPr lang="fr-FR" sz="1800" b="1" noProof="0" dirty="0" smtClean="0"/>
                        <a:t>Mardi13/10</a:t>
                      </a:r>
                      <a:endParaRPr lang="fr-FR" sz="1800"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fr-FR" sz="1800" b="1" noProof="0" dirty="0" smtClean="0"/>
                        <a:t>Thème</a:t>
                      </a:r>
                      <a:endParaRPr lang="fr-FR" sz="1800"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427980">
                <a:tc>
                  <a:txBody>
                    <a:bodyPr/>
                    <a:lstStyle/>
                    <a:p>
                      <a:r>
                        <a:rPr lang="fr-FR" sz="1800" noProof="0" dirty="0" smtClean="0"/>
                        <a:t>9:00-9:30</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fr-FR" sz="1800" noProof="0" dirty="0" err="1" smtClean="0"/>
                        <a:t>Recap</a:t>
                      </a:r>
                      <a:r>
                        <a:rPr lang="fr-FR" sz="1800" noProof="0" dirty="0" smtClean="0"/>
                        <a:t> jour 1</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427980">
                <a:tc>
                  <a:txBody>
                    <a:bodyPr/>
                    <a:lstStyle/>
                    <a:p>
                      <a:r>
                        <a:rPr lang="fr-FR" sz="1800" noProof="0" dirty="0" smtClean="0"/>
                        <a:t>9:30-10:30</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Suivi opérationnel: le suivi des activités</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1671">
                <a:tc>
                  <a:txBody>
                    <a:bodyPr/>
                    <a:lstStyle/>
                    <a:p>
                      <a:pPr marL="0" algn="l" defTabSz="914400" rtl="0" eaLnBrk="1" latinLnBrk="0" hangingPunct="1"/>
                      <a:r>
                        <a:rPr lang="fr-FR" sz="1800" kern="1200" noProof="0" dirty="0" smtClean="0">
                          <a:solidFill>
                            <a:schemeClr val="dk1"/>
                          </a:solidFill>
                          <a:latin typeface="+mn-lt"/>
                          <a:ea typeface="+mn-ea"/>
                          <a:cs typeface="+mn-cs"/>
                        </a:rPr>
                        <a:t>10:30-10:45</a:t>
                      </a:r>
                      <a:endParaRPr lang="fr-FR" sz="1800" kern="1200" noProof="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lang="fr-FR" sz="1800" kern="1200" noProof="0" dirty="0" smtClean="0">
                          <a:solidFill>
                            <a:schemeClr val="dk1"/>
                          </a:solidFill>
                          <a:latin typeface="+mn-lt"/>
                          <a:ea typeface="+mn-ea"/>
                          <a:cs typeface="+mn-cs"/>
                        </a:rPr>
                        <a:t>Pause café</a:t>
                      </a:r>
                      <a:endParaRPr lang="fr-FR" sz="1800" kern="1200" noProof="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444299">
                <a:tc>
                  <a:txBody>
                    <a:bodyPr/>
                    <a:lstStyle/>
                    <a:p>
                      <a:r>
                        <a:rPr lang="fr-FR" sz="1800" noProof="0" dirty="0" smtClean="0"/>
                        <a:t>10:45-12:00</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Suivi opérationnel: le suivi des bénéficiaires</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5984">
                <a:tc>
                  <a:txBody>
                    <a:bodyPr/>
                    <a:lstStyle/>
                    <a:p>
                      <a:r>
                        <a:rPr lang="fr-FR" sz="1800" noProof="0" dirty="0" smtClean="0"/>
                        <a:t>12:00-12:30</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Suivi opérationnel: le suivi</a:t>
                      </a:r>
                      <a:r>
                        <a:rPr lang="fr-FR" sz="1800" baseline="0" noProof="0" dirty="0" smtClean="0"/>
                        <a:t> du contexte</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5984">
                <a:tc>
                  <a:txBody>
                    <a:bodyPr/>
                    <a:lstStyle/>
                    <a:p>
                      <a:r>
                        <a:rPr lang="fr-FR" sz="1800" noProof="0" dirty="0" smtClean="0"/>
                        <a:t>12:30-13:30</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Suivi</a:t>
                      </a:r>
                      <a:r>
                        <a:rPr lang="fr-FR" sz="1800" baseline="0" noProof="0" dirty="0" smtClean="0"/>
                        <a:t> des résultats: les indicateurs</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5972">
                <a:tc>
                  <a:txBody>
                    <a:bodyPr/>
                    <a:lstStyle/>
                    <a:p>
                      <a:r>
                        <a:rPr lang="fr-FR" sz="1800" noProof="0" dirty="0" smtClean="0"/>
                        <a:t>13:30-14:30</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fr-FR" sz="1800" noProof="0" dirty="0" smtClean="0"/>
                        <a:t>Pause Repas</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622952">
                <a:tc>
                  <a:txBody>
                    <a:bodyPr/>
                    <a:lstStyle/>
                    <a:p>
                      <a:r>
                        <a:rPr lang="fr-FR" sz="1800" baseline="0" noProof="0" dirty="0" smtClean="0"/>
                        <a:t>14:30-15:45</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Suivi des résultats: Les méthodes de collecte des données</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55972">
                <a:tc>
                  <a:txBody>
                    <a:bodyPr/>
                    <a:lstStyle/>
                    <a:p>
                      <a:pPr marL="0" algn="l" defTabSz="914400" rtl="0" eaLnBrk="1" latinLnBrk="0" hangingPunct="1"/>
                      <a:r>
                        <a:rPr lang="fr-FR" sz="1800" kern="1200" noProof="0" dirty="0" smtClean="0">
                          <a:solidFill>
                            <a:schemeClr val="dk1"/>
                          </a:solidFill>
                          <a:latin typeface="+mn-lt"/>
                          <a:ea typeface="+mn-ea"/>
                          <a:cs typeface="+mn-cs"/>
                        </a:rPr>
                        <a:t>15:30</a:t>
                      </a:r>
                      <a:r>
                        <a:rPr lang="fr-FR" sz="1800" kern="1200" baseline="0" noProof="0" dirty="0" smtClean="0">
                          <a:solidFill>
                            <a:schemeClr val="dk1"/>
                          </a:solidFill>
                          <a:latin typeface="+mn-lt"/>
                          <a:ea typeface="+mn-ea"/>
                          <a:cs typeface="+mn-cs"/>
                        </a:rPr>
                        <a:t> – 15:45</a:t>
                      </a:r>
                      <a:endParaRPr lang="fr-FR" sz="1800" kern="1200" noProof="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fr-FR" sz="1800" kern="1200" noProof="0" dirty="0" smtClean="0">
                          <a:solidFill>
                            <a:schemeClr val="dk1"/>
                          </a:solidFill>
                          <a:latin typeface="+mn-lt"/>
                          <a:ea typeface="+mn-ea"/>
                          <a:cs typeface="+mn-cs"/>
                        </a:rPr>
                        <a:t>Pause café</a:t>
                      </a:r>
                      <a:endParaRPr lang="fr-FR" sz="1800" kern="1200" noProof="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22952">
                <a:tc>
                  <a:txBody>
                    <a:bodyPr/>
                    <a:lstStyle/>
                    <a:p>
                      <a:r>
                        <a:rPr lang="fr-FR" sz="1800" noProof="0" dirty="0" smtClean="0"/>
                        <a:t>15:45</a:t>
                      </a:r>
                      <a:r>
                        <a:rPr lang="fr-FR" sz="1800" baseline="0" noProof="0" dirty="0" smtClean="0"/>
                        <a:t>- 16:45</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Les</a:t>
                      </a:r>
                      <a:r>
                        <a:rPr lang="fr-FR" sz="1800" baseline="0" noProof="0" dirty="0" smtClean="0"/>
                        <a:t> indicateurs et méthodes de collecte: exercice pratique</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53509">
                <a:tc gridSpan="2">
                  <a:txBody>
                    <a:bodyPr/>
                    <a:lstStyle/>
                    <a:p>
                      <a:pPr algn="ctr"/>
                      <a:r>
                        <a:rPr lang="fr-FR" sz="1800" noProof="0" dirty="0" smtClean="0"/>
                        <a:t>Évaluation</a:t>
                      </a:r>
                      <a:r>
                        <a:rPr lang="fr-FR" sz="1800" baseline="0" noProof="0" dirty="0" smtClean="0"/>
                        <a:t> de la journée</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s-E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ctrTitle"/>
          </p:nvPr>
        </p:nvSpPr>
        <p:spPr>
          <a:xfrm>
            <a:off x="400050" y="2409825"/>
            <a:ext cx="8466138" cy="1235075"/>
          </a:xfrm>
        </p:spPr>
        <p:txBody>
          <a:bodyPr/>
          <a:lstStyle/>
          <a:p>
            <a:pPr algn="ctr"/>
            <a:r>
              <a:rPr lang="fr-FR" sz="4400"/>
              <a:t>Le Suivi des Activités </a:t>
            </a:r>
            <a:br>
              <a:rPr lang="fr-FR" sz="4400"/>
            </a:br>
            <a:endParaRPr lang="fr-FR" sz="4400" i="1"/>
          </a:p>
        </p:txBody>
      </p:sp>
      <p:sp>
        <p:nvSpPr>
          <p:cNvPr id="3" name="Rectangle 4"/>
          <p:cNvSpPr txBox="1">
            <a:spLocks noChangeArrowheads="1"/>
          </p:cNvSpPr>
          <p:nvPr/>
        </p:nvSpPr>
        <p:spPr bwMode="auto">
          <a:xfrm>
            <a:off x="395288" y="3994150"/>
            <a:ext cx="8466137" cy="1235075"/>
          </a:xfrm>
          <a:prstGeom prst="rect">
            <a:avLst/>
          </a:prstGeom>
          <a:noFill/>
          <a:ln w="9525" algn="ctr">
            <a:noFill/>
            <a:miter lim="800000"/>
            <a:headEnd/>
            <a:tailEnd/>
          </a:ln>
        </p:spPr>
        <p:txBody>
          <a:bodyPr lIns="0" tIns="0" rIns="0" bIns="0"/>
          <a:lstStyle/>
          <a:p>
            <a:pPr eaLnBrk="0" hangingPunct="0">
              <a:lnSpc>
                <a:spcPts val="7000"/>
              </a:lnSpc>
              <a:defRPr/>
            </a:pPr>
            <a:r>
              <a:rPr lang="fr-FR" sz="3000" b="1" dirty="0">
                <a:solidFill>
                  <a:schemeClr val="bg1"/>
                </a:solidFill>
                <a:latin typeface="Oxfam Global Headline" pitchFamily="34" charset="0"/>
                <a:cs typeface="+mj-cs"/>
              </a:rPr>
              <a:t>	Le Suivi</a:t>
            </a:r>
            <a:endParaRPr lang="fr-FR" sz="3000" b="1" i="1" dirty="0">
              <a:solidFill>
                <a:schemeClr val="bg1"/>
              </a:solidFill>
              <a:latin typeface="Oxfam Global Headline" pitchFamily="34" charset="0"/>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Activités</a:t>
            </a:r>
          </a:p>
        </p:txBody>
      </p:sp>
      <p:sp>
        <p:nvSpPr>
          <p:cNvPr id="8195" name="Text Box 8"/>
          <p:cNvSpPr txBox="1">
            <a:spLocks noChangeArrowheads="1"/>
          </p:cNvSpPr>
          <p:nvPr/>
        </p:nvSpPr>
        <p:spPr bwMode="auto">
          <a:xfrm>
            <a:off x="8440738" y="6129338"/>
            <a:ext cx="476250" cy="376237"/>
          </a:xfrm>
          <a:prstGeom prst="rect">
            <a:avLst/>
          </a:prstGeom>
          <a:noFill/>
          <a:ln w="9525">
            <a:noFill/>
            <a:round/>
            <a:headEnd/>
            <a:tailEnd/>
          </a:ln>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8DE2A58F-AB5E-46C6-9262-DBF227D0FF5B}" type="slidenum">
              <a:rPr lang="es-ES">
                <a:solidFill>
                  <a:srgbClr val="000000"/>
                </a:solidFill>
                <a:latin typeface="Calibri" pitchFamily="34" charset="0"/>
              </a:rPr>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4</a:t>
            </a:fld>
            <a:endParaRPr lang="es-ES">
              <a:solidFill>
                <a:srgbClr val="000000"/>
              </a:solidFill>
              <a:latin typeface="Calibri" pitchFamily="34" charset="0"/>
            </a:endParaRPr>
          </a:p>
        </p:txBody>
      </p:sp>
      <p:sp>
        <p:nvSpPr>
          <p:cNvPr id="8196" name="Rectangle 3"/>
          <p:cNvSpPr txBox="1">
            <a:spLocks noChangeArrowheads="1"/>
          </p:cNvSpPr>
          <p:nvPr/>
        </p:nvSpPr>
        <p:spPr bwMode="auto">
          <a:xfrm>
            <a:off x="271463" y="1130300"/>
            <a:ext cx="8572500" cy="4826000"/>
          </a:xfrm>
          <a:prstGeom prst="rect">
            <a:avLst/>
          </a:prstGeom>
          <a:noFill/>
          <a:ln w="9525">
            <a:noFill/>
            <a:miter lim="800000"/>
            <a:headEnd/>
            <a:tailEnd/>
          </a:ln>
        </p:spPr>
        <p:txBody>
          <a:bodyPr/>
          <a:lstStyle/>
          <a:p>
            <a:pPr defTabSz="457200">
              <a:lnSpc>
                <a:spcPct val="95000"/>
              </a:lnSpc>
            </a:pPr>
            <a:endParaRPr lang="es-ES" sz="3600" b="1">
              <a:solidFill>
                <a:srgbClr val="000000"/>
              </a:solidFill>
              <a:latin typeface="Calibri" pitchFamily="34" charset="0"/>
            </a:endParaRPr>
          </a:p>
        </p:txBody>
      </p:sp>
      <p:sp>
        <p:nvSpPr>
          <p:cNvPr id="18" name="17 CuadroTexto"/>
          <p:cNvSpPr txBox="1"/>
          <p:nvPr/>
        </p:nvSpPr>
        <p:spPr>
          <a:xfrm>
            <a:off x="785813" y="1676400"/>
            <a:ext cx="1857375" cy="1477963"/>
          </a:xfrm>
          <a:prstGeom prst="rect">
            <a:avLst/>
          </a:prstGeom>
        </p:spPr>
        <p:style>
          <a:lnRef idx="0">
            <a:scrgbClr r="0" g="0" b="0"/>
          </a:lnRef>
          <a:fillRef idx="1001">
            <a:schemeClr val="dk2"/>
          </a:fillRef>
          <a:effectRef idx="0">
            <a:scrgbClr r="0" g="0" b="0"/>
          </a:effectRef>
          <a:fontRef idx="major"/>
        </p:style>
        <p:txBody>
          <a:bodyPr>
            <a:spAutoFit/>
          </a:bodyPr>
          <a:lstStyle/>
          <a:p>
            <a:pPr fontAlgn="auto">
              <a:spcBef>
                <a:spcPts val="0"/>
              </a:spcBef>
              <a:spcAft>
                <a:spcPts val="0"/>
              </a:spcAft>
              <a:defRPr/>
            </a:pPr>
            <a:r>
              <a:rPr lang="fr-FR" b="1" dirty="0">
                <a:solidFill>
                  <a:srgbClr val="FFFFFF"/>
                </a:solidFill>
              </a:rPr>
              <a:t>Formulation:</a:t>
            </a:r>
          </a:p>
          <a:p>
            <a:pPr marL="87313" indent="-87313" fontAlgn="auto">
              <a:spcBef>
                <a:spcPts val="0"/>
              </a:spcBef>
              <a:spcAft>
                <a:spcPts val="0"/>
              </a:spcAft>
              <a:buFont typeface="Arial" pitchFamily="34" charset="0"/>
              <a:buChar char="•"/>
              <a:defRPr/>
            </a:pPr>
            <a:r>
              <a:rPr lang="fr-FR" b="1" dirty="0">
                <a:solidFill>
                  <a:srgbClr val="FFFFFF"/>
                </a:solidFill>
              </a:rPr>
              <a:t>Chrono -gramme des activités </a:t>
            </a:r>
          </a:p>
          <a:p>
            <a:pPr marL="87313" indent="-87313" fontAlgn="auto">
              <a:spcBef>
                <a:spcPts val="0"/>
              </a:spcBef>
              <a:spcAft>
                <a:spcPts val="0"/>
              </a:spcAft>
              <a:buFont typeface="Arial" pitchFamily="34" charset="0"/>
              <a:buChar char="•"/>
              <a:defRPr/>
            </a:pPr>
            <a:r>
              <a:rPr lang="fr-FR" b="1" dirty="0">
                <a:solidFill>
                  <a:srgbClr val="FFFFFF"/>
                </a:solidFill>
              </a:rPr>
              <a:t> Budget</a:t>
            </a:r>
          </a:p>
        </p:txBody>
      </p:sp>
      <p:sp>
        <p:nvSpPr>
          <p:cNvPr id="19" name="18 Flecha derecha"/>
          <p:cNvSpPr/>
          <p:nvPr/>
        </p:nvSpPr>
        <p:spPr>
          <a:xfrm>
            <a:off x="2857500" y="2033588"/>
            <a:ext cx="1785938" cy="42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solidFill>
                <a:srgbClr val="FFFFFF"/>
              </a:solidFill>
            </a:endParaRPr>
          </a:p>
        </p:txBody>
      </p:sp>
      <p:sp>
        <p:nvSpPr>
          <p:cNvPr id="20" name="19 CuadroTexto"/>
          <p:cNvSpPr txBox="1"/>
          <p:nvPr/>
        </p:nvSpPr>
        <p:spPr>
          <a:xfrm>
            <a:off x="2857500" y="2676525"/>
            <a:ext cx="1714500" cy="646113"/>
          </a:xfrm>
          <a:prstGeom prst="rect">
            <a:avLst/>
          </a:prstGeom>
        </p:spPr>
        <p:style>
          <a:lnRef idx="0">
            <a:scrgbClr r="0" g="0" b="0"/>
          </a:lnRef>
          <a:fillRef idx="1001">
            <a:schemeClr val="dk2"/>
          </a:fillRef>
          <a:effectRef idx="0">
            <a:scrgbClr r="0" g="0" b="0"/>
          </a:effectRef>
          <a:fontRef idx="major"/>
        </p:style>
        <p:txBody>
          <a:bodyPr>
            <a:spAutoFit/>
          </a:bodyPr>
          <a:lstStyle/>
          <a:p>
            <a:pPr fontAlgn="auto">
              <a:spcBef>
                <a:spcPts val="0"/>
              </a:spcBef>
              <a:spcAft>
                <a:spcPts val="0"/>
              </a:spcAft>
              <a:defRPr/>
            </a:pPr>
            <a:r>
              <a:rPr lang="fr-FR" b="1" dirty="0">
                <a:solidFill>
                  <a:srgbClr val="FFFFFF"/>
                </a:solidFill>
              </a:rPr>
              <a:t>Approbation du projet</a:t>
            </a:r>
          </a:p>
        </p:txBody>
      </p:sp>
      <p:sp>
        <p:nvSpPr>
          <p:cNvPr id="21" name="20 CuadroTexto"/>
          <p:cNvSpPr txBox="1"/>
          <p:nvPr/>
        </p:nvSpPr>
        <p:spPr>
          <a:xfrm>
            <a:off x="4929188" y="1674813"/>
            <a:ext cx="3387725" cy="1200150"/>
          </a:xfrm>
          <a:prstGeom prst="rect">
            <a:avLst/>
          </a:prstGeom>
        </p:spPr>
        <p:style>
          <a:lnRef idx="0">
            <a:scrgbClr r="0" g="0" b="0"/>
          </a:lnRef>
          <a:fillRef idx="1001">
            <a:schemeClr val="dk2"/>
          </a:fillRef>
          <a:effectRef idx="0">
            <a:scrgbClr r="0" g="0" b="0"/>
          </a:effectRef>
          <a:fontRef idx="major"/>
        </p:style>
        <p:txBody>
          <a:bodyPr>
            <a:spAutoFit/>
          </a:bodyPr>
          <a:lstStyle/>
          <a:p>
            <a:pPr fontAlgn="auto">
              <a:spcBef>
                <a:spcPts val="0"/>
              </a:spcBef>
              <a:spcAft>
                <a:spcPts val="0"/>
              </a:spcAft>
              <a:defRPr/>
            </a:pPr>
            <a:r>
              <a:rPr lang="fr-FR" b="1" dirty="0">
                <a:solidFill>
                  <a:srgbClr val="FFFFFF"/>
                </a:solidFill>
              </a:rPr>
              <a:t>Planning des activités:</a:t>
            </a:r>
          </a:p>
          <a:p>
            <a:pPr fontAlgn="auto">
              <a:spcBef>
                <a:spcPts val="0"/>
              </a:spcBef>
              <a:spcAft>
                <a:spcPts val="0"/>
              </a:spcAft>
              <a:buFont typeface="Arial" pitchFamily="34" charset="0"/>
              <a:buChar char="•"/>
              <a:defRPr/>
            </a:pPr>
            <a:r>
              <a:rPr lang="fr-FR" b="1" dirty="0">
                <a:solidFill>
                  <a:srgbClr val="FFFFFF"/>
                </a:solidFill>
              </a:rPr>
              <a:t>annuelle</a:t>
            </a:r>
          </a:p>
          <a:p>
            <a:pPr fontAlgn="auto">
              <a:spcBef>
                <a:spcPts val="0"/>
              </a:spcBef>
              <a:spcAft>
                <a:spcPts val="0"/>
              </a:spcAft>
              <a:buFont typeface="Arial" pitchFamily="34" charset="0"/>
              <a:buChar char="•"/>
              <a:defRPr/>
            </a:pPr>
            <a:r>
              <a:rPr lang="fr-FR" b="1" dirty="0">
                <a:solidFill>
                  <a:srgbClr val="FFFFFF"/>
                </a:solidFill>
              </a:rPr>
              <a:t> mensuelle, hebdomadaire…</a:t>
            </a:r>
          </a:p>
          <a:p>
            <a:pPr fontAlgn="auto">
              <a:spcBef>
                <a:spcPts val="0"/>
              </a:spcBef>
              <a:spcAft>
                <a:spcPts val="0"/>
              </a:spcAft>
              <a:defRPr/>
            </a:pPr>
            <a:endParaRPr lang="fr-FR" b="1" dirty="0">
              <a:solidFill>
                <a:srgbClr val="FFFFFF"/>
              </a:solidFill>
            </a:endParaRPr>
          </a:p>
        </p:txBody>
      </p:sp>
      <p:sp>
        <p:nvSpPr>
          <p:cNvPr id="22" name="21 Flecha abajo"/>
          <p:cNvSpPr/>
          <p:nvPr/>
        </p:nvSpPr>
        <p:spPr>
          <a:xfrm>
            <a:off x="6072188" y="2949575"/>
            <a:ext cx="500062" cy="16430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solidFill>
                <a:srgbClr val="FFFFFF"/>
              </a:solidFill>
            </a:endParaRPr>
          </a:p>
        </p:txBody>
      </p:sp>
      <p:sp>
        <p:nvSpPr>
          <p:cNvPr id="23" name="22 CuadroTexto"/>
          <p:cNvSpPr txBox="1"/>
          <p:nvPr/>
        </p:nvSpPr>
        <p:spPr>
          <a:xfrm>
            <a:off x="6643688" y="3490913"/>
            <a:ext cx="1457325" cy="369887"/>
          </a:xfrm>
          <a:prstGeom prst="rect">
            <a:avLst/>
          </a:prstGeom>
        </p:spPr>
        <p:style>
          <a:lnRef idx="0">
            <a:scrgbClr r="0" g="0" b="0"/>
          </a:lnRef>
          <a:fillRef idx="1001">
            <a:schemeClr val="dk2"/>
          </a:fillRef>
          <a:effectRef idx="0">
            <a:scrgbClr r="0" g="0" b="0"/>
          </a:effectRef>
          <a:fontRef idx="major"/>
        </p:style>
        <p:txBody>
          <a:bodyPr>
            <a:spAutoFit/>
          </a:bodyPr>
          <a:lstStyle/>
          <a:p>
            <a:pPr fontAlgn="auto">
              <a:spcBef>
                <a:spcPts val="0"/>
              </a:spcBef>
              <a:spcAft>
                <a:spcPts val="0"/>
              </a:spcAft>
              <a:defRPr/>
            </a:pPr>
            <a:r>
              <a:rPr lang="fr-FR" b="1" dirty="0">
                <a:solidFill>
                  <a:srgbClr val="FFFFFF"/>
                </a:solidFill>
              </a:rPr>
              <a:t>Exécution</a:t>
            </a:r>
          </a:p>
        </p:txBody>
      </p:sp>
      <p:sp>
        <p:nvSpPr>
          <p:cNvPr id="24" name="23 CuadroTexto"/>
          <p:cNvSpPr txBox="1"/>
          <p:nvPr/>
        </p:nvSpPr>
        <p:spPr>
          <a:xfrm>
            <a:off x="5003800" y="4676775"/>
            <a:ext cx="3354388" cy="646113"/>
          </a:xfrm>
          <a:prstGeom prst="rect">
            <a:avLst/>
          </a:prstGeom>
        </p:spPr>
        <p:style>
          <a:lnRef idx="0">
            <a:scrgbClr r="0" g="0" b="0"/>
          </a:lnRef>
          <a:fillRef idx="1001">
            <a:schemeClr val="dk2"/>
          </a:fillRef>
          <a:effectRef idx="0">
            <a:scrgbClr r="0" g="0" b="0"/>
          </a:effectRef>
          <a:fontRef idx="major"/>
        </p:style>
        <p:txBody>
          <a:bodyPr>
            <a:spAutoFit/>
          </a:bodyPr>
          <a:lstStyle/>
          <a:p>
            <a:pPr fontAlgn="auto">
              <a:spcBef>
                <a:spcPts val="0"/>
              </a:spcBef>
              <a:spcAft>
                <a:spcPts val="0"/>
              </a:spcAft>
              <a:defRPr/>
            </a:pPr>
            <a:r>
              <a:rPr lang="fr-FR" b="1" dirty="0">
                <a:solidFill>
                  <a:srgbClr val="FFFFFF"/>
                </a:solidFill>
              </a:rPr>
              <a:t>Révision du planning et </a:t>
            </a:r>
            <a:r>
              <a:rPr lang="fr-FR" b="1" dirty="0" err="1">
                <a:solidFill>
                  <a:srgbClr val="FFFFFF"/>
                </a:solidFill>
              </a:rPr>
              <a:t>Re</a:t>
            </a:r>
            <a:r>
              <a:rPr lang="fr-FR" b="1" dirty="0">
                <a:solidFill>
                  <a:srgbClr val="FFFFFF"/>
                </a:solidFill>
              </a:rPr>
              <a:t>-planning des activités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5588" y="1295400"/>
            <a:ext cx="8572500" cy="4843463"/>
          </a:xfrm>
        </p:spPr>
        <p:txBody>
          <a:bodyPr rtlCol="0">
            <a:normAutofit fontScale="92500" lnSpcReduction="20000"/>
          </a:bodyPr>
          <a:lstStyle/>
          <a:p>
            <a:pPr eaLnBrk="1" fontAlgn="auto" hangingPunct="1">
              <a:spcAft>
                <a:spcPts val="0"/>
              </a:spcAft>
              <a:buFont typeface="Arial" charset="0"/>
              <a:buNone/>
              <a:defRPr/>
            </a:pPr>
            <a:r>
              <a:rPr lang="fr-FR" sz="3000" b="1" dirty="0" smtClean="0">
                <a:solidFill>
                  <a:srgbClr val="5DB838"/>
                </a:solidFill>
                <a:latin typeface="+mj-lt"/>
                <a:ea typeface="+mj-ea"/>
                <a:cs typeface="+mj-cs"/>
              </a:rPr>
              <a:t>Ça sert pour déterminer le degré d’exécution des activités et sa qualité: </a:t>
            </a:r>
          </a:p>
          <a:p>
            <a:pPr eaLnBrk="1" fontAlgn="auto" hangingPunct="1">
              <a:spcAft>
                <a:spcPts val="0"/>
              </a:spcAft>
              <a:buFont typeface="Arial" charset="0"/>
              <a:buNone/>
              <a:defRPr/>
            </a:pPr>
            <a:endParaRPr lang="es-ES" dirty="0" smtClean="0"/>
          </a:p>
          <a:p>
            <a:pPr eaLnBrk="1" fontAlgn="auto" hangingPunct="1">
              <a:spcAft>
                <a:spcPts val="600"/>
              </a:spcAft>
              <a:buFontTx/>
              <a:buNone/>
              <a:defRPr/>
            </a:pPr>
            <a:r>
              <a:rPr lang="fr-FR" sz="2000" dirty="0" smtClean="0"/>
              <a:t>Par exemple, pour l'activité</a:t>
            </a:r>
            <a:r>
              <a:rPr lang="es-ES" sz="2000" dirty="0" smtClean="0"/>
              <a:t>:</a:t>
            </a:r>
          </a:p>
          <a:p>
            <a:pPr marL="450850" indent="-450850" eaLnBrk="1" fontAlgn="auto" hangingPunct="1">
              <a:spcAft>
                <a:spcPts val="0"/>
              </a:spcAft>
              <a:buFont typeface="Arial" charset="0"/>
              <a:buNone/>
              <a:defRPr/>
            </a:pPr>
            <a:r>
              <a:rPr lang="es-ES" sz="2000" i="1" dirty="0" smtClean="0"/>
              <a:t>		</a:t>
            </a:r>
            <a:r>
              <a:rPr lang="fr-FR" sz="2000" i="1" dirty="0" smtClean="0"/>
              <a:t>"Organisation d'ateliers de travail (réflexion et débat) entre les acteurs au niveau local concernant la démocratie participative et les stratégies de développement." </a:t>
            </a:r>
          </a:p>
          <a:p>
            <a:pPr marL="450850" indent="-450850" eaLnBrk="1" fontAlgn="auto" hangingPunct="1">
              <a:spcAft>
                <a:spcPts val="0"/>
              </a:spcAft>
              <a:buFont typeface="Arial" charset="0"/>
              <a:buNone/>
              <a:defRPr/>
            </a:pPr>
            <a:endParaRPr lang="fr-FR" sz="2000" i="1" dirty="0" smtClean="0"/>
          </a:p>
          <a:p>
            <a:pPr marL="450850" indent="-450850" eaLnBrk="1" fontAlgn="auto" hangingPunct="1">
              <a:spcAft>
                <a:spcPts val="600"/>
              </a:spcAft>
              <a:buFont typeface="Arial" charset="0"/>
              <a:buNone/>
              <a:defRPr/>
            </a:pPr>
            <a:r>
              <a:rPr lang="fr-FR" sz="2000" dirty="0" smtClean="0"/>
              <a:t>Le Suivi d’activité nous devrait dire: </a:t>
            </a:r>
          </a:p>
          <a:p>
            <a:pPr marL="450850" indent="-450850" eaLnBrk="1" fontAlgn="auto" hangingPunct="1">
              <a:spcAft>
                <a:spcPts val="0"/>
              </a:spcAft>
              <a:buFont typeface="Wingdings" pitchFamily="2" charset="2"/>
              <a:buChar char="Ø"/>
              <a:defRPr/>
            </a:pPr>
            <a:r>
              <a:rPr lang="fr-FR" sz="2000" dirty="0" smtClean="0"/>
              <a:t>Si les ateliers ont été organisés (quand, où) </a:t>
            </a:r>
          </a:p>
          <a:p>
            <a:pPr marL="450850" indent="-450850" eaLnBrk="1" fontAlgn="auto" hangingPunct="1">
              <a:spcAft>
                <a:spcPts val="0"/>
              </a:spcAft>
              <a:buFont typeface="Wingdings" pitchFamily="2" charset="2"/>
              <a:buChar char="Ø"/>
              <a:defRPr/>
            </a:pPr>
            <a:r>
              <a:rPr lang="fr-FR" sz="2000" dirty="0" smtClean="0"/>
              <a:t>Combien de personnes ont participé (désagrégé par sexe et ou autre groupes de pertinence) </a:t>
            </a:r>
          </a:p>
          <a:p>
            <a:pPr marL="450850" indent="-450850" eaLnBrk="1" fontAlgn="auto" hangingPunct="1">
              <a:spcAft>
                <a:spcPts val="0"/>
              </a:spcAft>
              <a:buFont typeface="Wingdings" pitchFamily="2" charset="2"/>
              <a:buChar char="Ø"/>
              <a:defRPr/>
            </a:pPr>
            <a:r>
              <a:rPr lang="fr-FR" sz="2000" dirty="0" smtClean="0"/>
              <a:t>Comment les participants ont apprécié les ateliers </a:t>
            </a:r>
          </a:p>
          <a:p>
            <a:pPr marL="450850" indent="-450850" eaLnBrk="1" fontAlgn="auto" hangingPunct="1">
              <a:spcAft>
                <a:spcPts val="0"/>
              </a:spcAft>
              <a:buFont typeface="Wingdings" pitchFamily="2" charset="2"/>
              <a:buChar char="Ø"/>
              <a:defRPr/>
            </a:pPr>
            <a:r>
              <a:rPr lang="fr-FR" sz="2000" dirty="0" smtClean="0"/>
              <a:t>Quels sont les problèmes ou les difficultés rencontrées dans leur exécution</a:t>
            </a:r>
          </a:p>
          <a:p>
            <a:pPr marL="450850" indent="-450850" eaLnBrk="1" fontAlgn="auto" hangingPunct="1">
              <a:spcAft>
                <a:spcPts val="0"/>
              </a:spcAft>
              <a:buFont typeface="Wingdings" pitchFamily="2" charset="2"/>
              <a:buChar char="Ø"/>
              <a:defRPr/>
            </a:pPr>
            <a:r>
              <a:rPr lang="fr-FR" sz="2000" dirty="0" smtClean="0"/>
              <a:t>Quels aspects positifs on a eu qui sont importants de noter </a:t>
            </a:r>
          </a:p>
        </p:txBody>
      </p:sp>
      <p:sp>
        <p:nvSpPr>
          <p:cNvPr id="13315"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337F19D2-0F48-4FB7-ABCF-AF792554A163}" type="slidenum">
              <a:rPr lang="en-GB">
                <a:latin typeface="Arial" pitchFamily="34" charset="0"/>
              </a:rPr>
              <a:pPr algn="l" fontAlgn="base">
                <a:spcBef>
                  <a:spcPct val="0"/>
                </a:spcBef>
                <a:spcAft>
                  <a:spcPct val="0"/>
                </a:spcAft>
                <a:defRPr/>
              </a:pPr>
              <a:t>5</a:t>
            </a:fld>
            <a:endParaRPr lang="en-GB">
              <a:latin typeface="Arial" pitchFamily="34" charset="0"/>
            </a:endParaRPr>
          </a:p>
        </p:txBody>
      </p:sp>
      <p:sp>
        <p:nvSpPr>
          <p:cNvPr id="5"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Activités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83A6A5A8-7A5E-4E0E-A193-644476E919B5}" type="slidenum">
              <a:rPr lang="en-GB">
                <a:latin typeface="Arial" pitchFamily="34" charset="0"/>
              </a:rPr>
              <a:pPr algn="l" fontAlgn="base">
                <a:spcBef>
                  <a:spcPct val="0"/>
                </a:spcBef>
                <a:spcAft>
                  <a:spcPct val="0"/>
                </a:spcAft>
                <a:defRPr/>
              </a:pPr>
              <a:t>6</a:t>
            </a:fld>
            <a:endParaRPr lang="en-GB">
              <a:latin typeface="Arial" pitchFamily="34" charset="0"/>
            </a:endParaRPr>
          </a:p>
        </p:txBody>
      </p:sp>
      <p:sp>
        <p:nvSpPr>
          <p:cNvPr id="5"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Activités</a:t>
            </a:r>
          </a:p>
        </p:txBody>
      </p:sp>
      <p:sp>
        <p:nvSpPr>
          <p:cNvPr id="10244" name="4 Título"/>
          <p:cNvSpPr>
            <a:spLocks noGrp="1"/>
          </p:cNvSpPr>
          <p:nvPr>
            <p:ph type="title"/>
          </p:nvPr>
        </p:nvSpPr>
        <p:spPr>
          <a:xfrm>
            <a:off x="684213" y="1073150"/>
            <a:ext cx="7848600" cy="647700"/>
          </a:xfrm>
        </p:spPr>
        <p:txBody>
          <a:bodyPr/>
          <a:lstStyle/>
          <a:p>
            <a:pPr algn="l" eaLnBrk="1" hangingPunct="1"/>
            <a:r>
              <a:rPr lang="fr-FR" sz="3000" b="1" smtClean="0">
                <a:solidFill>
                  <a:srgbClr val="5DB838"/>
                </a:solidFill>
              </a:rPr>
              <a:t>A ne pas oublier:</a:t>
            </a:r>
          </a:p>
        </p:txBody>
      </p:sp>
      <p:sp>
        <p:nvSpPr>
          <p:cNvPr id="6149" name="2 Marcador de contenido"/>
          <p:cNvSpPr>
            <a:spLocks noGrp="1"/>
          </p:cNvSpPr>
          <p:nvPr>
            <p:ph idx="1"/>
          </p:nvPr>
        </p:nvSpPr>
        <p:spPr>
          <a:xfrm>
            <a:off x="684213" y="1700213"/>
            <a:ext cx="7847012" cy="4897437"/>
          </a:xfrm>
        </p:spPr>
        <p:txBody>
          <a:bodyPr/>
          <a:lstStyle/>
          <a:p>
            <a:pPr eaLnBrk="1" hangingPunct="1">
              <a:lnSpc>
                <a:spcPct val="80000"/>
              </a:lnSpc>
              <a:buClr>
                <a:srgbClr val="5DB838"/>
              </a:buClr>
              <a:buFont typeface="Arial" pitchFamily="34" charset="0"/>
              <a:buNone/>
            </a:pPr>
            <a:r>
              <a:rPr lang="fr-FR" sz="2200" dirty="0" smtClean="0"/>
              <a:t>La description des activités doit inclure:</a:t>
            </a:r>
          </a:p>
          <a:p>
            <a:pPr eaLnBrk="1" hangingPunct="1">
              <a:buFont typeface="Wingdings" pitchFamily="2" charset="2"/>
              <a:buNone/>
            </a:pPr>
            <a:endParaRPr lang="fr-FR" sz="1800" dirty="0" smtClean="0"/>
          </a:p>
          <a:p>
            <a:pPr eaLnBrk="1" hangingPunct="1">
              <a:lnSpc>
                <a:spcPct val="80000"/>
              </a:lnSpc>
              <a:buClr>
                <a:srgbClr val="5DB838"/>
              </a:buClr>
              <a:buFont typeface="Wingdings" pitchFamily="2" charset="2"/>
              <a:buChar char="§"/>
            </a:pPr>
            <a:r>
              <a:rPr lang="fr-FR" sz="2200" dirty="0" smtClean="0"/>
              <a:t>Unité de mesure</a:t>
            </a:r>
          </a:p>
          <a:p>
            <a:pPr eaLnBrk="1" hangingPunct="1">
              <a:lnSpc>
                <a:spcPct val="80000"/>
              </a:lnSpc>
              <a:buClr>
                <a:srgbClr val="5DB838"/>
              </a:buClr>
              <a:buFont typeface="Wingdings" pitchFamily="2" charset="2"/>
              <a:buChar char="§"/>
            </a:pPr>
            <a:r>
              <a:rPr lang="fr-FR" sz="2200" dirty="0" smtClean="0"/>
              <a:t>La quantité visée</a:t>
            </a:r>
          </a:p>
          <a:p>
            <a:pPr eaLnBrk="1" hangingPunct="1">
              <a:lnSpc>
                <a:spcPct val="80000"/>
              </a:lnSpc>
              <a:buClr>
                <a:srgbClr val="5DB838"/>
              </a:buClr>
              <a:buFont typeface="Wingdings" pitchFamily="2" charset="2"/>
              <a:buChar char="§"/>
            </a:pPr>
            <a:r>
              <a:rPr lang="fr-FR" sz="2200" dirty="0" smtClean="0"/>
              <a:t>Le nombre des participants (si possible)</a:t>
            </a:r>
          </a:p>
          <a:p>
            <a:pPr eaLnBrk="1" hangingPunct="1">
              <a:buFont typeface="Wingdings" pitchFamily="2" charset="2"/>
              <a:buNone/>
            </a:pPr>
            <a:r>
              <a:rPr lang="fr-FR" sz="2600" dirty="0" smtClean="0"/>
              <a:t>Exemple</a:t>
            </a:r>
            <a:r>
              <a:rPr lang="fr-FR" sz="3400" dirty="0" smtClean="0"/>
              <a:t>: 	</a:t>
            </a:r>
            <a:endParaRPr lang="fr-FR" dirty="0" smtClean="0"/>
          </a:p>
          <a:p>
            <a:pPr eaLnBrk="1" hangingPunct="1">
              <a:buNone/>
            </a:pPr>
            <a:r>
              <a:rPr lang="fr-FR" sz="2200" i="1" dirty="0" smtClean="0"/>
              <a:t>«Réalisation d'une réunion d'identification des besoins par province avec les associations de jeunes.»</a:t>
            </a:r>
          </a:p>
          <a:p>
            <a:pPr eaLnBrk="1" hangingPunct="1">
              <a:buFont typeface="Arial" pitchFamily="34" charset="0"/>
              <a:buNone/>
            </a:pPr>
            <a:endParaRPr lang="fr-FR" sz="1800" i="1" dirty="0" smtClean="0"/>
          </a:p>
          <a:p>
            <a:pPr eaLnBrk="1" hangingPunct="1">
              <a:lnSpc>
                <a:spcPct val="80000"/>
              </a:lnSpc>
              <a:buClr>
                <a:srgbClr val="5DB838"/>
              </a:buClr>
              <a:buFont typeface="Wingdings" pitchFamily="2" charset="2"/>
              <a:buChar char="§"/>
            </a:pPr>
            <a:r>
              <a:rPr lang="fr-FR" sz="2200" dirty="0" smtClean="0"/>
              <a:t>Unité de mesure: nombre de réunion</a:t>
            </a:r>
          </a:p>
          <a:p>
            <a:pPr eaLnBrk="1" hangingPunct="1">
              <a:lnSpc>
                <a:spcPct val="80000"/>
              </a:lnSpc>
              <a:buClr>
                <a:srgbClr val="5DB838"/>
              </a:buClr>
              <a:buFont typeface="Wingdings" pitchFamily="2" charset="2"/>
              <a:buChar char="§"/>
            </a:pPr>
            <a:r>
              <a:rPr lang="fr-FR" sz="2200" dirty="0" smtClean="0"/>
              <a:t>Quantité visée: 1</a:t>
            </a:r>
          </a:p>
          <a:p>
            <a:pPr eaLnBrk="1" hangingPunct="1">
              <a:lnSpc>
                <a:spcPct val="80000"/>
              </a:lnSpc>
              <a:buClr>
                <a:srgbClr val="5DB838"/>
              </a:buClr>
              <a:buFont typeface="Wingdings" pitchFamily="2" charset="2"/>
              <a:buChar char="§"/>
            </a:pPr>
            <a:r>
              <a:rPr lang="fr-FR" sz="2200" dirty="0" smtClean="0"/>
              <a:t>Nombre d’</a:t>
            </a:r>
            <a:r>
              <a:rPr lang="fr-FR" sz="2200" dirty="0" err="1" smtClean="0"/>
              <a:t>assocations</a:t>
            </a:r>
            <a:r>
              <a:rPr lang="fr-FR" sz="2200" dirty="0" smtClean="0"/>
              <a:t>:?</a:t>
            </a:r>
          </a:p>
          <a:p>
            <a:pPr eaLnBrk="1" hangingPunct="1">
              <a:buFont typeface="Wingdings" pitchFamily="2" charset="2"/>
              <a:buNone/>
            </a:pPr>
            <a:endParaRPr lang="fr-FR" dirty="0" smtClean="0"/>
          </a:p>
          <a:p>
            <a:pPr eaLnBrk="1" hangingPunct="1">
              <a:buFont typeface="Wingdings" pitchFamily="2" charset="2"/>
              <a:buNone/>
            </a:pPr>
            <a:endParaRPr lang="fr-F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4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49">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149">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149">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149">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14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0321E82A-7222-41E8-89DE-20F28F9129CB}" type="slidenum">
              <a:rPr lang="en-GB">
                <a:latin typeface="Arial" pitchFamily="34" charset="0"/>
              </a:rPr>
              <a:pPr algn="l" fontAlgn="base">
                <a:spcBef>
                  <a:spcPct val="0"/>
                </a:spcBef>
                <a:spcAft>
                  <a:spcPct val="0"/>
                </a:spcAft>
                <a:defRPr/>
              </a:pPr>
              <a:t>7</a:t>
            </a:fld>
            <a:endParaRPr lang="en-GB">
              <a:latin typeface="Arial" pitchFamily="34" charset="0"/>
            </a:endParaRPr>
          </a:p>
        </p:txBody>
      </p:sp>
      <p:sp>
        <p:nvSpPr>
          <p:cNvPr id="5"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Activités</a:t>
            </a:r>
          </a:p>
        </p:txBody>
      </p:sp>
      <p:sp>
        <p:nvSpPr>
          <p:cNvPr id="11268" name="1 Título"/>
          <p:cNvSpPr>
            <a:spLocks noGrp="1"/>
          </p:cNvSpPr>
          <p:nvPr>
            <p:ph type="title"/>
          </p:nvPr>
        </p:nvSpPr>
        <p:spPr>
          <a:xfrm>
            <a:off x="215900" y="1047750"/>
            <a:ext cx="8553450" cy="644525"/>
          </a:xfrm>
        </p:spPr>
        <p:txBody>
          <a:bodyPr/>
          <a:lstStyle/>
          <a:p>
            <a:pPr algn="l" eaLnBrk="1" hangingPunct="1"/>
            <a:r>
              <a:rPr lang="es-ES" sz="3000" b="1" smtClean="0">
                <a:solidFill>
                  <a:srgbClr val="5DB838"/>
                </a:solidFill>
              </a:rPr>
              <a:t>Dans notre projet….</a:t>
            </a:r>
          </a:p>
        </p:txBody>
      </p:sp>
      <p:sp>
        <p:nvSpPr>
          <p:cNvPr id="9" name="2 Marcador de contenido"/>
          <p:cNvSpPr>
            <a:spLocks noGrp="1"/>
          </p:cNvSpPr>
          <p:nvPr>
            <p:ph idx="1"/>
          </p:nvPr>
        </p:nvSpPr>
        <p:spPr>
          <a:xfrm>
            <a:off x="214313" y="1727200"/>
            <a:ext cx="8572500" cy="4949825"/>
          </a:xfrm>
        </p:spPr>
        <p:txBody>
          <a:bodyPr rtlCol="0">
            <a:normAutofit fontScale="92500" lnSpcReduction="20000"/>
          </a:bodyPr>
          <a:lstStyle/>
          <a:p>
            <a:pPr marL="0" indent="0" eaLnBrk="1" fontAlgn="auto" hangingPunct="1">
              <a:spcAft>
                <a:spcPts val="0"/>
              </a:spcAft>
              <a:buFont typeface="Arial" charset="0"/>
              <a:buNone/>
              <a:defRPr/>
            </a:pPr>
            <a:r>
              <a:rPr lang="fr-FR" sz="2400" dirty="0" smtClean="0"/>
              <a:t>Parfois, la description des activités dans notre projet est très ample, vague et / ou exprimé en termes de processus: </a:t>
            </a:r>
            <a:br>
              <a:rPr lang="fr-FR" sz="2400" dirty="0" smtClean="0"/>
            </a:br>
            <a:endParaRPr lang="fr-FR" sz="2400" dirty="0" smtClean="0"/>
          </a:p>
          <a:p>
            <a:pPr eaLnBrk="1" fontAlgn="auto" hangingPunct="1">
              <a:spcAft>
                <a:spcPts val="600"/>
              </a:spcAft>
              <a:buFont typeface="Arial" charset="0"/>
              <a:buNone/>
              <a:defRPr/>
            </a:pPr>
            <a:r>
              <a:rPr lang="fr-FR" sz="2400" dirty="0" smtClean="0"/>
              <a:t>Certains exemples sont les suivants: </a:t>
            </a:r>
            <a:br>
              <a:rPr lang="fr-FR" sz="2400" dirty="0" smtClean="0"/>
            </a:br>
            <a:r>
              <a:rPr lang="fr-FR" i="1" dirty="0" smtClean="0"/>
              <a:t>«</a:t>
            </a:r>
            <a:r>
              <a:rPr lang="fr-FR" sz="3000" i="1" dirty="0" smtClean="0"/>
              <a:t>Renforcement du leadership des femmes membre des Commissions et de leur entourage pour la préparation et la mise en place de Commissions de Parité et Egalité des Opportunités en concertation avec les Conseil Municipaux</a:t>
            </a:r>
            <a:r>
              <a:rPr lang="fr-FR" sz="2400" i="1" dirty="0" smtClean="0"/>
              <a:t>.</a:t>
            </a:r>
            <a:r>
              <a:rPr lang="fr-FR" i="1" dirty="0" smtClean="0"/>
              <a:t>»</a:t>
            </a:r>
          </a:p>
          <a:p>
            <a:pPr eaLnBrk="1" fontAlgn="auto" hangingPunct="1">
              <a:spcAft>
                <a:spcPts val="0"/>
              </a:spcAft>
              <a:buFont typeface="Arial" charset="0"/>
              <a:buNone/>
              <a:defRPr/>
            </a:pPr>
            <a:endParaRPr lang="fr-FR" sz="1900" i="1" dirty="0" smtClean="0"/>
          </a:p>
          <a:p>
            <a:pPr eaLnBrk="1" fontAlgn="auto" hangingPunct="1">
              <a:spcAft>
                <a:spcPts val="0"/>
              </a:spcAft>
              <a:buFont typeface="Arial" charset="0"/>
              <a:buNone/>
              <a:defRPr/>
            </a:pPr>
            <a:r>
              <a:rPr lang="fr-FR" i="1" dirty="0" smtClean="0"/>
              <a:t>«</a:t>
            </a:r>
            <a:r>
              <a:rPr lang="fr-FR" sz="3000" i="1" dirty="0" smtClean="0"/>
              <a:t>Soutien, accompagnement et capitalisation des Commissions de Parité et d'Egalité des Opportunité à travers les actions de sensibilisation proposées</a:t>
            </a:r>
            <a:r>
              <a:rPr lang="fr-FR" i="1" dirty="0" smtClean="0"/>
              <a:t>.»</a:t>
            </a:r>
          </a:p>
          <a:p>
            <a:pPr eaLnBrk="1" fontAlgn="auto" hangingPunct="1">
              <a:spcAft>
                <a:spcPts val="0"/>
              </a:spcAft>
              <a:buFont typeface="Arial" charset="0"/>
              <a:buNone/>
              <a:defRPr/>
            </a:pPr>
            <a:endParaRPr lang="fr-FR" i="1" dirty="0" smtClean="0"/>
          </a:p>
          <a:p>
            <a:pPr marL="801688" eaLnBrk="1" fontAlgn="auto" hangingPunct="1">
              <a:spcAft>
                <a:spcPts val="600"/>
              </a:spcAft>
              <a:buFontTx/>
              <a:buNone/>
              <a:defRPr/>
            </a:pPr>
            <a:endParaRPr lang="es-ES" i="1" dirty="0" smtClean="0">
              <a:solidFill>
                <a:srgbClr val="FF0000"/>
              </a:solidFill>
            </a:endParaRPr>
          </a:p>
          <a:p>
            <a:pPr marL="801688" indent="-436563" eaLnBrk="1" fontAlgn="auto" hangingPunct="1">
              <a:spcAft>
                <a:spcPts val="600"/>
              </a:spcAft>
              <a:buFontTx/>
              <a:buNone/>
              <a:defRPr/>
            </a:pPr>
            <a:endParaRPr lang="es-ES" sz="2000" i="1" dirty="0" smtClean="0">
              <a:solidFill>
                <a:srgbClr val="00B0F0"/>
              </a:solidFill>
            </a:endParaRPr>
          </a:p>
          <a:p>
            <a:pPr marL="801688" eaLnBrk="1" fontAlgn="auto" hangingPunct="1">
              <a:spcAft>
                <a:spcPts val="600"/>
              </a:spcAft>
              <a:buFontTx/>
              <a:buNone/>
              <a:defRPr/>
            </a:pPr>
            <a:endParaRPr lang="es-ES" i="1" dirty="0" smtClean="0"/>
          </a:p>
          <a:p>
            <a:pPr eaLnBrk="1" fontAlgn="auto" hangingPunct="1">
              <a:spcAft>
                <a:spcPts val="0"/>
              </a:spcAft>
              <a:buFontTx/>
              <a:buNone/>
              <a:defRPr/>
            </a:pPr>
            <a:endParaRPr lang="es-ES" sz="2400" dirty="0" smtClean="0"/>
          </a:p>
        </p:txBody>
      </p:sp>
      <p:sp>
        <p:nvSpPr>
          <p:cNvPr id="12" name="11 Llamada con línea 2"/>
          <p:cNvSpPr/>
          <p:nvPr/>
        </p:nvSpPr>
        <p:spPr>
          <a:xfrm>
            <a:off x="4427984" y="5013176"/>
            <a:ext cx="4305300" cy="1147762"/>
          </a:xfrm>
          <a:prstGeom prst="borderCallout2">
            <a:avLst>
              <a:gd name="adj1" fmla="val 14607"/>
              <a:gd name="adj2" fmla="val -5719"/>
              <a:gd name="adj3" fmla="val 15643"/>
              <a:gd name="adj4" fmla="val -16013"/>
              <a:gd name="adj5" fmla="val -15509"/>
              <a:gd name="adj6" fmla="val -2863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2000" b="1" i="1" dirty="0">
                <a:solidFill>
                  <a:srgbClr val="FFFFFF"/>
                </a:solidFill>
              </a:rPr>
              <a:t>Que-ce qu’il manque dans la définition de ces activités afin de faire un suivi correct? </a:t>
            </a:r>
            <a:endParaRPr lang="fr-FR" sz="2000" dirty="0">
              <a:solidFill>
                <a:srgbClr val="FFFFFF"/>
              </a:solidFill>
            </a:endParaRPr>
          </a:p>
        </p:txBody>
      </p:sp>
      <p:pic>
        <p:nvPicPr>
          <p:cNvPr id="7175" name="Picture 5"/>
          <p:cNvPicPr>
            <a:picLocks noChangeAspect="1" noChangeArrowheads="1"/>
          </p:cNvPicPr>
          <p:nvPr/>
        </p:nvPicPr>
        <p:blipFill>
          <a:blip r:embed="rId2" cstate="print"/>
          <a:srcRect/>
          <a:stretch>
            <a:fillRect/>
          </a:stretch>
        </p:blipFill>
        <p:spPr bwMode="auto">
          <a:xfrm>
            <a:off x="1907704" y="4509120"/>
            <a:ext cx="1246187" cy="1782763"/>
          </a:xfrm>
          <a:prstGeom prst="rect">
            <a:avLst/>
          </a:prstGeom>
          <a:noFill/>
          <a:ln w="9525">
            <a:noFill/>
            <a:round/>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9" presetClass="exit" presetSubtype="0" fill="hold" grpId="1" nodeType="clickEffect">
                                  <p:stCondLst>
                                    <p:cond delay="0"/>
                                  </p:stCondLst>
                                  <p:childTnLst>
                                    <p:animEffect transition="out" filter="dissolve">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par>
                                <p:cTn id="22" presetID="9" presetClass="exit" presetSubtype="0" fill="hold" nodeType="withEffect">
                                  <p:stCondLst>
                                    <p:cond delay="0"/>
                                  </p:stCondLst>
                                  <p:childTnLst>
                                    <p:animEffect transition="out" filter="dissolve">
                                      <p:cBhvr>
                                        <p:cTn id="23" dur="500"/>
                                        <p:tgtEl>
                                          <p:spTgt spid="7175"/>
                                        </p:tgtEl>
                                      </p:cBhvr>
                                    </p:animEffect>
                                    <p:set>
                                      <p:cBhvr>
                                        <p:cTn id="24" dur="1" fill="hold">
                                          <p:stCondLst>
                                            <p:cond delay="499"/>
                                          </p:stCondLst>
                                        </p:cTn>
                                        <p:tgtEl>
                                          <p:spTgt spid="717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Tabla"/>
          <p:cNvGraphicFramePr>
            <a:graphicFrameLocks noGrp="1"/>
          </p:cNvGraphicFramePr>
          <p:nvPr/>
        </p:nvGraphicFramePr>
        <p:xfrm>
          <a:off x="450850" y="1884363"/>
          <a:ext cx="8271803" cy="3934795"/>
        </p:xfrm>
        <a:graphic>
          <a:graphicData uri="http://schemas.openxmlformats.org/drawingml/2006/table">
            <a:tbl>
              <a:tblPr firstRow="1" bandRow="1">
                <a:tableStyleId>{5940675A-B579-460E-94D1-54222C63F5DA}</a:tableStyleId>
              </a:tblPr>
              <a:tblGrid>
                <a:gridCol w="6583679"/>
                <a:gridCol w="1688124"/>
              </a:tblGrid>
              <a:tr h="370840">
                <a:tc>
                  <a:txBody>
                    <a:bodyPr/>
                    <a:lstStyle/>
                    <a:p>
                      <a:pPr algn="ctr"/>
                      <a:r>
                        <a:rPr lang="fr-FR" b="1" noProof="0" dirty="0" smtClean="0"/>
                        <a:t>Outil</a:t>
                      </a:r>
                      <a:endParaRPr lang="fr-FR" b="1" noProof="0" dirty="0"/>
                    </a:p>
                  </a:txBody>
                  <a:tcPr/>
                </a:tc>
                <a:tc>
                  <a:txBody>
                    <a:bodyPr/>
                    <a:lstStyle/>
                    <a:p>
                      <a:pPr algn="ctr"/>
                      <a:r>
                        <a:rPr lang="fr-FR" b="1" noProof="0" dirty="0" smtClean="0"/>
                        <a:t>Exemple</a:t>
                      </a:r>
                      <a:endParaRPr lang="fr-FR" b="1" noProof="0" dirty="0"/>
                    </a:p>
                  </a:txBody>
                  <a:tcPr/>
                </a:tc>
              </a:tr>
              <a:tr h="837633">
                <a:tc>
                  <a:txBody>
                    <a:bodyPr/>
                    <a:lstStyle/>
                    <a:p>
                      <a:r>
                        <a:rPr lang="fr-FR" noProof="0" dirty="0" smtClean="0"/>
                        <a:t>Fiche</a:t>
                      </a:r>
                      <a:r>
                        <a:rPr lang="fr-FR" baseline="0" noProof="0" dirty="0" smtClean="0"/>
                        <a:t>s de suivi d’activité</a:t>
                      </a:r>
                      <a:endParaRPr lang="fr-FR" noProof="0" dirty="0"/>
                    </a:p>
                  </a:txBody>
                  <a:tcPr anchor="ctr"/>
                </a:tc>
                <a:tc>
                  <a:txBody>
                    <a:bodyPr/>
                    <a:lstStyle/>
                    <a:p>
                      <a:endParaRPr lang="fr-FR" noProof="0" dirty="0"/>
                    </a:p>
                  </a:txBody>
                  <a:tcPr/>
                </a:tc>
              </a:tr>
              <a:tr h="914400">
                <a:tc>
                  <a:txBody>
                    <a:bodyPr/>
                    <a:lstStyle/>
                    <a:p>
                      <a:r>
                        <a:rPr lang="fr-FR" noProof="0" dirty="0" smtClean="0"/>
                        <a:t>Liste de participants</a:t>
                      </a:r>
                      <a:r>
                        <a:rPr lang="fr-FR" baseline="0" noProof="0" dirty="0" smtClean="0"/>
                        <a:t> –tes dans l’activité</a:t>
                      </a:r>
                      <a:endParaRPr lang="fr-FR" i="1" noProof="0" dirty="0"/>
                    </a:p>
                  </a:txBody>
                  <a:tcPr anchor="ctr"/>
                </a:tc>
                <a:tc>
                  <a:txBody>
                    <a:bodyPr/>
                    <a:lstStyle/>
                    <a:p>
                      <a:endParaRPr lang="fr-FR" noProof="0"/>
                    </a:p>
                  </a:txBody>
                  <a:tcPr/>
                </a:tc>
              </a:tr>
              <a:tr h="825910">
                <a:tc>
                  <a:txBody>
                    <a:bodyPr/>
                    <a:lstStyle/>
                    <a:p>
                      <a:r>
                        <a:rPr lang="fr-FR" noProof="0" dirty="0" smtClean="0"/>
                        <a:t>Rapport d’avancement de l’exécution d’activités (rapport</a:t>
                      </a:r>
                      <a:r>
                        <a:rPr lang="fr-FR" baseline="0" noProof="0" dirty="0" smtClean="0"/>
                        <a:t> de progrès)</a:t>
                      </a:r>
                      <a:endParaRPr lang="fr-FR" i="1" noProof="0" dirty="0"/>
                    </a:p>
                  </a:txBody>
                  <a:tcPr anchor="ctr"/>
                </a:tc>
                <a:tc>
                  <a:txBody>
                    <a:bodyPr/>
                    <a:lstStyle/>
                    <a:p>
                      <a:endParaRPr lang="fr-FR" noProof="0" dirty="0"/>
                    </a:p>
                  </a:txBody>
                  <a:tcPr/>
                </a:tc>
              </a:tr>
              <a:tr h="986012">
                <a:tc>
                  <a:txBody>
                    <a:bodyPr/>
                    <a:lstStyle/>
                    <a:p>
                      <a:r>
                        <a:rPr lang="fr-FR" i="0" noProof="0" dirty="0" smtClean="0"/>
                        <a:t>Rappor</a:t>
                      </a:r>
                      <a:r>
                        <a:rPr lang="fr-FR" i="0" baseline="0" noProof="0" dirty="0" smtClean="0"/>
                        <a:t>t de suivi de visite de terrain</a:t>
                      </a:r>
                      <a:endParaRPr lang="fr-FR" i="1" noProof="0" dirty="0"/>
                    </a:p>
                  </a:txBody>
                  <a:tcPr anchor="ctr"/>
                </a:tc>
                <a:tc>
                  <a:txBody>
                    <a:bodyPr/>
                    <a:lstStyle/>
                    <a:p>
                      <a:endParaRPr lang="fr-FR" noProof="0" dirty="0"/>
                    </a:p>
                  </a:txBody>
                  <a:tcPr/>
                </a:tc>
              </a:tr>
            </a:tbl>
          </a:graphicData>
        </a:graphic>
      </p:graphicFrame>
      <p:sp>
        <p:nvSpPr>
          <p:cNvPr id="1049" name="1 Título"/>
          <p:cNvSpPr>
            <a:spLocks noGrp="1"/>
          </p:cNvSpPr>
          <p:nvPr>
            <p:ph type="title"/>
          </p:nvPr>
        </p:nvSpPr>
        <p:spPr>
          <a:xfrm>
            <a:off x="307975" y="1203325"/>
            <a:ext cx="7972425" cy="684213"/>
          </a:xfrm>
        </p:spPr>
        <p:txBody>
          <a:bodyPr/>
          <a:lstStyle/>
          <a:p>
            <a:pPr algn="l" eaLnBrk="1" hangingPunct="1"/>
            <a:r>
              <a:rPr lang="fr-FR" sz="3000" b="1" smtClean="0">
                <a:solidFill>
                  <a:srgbClr val="5DB838"/>
                </a:solidFill>
              </a:rPr>
              <a:t>Les outils de suivi des activités:</a:t>
            </a:r>
          </a:p>
        </p:txBody>
      </p:sp>
      <p:sp>
        <p:nvSpPr>
          <p:cNvPr id="1051"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CB822ED2-C243-421B-83D8-CC747F96F5FB}" type="slidenum">
              <a:rPr lang="en-GB">
                <a:latin typeface="Arial" pitchFamily="34" charset="0"/>
              </a:rPr>
              <a:pPr algn="l" fontAlgn="base">
                <a:spcBef>
                  <a:spcPct val="0"/>
                </a:spcBef>
                <a:spcAft>
                  <a:spcPct val="0"/>
                </a:spcAft>
                <a:defRPr/>
              </a:pPr>
              <a:t>8</a:t>
            </a:fld>
            <a:endParaRPr lang="en-GB">
              <a:latin typeface="Arial" pitchFamily="34" charset="0"/>
            </a:endParaRPr>
          </a:p>
        </p:txBody>
      </p:sp>
      <p:sp>
        <p:nvSpPr>
          <p:cNvPr id="16"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Activités</a:t>
            </a:r>
          </a:p>
        </p:txBody>
      </p:sp>
      <p:graphicFrame>
        <p:nvGraphicFramePr>
          <p:cNvPr id="1026" name="Object 32"/>
          <p:cNvGraphicFramePr>
            <a:graphicFrameLocks noChangeAspect="1"/>
          </p:cNvGraphicFramePr>
          <p:nvPr/>
        </p:nvGraphicFramePr>
        <p:xfrm>
          <a:off x="7451725" y="5013325"/>
          <a:ext cx="914400" cy="714375"/>
        </p:xfrm>
        <a:graphic>
          <a:graphicData uri="http://schemas.openxmlformats.org/presentationml/2006/ole">
            <p:oleObj spid="_x0000_s1026" name="Document" showAsIcon="1" r:id="rId3" imgW="914400" imgH="714240" progId="Word.Document.8">
              <p:embed/>
            </p:oleObj>
          </a:graphicData>
        </a:graphic>
      </p:graphicFrame>
      <p:graphicFrame>
        <p:nvGraphicFramePr>
          <p:cNvPr id="1027" name="Object 29"/>
          <p:cNvGraphicFramePr>
            <a:graphicFrameLocks noChangeAspect="1"/>
          </p:cNvGraphicFramePr>
          <p:nvPr/>
        </p:nvGraphicFramePr>
        <p:xfrm>
          <a:off x="7380288" y="2349500"/>
          <a:ext cx="914400" cy="714375"/>
        </p:xfrm>
        <a:graphic>
          <a:graphicData uri="http://schemas.openxmlformats.org/presentationml/2006/ole">
            <p:oleObj spid="_x0000_s1027" name="Document" showAsIcon="1" r:id="rId4" imgW="914400" imgH="714240" progId="Word.Document.12">
              <p:embed/>
            </p:oleObj>
          </a:graphicData>
        </a:graphic>
      </p:graphicFrame>
      <p:graphicFrame>
        <p:nvGraphicFramePr>
          <p:cNvPr id="1028" name="Object 30"/>
          <p:cNvGraphicFramePr>
            <a:graphicFrameLocks noChangeAspect="1"/>
          </p:cNvGraphicFramePr>
          <p:nvPr/>
        </p:nvGraphicFramePr>
        <p:xfrm>
          <a:off x="7451725" y="3213100"/>
          <a:ext cx="914400" cy="714375"/>
        </p:xfrm>
        <a:graphic>
          <a:graphicData uri="http://schemas.openxmlformats.org/presentationml/2006/ole">
            <p:oleObj spid="_x0000_s1028" name="Document" showAsIcon="1" r:id="rId5" imgW="914400" imgH="714240" progId="Word.Document.12">
              <p:embed/>
            </p:oleObj>
          </a:graphicData>
        </a:graphic>
      </p:graphicFrame>
      <p:graphicFrame>
        <p:nvGraphicFramePr>
          <p:cNvPr id="9" name="8 Objeto"/>
          <p:cNvGraphicFramePr>
            <a:graphicFrameLocks noChangeAspect="1"/>
          </p:cNvGraphicFramePr>
          <p:nvPr/>
        </p:nvGraphicFramePr>
        <p:xfrm>
          <a:off x="6012160" y="2348880"/>
          <a:ext cx="914400" cy="771525"/>
        </p:xfrm>
        <a:graphic>
          <a:graphicData uri="http://schemas.openxmlformats.org/presentationml/2006/ole">
            <p:oleObj spid="_x0000_s1052" name="Document" showAsIcon="1" r:id="rId6" imgW="914400" imgH="771480" progId="Word.Document.12">
              <p:embed/>
            </p:oleObj>
          </a:graphicData>
        </a:graphic>
      </p:graphicFrame>
      <p:graphicFrame>
        <p:nvGraphicFramePr>
          <p:cNvPr id="11" name="10 Objeto"/>
          <p:cNvGraphicFramePr>
            <a:graphicFrameLocks noChangeAspect="1"/>
          </p:cNvGraphicFramePr>
          <p:nvPr/>
        </p:nvGraphicFramePr>
        <p:xfrm>
          <a:off x="6012160" y="3140968"/>
          <a:ext cx="914400" cy="771525"/>
        </p:xfrm>
        <a:graphic>
          <a:graphicData uri="http://schemas.openxmlformats.org/presentationml/2006/ole">
            <p:oleObj spid="_x0000_s1053" name="Document" showAsIcon="1" r:id="rId7" imgW="914400" imgH="771480" progId="Word.Document.12">
              <p:embed/>
            </p:oleObj>
          </a:graphicData>
        </a:graphic>
      </p:graphicFrame>
      <p:graphicFrame>
        <p:nvGraphicFramePr>
          <p:cNvPr id="12" name="11 Objeto"/>
          <p:cNvGraphicFramePr>
            <a:graphicFrameLocks noChangeAspect="1"/>
          </p:cNvGraphicFramePr>
          <p:nvPr/>
        </p:nvGraphicFramePr>
        <p:xfrm>
          <a:off x="7452320" y="4077072"/>
          <a:ext cx="914400" cy="771525"/>
        </p:xfrm>
        <a:graphic>
          <a:graphicData uri="http://schemas.openxmlformats.org/presentationml/2006/ole">
            <p:oleObj spid="_x0000_s1054" name="Document" showAsIcon="1" r:id="rId8" imgW="914400" imgH="771480" progId="Word.Document.12">
              <p:embed/>
            </p:oleObj>
          </a:graphicData>
        </a:graphic>
      </p:graphicFrame>
      <p:graphicFrame>
        <p:nvGraphicFramePr>
          <p:cNvPr id="13" name="12 Objeto"/>
          <p:cNvGraphicFramePr>
            <a:graphicFrameLocks noChangeAspect="1"/>
          </p:cNvGraphicFramePr>
          <p:nvPr/>
        </p:nvGraphicFramePr>
        <p:xfrm>
          <a:off x="4283968" y="2348880"/>
          <a:ext cx="914400" cy="771525"/>
        </p:xfrm>
        <a:graphic>
          <a:graphicData uri="http://schemas.openxmlformats.org/presentationml/2006/ole">
            <p:oleObj spid="_x0000_s1055" name="Document" showAsIcon="1" r:id="rId9" imgW="914400" imgH="771480" progId="">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0D338103-6D25-4EAE-9BF0-E3C8194CF602}" type="slidenum">
              <a:rPr lang="en-GB">
                <a:latin typeface="Arial" pitchFamily="34" charset="0"/>
              </a:rPr>
              <a:pPr algn="l" fontAlgn="base">
                <a:spcBef>
                  <a:spcPct val="0"/>
                </a:spcBef>
                <a:spcAft>
                  <a:spcPct val="0"/>
                </a:spcAft>
                <a:defRPr/>
              </a:pPr>
              <a:t>9</a:t>
            </a:fld>
            <a:endParaRPr lang="en-GB">
              <a:latin typeface="Arial" pitchFamily="34" charset="0"/>
            </a:endParaRPr>
          </a:p>
        </p:txBody>
      </p:sp>
      <p:sp>
        <p:nvSpPr>
          <p:cNvPr id="5"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Activités</a:t>
            </a:r>
          </a:p>
        </p:txBody>
      </p:sp>
      <p:sp>
        <p:nvSpPr>
          <p:cNvPr id="13316" name="1 Título"/>
          <p:cNvSpPr>
            <a:spLocks noGrp="1"/>
          </p:cNvSpPr>
          <p:nvPr>
            <p:ph type="title"/>
          </p:nvPr>
        </p:nvSpPr>
        <p:spPr>
          <a:xfrm>
            <a:off x="468313" y="1276350"/>
            <a:ext cx="7972425" cy="682625"/>
          </a:xfrm>
        </p:spPr>
        <p:txBody>
          <a:bodyPr/>
          <a:lstStyle/>
          <a:p>
            <a:pPr algn="l" eaLnBrk="1" hangingPunct="1"/>
            <a:r>
              <a:rPr lang="fr-FR" sz="3000" b="1" smtClean="0">
                <a:solidFill>
                  <a:srgbClr val="5DB838"/>
                </a:solidFill>
              </a:rPr>
              <a:t>Certaines limitations:</a:t>
            </a:r>
          </a:p>
        </p:txBody>
      </p:sp>
      <p:sp>
        <p:nvSpPr>
          <p:cNvPr id="13317" name="2 Marcador de contenido"/>
          <p:cNvSpPr>
            <a:spLocks noGrp="1"/>
          </p:cNvSpPr>
          <p:nvPr>
            <p:ph idx="1"/>
          </p:nvPr>
        </p:nvSpPr>
        <p:spPr>
          <a:xfrm>
            <a:off x="211138" y="2127250"/>
            <a:ext cx="8229600" cy="4570413"/>
          </a:xfrm>
        </p:spPr>
        <p:txBody>
          <a:bodyPr/>
          <a:lstStyle/>
          <a:p>
            <a:pPr eaLnBrk="1" hangingPunct="1">
              <a:spcAft>
                <a:spcPts val="600"/>
              </a:spcAft>
              <a:buClr>
                <a:srgbClr val="5DB838"/>
              </a:buClr>
              <a:buFont typeface="Wingdings" pitchFamily="2" charset="2"/>
              <a:buChar char="§"/>
            </a:pPr>
            <a:r>
              <a:rPr lang="fr-FR" sz="2800" smtClean="0"/>
              <a:t>Ça calcule le degré d’exécution seulement par rapport à une unité de mesure préalablement définie. </a:t>
            </a:r>
          </a:p>
          <a:p>
            <a:pPr eaLnBrk="1" hangingPunct="1">
              <a:spcAft>
                <a:spcPts val="600"/>
              </a:spcAft>
              <a:buClr>
                <a:srgbClr val="5DB838"/>
              </a:buClr>
              <a:buFont typeface="Wingdings" pitchFamily="2" charset="2"/>
              <a:buChar char="§"/>
            </a:pPr>
            <a:r>
              <a:rPr lang="fr-FR" sz="2800" smtClean="0"/>
              <a:t>Le suivi des activités est lié au suivi budgétaire mais ce n’est pas la même chose</a:t>
            </a:r>
          </a:p>
          <a:p>
            <a:pPr eaLnBrk="1" hangingPunct="1">
              <a:spcAft>
                <a:spcPts val="600"/>
              </a:spcAft>
              <a:buClr>
                <a:srgbClr val="5DB838"/>
              </a:buClr>
              <a:buFont typeface="Wingdings" pitchFamily="2" charset="2"/>
              <a:buChar char="§"/>
            </a:pPr>
            <a:r>
              <a:rPr lang="fr-FR" sz="2800" smtClean="0"/>
              <a:t>Le suivi sur le degré d’exécution des activités ne donne pas d’information sur l’accomplissement des résultats et objectifs</a:t>
            </a:r>
          </a:p>
          <a:p>
            <a:pPr eaLnBrk="1" hangingPunct="1">
              <a:buFont typeface="Arial" pitchFamily="34" charset="0"/>
              <a:buNone/>
            </a:pPr>
            <a:endParaRPr lang="fr-FR" sz="28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1­_No bullets">
  <a:themeElements>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1_1­_No bullets">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1­_No bullets">
  <a:themeElements>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1_1­_No bullets">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1400</TotalTime>
  <Words>631</Words>
  <Application>Microsoft Office PowerPoint</Application>
  <PresentationFormat>Presentación en pantalla (4:3)</PresentationFormat>
  <Paragraphs>138</Paragraphs>
  <Slides>14</Slides>
  <Notes>3</Notes>
  <HiddenSlides>0</HiddenSlides>
  <MMClips>0</MMClips>
  <ScaleCrop>false</ScaleCrop>
  <HeadingPairs>
    <vt:vector size="6" baseType="variant">
      <vt:variant>
        <vt:lpstr>Tema</vt:lpstr>
      </vt:variant>
      <vt:variant>
        <vt:i4>3</vt:i4>
      </vt:variant>
      <vt:variant>
        <vt:lpstr>Servidores OLE incrustados</vt:lpstr>
      </vt:variant>
      <vt:variant>
        <vt:i4>1</vt:i4>
      </vt:variant>
      <vt:variant>
        <vt:lpstr>Títulos de diapositiva</vt:lpstr>
      </vt:variant>
      <vt:variant>
        <vt:i4>14</vt:i4>
      </vt:variant>
    </vt:vector>
  </HeadingPairs>
  <TitlesOfParts>
    <vt:vector size="18" baseType="lpstr">
      <vt:lpstr>Tema de Office</vt:lpstr>
      <vt:lpstr>1_1­_No bullets</vt:lpstr>
      <vt:lpstr>2_1­_No bullets</vt:lpstr>
      <vt:lpstr>Document</vt:lpstr>
      <vt:lpstr>Atelier de Suivi, Evaluation, Apprentissage et Redevabilité   </vt:lpstr>
      <vt:lpstr>Diapositiva 2</vt:lpstr>
      <vt:lpstr>Le Suivi des Activités  </vt:lpstr>
      <vt:lpstr>Diapositiva 4</vt:lpstr>
      <vt:lpstr>Diapositiva 5</vt:lpstr>
      <vt:lpstr>A ne pas oublier:</vt:lpstr>
      <vt:lpstr>Dans notre projet….</vt:lpstr>
      <vt:lpstr>Les outils de suivi des activités:</vt:lpstr>
      <vt:lpstr>Certaines limitations:</vt:lpstr>
      <vt:lpstr>Diapositiva 10</vt:lpstr>
      <vt:lpstr>Diapositiva 11</vt:lpstr>
      <vt:lpstr>Quels outils on utilise déjà dans notre projet?</vt:lpstr>
      <vt:lpstr>Dans 4 groupes (1 groupe/OE): Réflexions sur…</vt:lpstr>
      <vt:lpstr>Diapositiva 14</vt:lpstr>
    </vt:vector>
  </TitlesOfParts>
  <Company>Intermon Oxfam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skhayyo</dc:creator>
  <cp:lastModifiedBy>skhayyo</cp:lastModifiedBy>
  <cp:revision>94</cp:revision>
  <dcterms:created xsi:type="dcterms:W3CDTF">2014-01-28T12:28:24Z</dcterms:created>
  <dcterms:modified xsi:type="dcterms:W3CDTF">2015-10-13T16:03:53Z</dcterms:modified>
</cp:coreProperties>
</file>