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Default Extension="emf" ContentType="image/x-emf"/>
  <Default Extension="jpeg" ContentType="image/jpeg"/>
  <Default Extension="wmf" ContentType="image/x-wmf"/>
  <Default Extension="xls" ContentType="application/vnd.ms-exce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5"/>
  </p:notesMasterIdLst>
  <p:sldIdLst>
    <p:sldId id="269" r:id="rId3"/>
    <p:sldId id="257" r:id="rId4"/>
    <p:sldId id="258" r:id="rId5"/>
    <p:sldId id="270" r:id="rId6"/>
    <p:sldId id="259" r:id="rId7"/>
    <p:sldId id="260" r:id="rId8"/>
    <p:sldId id="261" r:id="rId9"/>
    <p:sldId id="262" r:id="rId10"/>
    <p:sldId id="265" r:id="rId11"/>
    <p:sldId id="266" r:id="rId12"/>
    <p:sldId id="267" r:id="rId13"/>
    <p:sldId id="268" r:id="rId14"/>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7536" autoAdjust="0"/>
  </p:normalViewPr>
  <p:slideViewPr>
    <p:cSldViewPr>
      <p:cViewPr varScale="1">
        <p:scale>
          <a:sx n="60" d="100"/>
          <a:sy n="60" d="100"/>
        </p:scale>
        <p:origin x="-696"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F319E9F6-A9F1-4877-8EDE-AAAB131CEB1D}" type="datetimeFigureOut">
              <a:rPr lang="es-ES"/>
              <a:pPr>
                <a:defRPr/>
              </a:pPr>
              <a:t>13/10/2015</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s-ES" noProof="0" smtClean="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9F5FB6BF-ABFC-47FA-A377-C6326A028C14}" type="slidenum">
              <a:rPr lang="es-ES"/>
              <a:pPr>
                <a:defRPr/>
              </a:pPr>
              <a:t>‹Nº›</a:t>
            </a:fld>
            <a:endParaRPr lang="es-E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386" name="Rectangle 42"/>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BBF8D5E-69F0-478D-ABDE-19694C852DE2}" type="slidenum">
              <a:rPr lang="en-GB" smtClean="0">
                <a:solidFill>
                  <a:srgbClr val="000000"/>
                </a:solidFill>
                <a:ea typeface="ＭＳ Ｐゴシック" pitchFamily="34" charset="-128"/>
              </a:rPr>
              <a:pPr fontAlgn="base">
                <a:spcBef>
                  <a:spcPct val="0"/>
                </a:spcBef>
                <a:spcAft>
                  <a:spcPct val="0"/>
                </a:spcAft>
                <a:defRPr/>
              </a:pPr>
              <a:t>2</a:t>
            </a:fld>
            <a:endParaRPr lang="en-GB" smtClean="0">
              <a:solidFill>
                <a:srgbClr val="000000"/>
              </a:solidFill>
              <a:ea typeface="ＭＳ Ｐゴシック" pitchFamily="34" charset="-128"/>
            </a:endParaRPr>
          </a:p>
        </p:txBody>
      </p:sp>
      <p:sp>
        <p:nvSpPr>
          <p:cNvPr id="21507" name="Text Box 1"/>
          <p:cNvSpPr txBox="1">
            <a:spLocks noChangeArrowheads="1"/>
          </p:cNvSpPr>
          <p:nvPr/>
        </p:nvSpPr>
        <p:spPr bwMode="auto">
          <a:xfrm>
            <a:off x="3886200" y="8686800"/>
            <a:ext cx="2971800" cy="457200"/>
          </a:xfrm>
          <a:prstGeom prst="rect">
            <a:avLst/>
          </a:prstGeom>
          <a:noFill/>
          <a:ln w="9525">
            <a:noFill/>
            <a:round/>
            <a:headEnd/>
            <a:tailEnd/>
          </a:ln>
        </p:spPr>
        <p:txBody>
          <a:bodyPr lIns="90000" tIns="46800" rIns="90000" bIns="46800" anchor="b"/>
          <a:lstStyle/>
          <a:p>
            <a:pPr algn="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fld id="{2F23910C-CC4A-4227-BE92-87180CE9E79A}" type="slidenum">
              <a:rPr lang="es-ES" sz="1200">
                <a:solidFill>
                  <a:srgbClr val="000000"/>
                </a:solidFill>
                <a:latin typeface="Calibri" pitchFamily="34" charset="0"/>
              </a:rPr>
              <a:pPr algn="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t>2</a:t>
            </a:fld>
            <a:endParaRPr lang="es-ES" sz="1200">
              <a:solidFill>
                <a:srgbClr val="000000"/>
              </a:solidFill>
              <a:latin typeface="Calibri" pitchFamily="34" charset="0"/>
            </a:endParaRPr>
          </a:p>
        </p:txBody>
      </p:sp>
      <p:sp>
        <p:nvSpPr>
          <p:cNvPr id="21508" name="Text Box 2"/>
          <p:cNvSpPr txBox="1">
            <a:spLocks noChangeArrowheads="1"/>
          </p:cNvSpPr>
          <p:nvPr/>
        </p:nvSpPr>
        <p:spPr bwMode="auto">
          <a:xfrm>
            <a:off x="1143000" y="685800"/>
            <a:ext cx="4572000" cy="3429000"/>
          </a:xfrm>
          <a:prstGeom prst="rect">
            <a:avLst/>
          </a:prstGeom>
          <a:solidFill>
            <a:srgbClr val="FFFFFF"/>
          </a:solidFill>
          <a:ln w="9360">
            <a:solidFill>
              <a:srgbClr val="000000"/>
            </a:solidFill>
            <a:miter lim="800000"/>
            <a:headEnd/>
            <a:tailEnd/>
          </a:ln>
        </p:spPr>
        <p:txBody>
          <a:bodyPr wrap="none" anchor="ctr"/>
          <a:lstStyle/>
          <a:p>
            <a:endParaRPr lang="es-ES">
              <a:solidFill>
                <a:srgbClr val="000000"/>
              </a:solidFill>
              <a:latin typeface="Calibri" pitchFamily="34" charset="0"/>
            </a:endParaRPr>
          </a:p>
        </p:txBody>
      </p:sp>
      <p:sp>
        <p:nvSpPr>
          <p:cNvPr id="21509" name="Rectangle 3"/>
          <p:cNvSpPr>
            <a:spLocks noGrp="1" noChangeArrowheads="1"/>
          </p:cNvSpPr>
          <p:nvPr>
            <p:ph type="body"/>
          </p:nvPr>
        </p:nvSpPr>
        <p:spPr bwMode="auto">
          <a:xfrm>
            <a:off x="914400" y="4343400"/>
            <a:ext cx="4973638" cy="4179888"/>
          </a:xfrm>
          <a:noFill/>
        </p:spPr>
        <p:txBody>
          <a:bodyPr wrap="none" numCol="1" anchor="ctr" anchorCtr="0" compatLnSpc="1">
            <a:prstTxWarp prst="textNoShape">
              <a:avLst/>
            </a:prstTxWarp>
          </a:bodyPr>
          <a:lstStyle/>
          <a:p>
            <a:pPr eaLnBrk="1" hangingPunct="1">
              <a:spcBef>
                <a:spcPct val="0"/>
              </a:spcBef>
            </a:pPr>
            <a:endParaRPr lang="fr-FR" smtClean="0">
              <a:latin typeface="Arial" pitchFamily="34" charset="0"/>
              <a:cs typeface="Arial"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Folienbildplatzhalter 1"/>
          <p:cNvSpPr>
            <a:spLocks noGrp="1" noRot="1" noChangeAspect="1" noTextEdit="1"/>
          </p:cNvSpPr>
          <p:nvPr>
            <p:ph type="sldImg"/>
          </p:nvPr>
        </p:nvSpPr>
        <p:spPr bwMode="auto">
          <a:noFill/>
          <a:ln>
            <a:solidFill>
              <a:srgbClr val="000000"/>
            </a:solidFill>
            <a:miter lim="800000"/>
            <a:headEnd/>
            <a:tailEnd/>
          </a:ln>
        </p:spPr>
      </p:sp>
      <p:sp>
        <p:nvSpPr>
          <p:cNvPr id="22531" name="Notizenplatzhalter 2"/>
          <p:cNvSpPr>
            <a:spLocks noGrp="1"/>
          </p:cNvSpPr>
          <p:nvPr>
            <p:ph type="body" idx="1"/>
          </p:nvPr>
        </p:nvSpPr>
        <p:spPr bwMode="auto">
          <a:noFill/>
        </p:spPr>
        <p:txBody>
          <a:bodyPr wrap="square" numCol="1" anchor="t" anchorCtr="0" compatLnSpc="1">
            <a:prstTxWarp prst="textNoShape">
              <a:avLst/>
            </a:prstTxWarp>
          </a:bodyPr>
          <a:lstStyle/>
          <a:p>
            <a:r>
              <a:rPr lang="fr-FR" altLang="de-DE" smtClean="0">
                <a:solidFill>
                  <a:srgbClr val="000000"/>
                </a:solidFill>
              </a:rPr>
              <a:t>Passons aux bénéficiaires directs. Pour chaque pays, nous indiquons le nombre total de bénéficiaires directs ventilés par sexe. Il est également possible, mais pas obligatoire, de donner une estimation de l’effet multiplicateur, de préciser si le projet vise les enfants et d’ajouter des commentaires sur le calcul effectué pour arriver aux chiffres transmis. </a:t>
            </a:r>
          </a:p>
          <a:p>
            <a:endParaRPr lang="fr-FR" altLang="de-DE" smtClean="0">
              <a:solidFill>
                <a:srgbClr val="000000"/>
              </a:solidFill>
            </a:endParaRPr>
          </a:p>
          <a:p>
            <a:r>
              <a:rPr lang="fr-FR" altLang="de-DE" smtClean="0">
                <a:solidFill>
                  <a:srgbClr val="000000"/>
                </a:solidFill>
              </a:rPr>
              <a:t>Par bénéficiaires directs, nous entendons les personnes pour lesquelles le projet est mis en œuvre, qui sont habituellement associées aux activités ET/OU qui bénéficient directement d’un produit ou d’un service fourni dans le cadre du projet.</a:t>
            </a:r>
          </a:p>
        </p:txBody>
      </p:sp>
      <p:sp>
        <p:nvSpPr>
          <p:cNvPr id="33796" name="Foliennummernplatzhalt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eaLnBrk="0" hangingPunct="0">
              <a:buSzPct val="100000"/>
              <a:defRPr/>
            </a:pPr>
            <a:fld id="{2F467272-7FB1-4924-85A4-2AB8FACD00AD}" type="slidenum">
              <a:rPr lang="en-US">
                <a:solidFill>
                  <a:srgbClr val="000000"/>
                </a:solidFill>
                <a:cs typeface="Arial" charset="0"/>
              </a:rPr>
              <a:pPr eaLnBrk="0" hangingPunct="0">
                <a:buSzPct val="100000"/>
                <a:defRPr/>
              </a:pPr>
              <a:t>4</a:t>
            </a:fld>
            <a:endParaRPr lang="en-US">
              <a:solidFill>
                <a:srgbClr val="000000"/>
              </a:solidFill>
              <a:cs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 name="2 Marcador de notas"/>
          <p:cNvSpPr>
            <a:spLocks noGrp="1"/>
          </p:cNvSpPr>
          <p:nvPr>
            <p:ph type="body" idx="1"/>
          </p:nvPr>
        </p:nvSpPr>
        <p:spPr/>
        <p:txBody>
          <a:bodyPr>
            <a:normAutofit lnSpcReduction="10000"/>
          </a:bodyPr>
          <a:lstStyle/>
          <a:p>
            <a:pPr marL="365125" indent="-365125" eaLnBrk="1" fontAlgn="auto" hangingPunct="1">
              <a:spcBef>
                <a:spcPts val="0"/>
              </a:spcBef>
              <a:spcAft>
                <a:spcPts val="0"/>
              </a:spcAft>
              <a:buFont typeface="Wingdings" pitchFamily="2" charset="2"/>
              <a:buChar char="Ø"/>
              <a:defRPr/>
            </a:pPr>
            <a:r>
              <a:rPr lang="es-ES" dirty="0" smtClean="0"/>
              <a:t>¿Cada cuánto vamos a informar sobre beneficiarios alcanzados?</a:t>
            </a:r>
          </a:p>
          <a:p>
            <a:pPr marL="900113" lvl="4" indent="-266700" eaLnBrk="1" fontAlgn="auto" hangingPunct="1">
              <a:spcBef>
                <a:spcPts val="0"/>
              </a:spcBef>
              <a:spcAft>
                <a:spcPts val="0"/>
              </a:spcAft>
              <a:buFont typeface="Wingdings" pitchFamily="2" charset="2"/>
              <a:buChar char="ü"/>
              <a:defRPr/>
            </a:pPr>
            <a:r>
              <a:rPr lang="es-ES" sz="1600" dirty="0" smtClean="0"/>
              <a:t>Se debería informar sobre cobertura de beneficiarios </a:t>
            </a:r>
            <a:r>
              <a:rPr lang="es-ES" sz="1600" b="1" dirty="0" smtClean="0"/>
              <a:t>en los informes de seguimiento </a:t>
            </a:r>
          </a:p>
          <a:p>
            <a:pPr marL="900113" lvl="4" indent="-266700" eaLnBrk="1" fontAlgn="auto" hangingPunct="1">
              <a:spcBef>
                <a:spcPts val="0"/>
              </a:spcBef>
              <a:spcAft>
                <a:spcPts val="1200"/>
              </a:spcAft>
              <a:buFont typeface="Wingdings" pitchFamily="2" charset="2"/>
              <a:buChar char="ü"/>
              <a:defRPr/>
            </a:pPr>
            <a:r>
              <a:rPr lang="es-ES" sz="1600" dirty="0" smtClean="0"/>
              <a:t>Deberíamos poder informar sobre beneficiarios alcanzados </a:t>
            </a:r>
            <a:r>
              <a:rPr lang="es-ES" sz="1600" b="1" dirty="0" smtClean="0"/>
              <a:t>en el periodo y el acumulado </a:t>
            </a:r>
            <a:r>
              <a:rPr lang="es-ES" sz="1600" dirty="0" smtClean="0"/>
              <a:t>desde el inicio de la intervención.</a:t>
            </a:r>
          </a:p>
          <a:p>
            <a:pPr marL="365125" indent="-365125" eaLnBrk="1" fontAlgn="auto" hangingPunct="1">
              <a:spcBef>
                <a:spcPts val="0"/>
              </a:spcBef>
              <a:spcAft>
                <a:spcPts val="0"/>
              </a:spcAft>
              <a:buFont typeface="Wingdings" pitchFamily="2" charset="2"/>
              <a:buChar char="Ø"/>
              <a:defRPr/>
            </a:pPr>
            <a:r>
              <a:rPr lang="es-ES" dirty="0" smtClean="0"/>
              <a:t>Cómo y cuándo y quién recoge la información sobre beneficiarios alcanzados?</a:t>
            </a:r>
          </a:p>
          <a:p>
            <a:pPr marL="900113" lvl="4" indent="-266700" eaLnBrk="1" fontAlgn="auto" hangingPunct="1">
              <a:spcBef>
                <a:spcPts val="0"/>
              </a:spcBef>
              <a:spcAft>
                <a:spcPts val="0"/>
              </a:spcAft>
              <a:buFont typeface="Wingdings" pitchFamily="2" charset="2"/>
              <a:buChar char="ü"/>
              <a:defRPr/>
            </a:pPr>
            <a:r>
              <a:rPr lang="es-ES" sz="1600" dirty="0" smtClean="0"/>
              <a:t>La información se recoge </a:t>
            </a:r>
            <a:r>
              <a:rPr lang="es-ES" sz="1600" b="1" dirty="0" smtClean="0"/>
              <a:t>a nivel de actividades </a:t>
            </a:r>
            <a:r>
              <a:rPr lang="es-ES" sz="1600" dirty="0" smtClean="0"/>
              <a:t>ejecutadas, por lo tanto </a:t>
            </a:r>
            <a:r>
              <a:rPr lang="es-ES" sz="1600" b="1" dirty="0" smtClean="0"/>
              <a:t>los responsables son los técnicos de campo</a:t>
            </a:r>
            <a:r>
              <a:rPr lang="es-ES" sz="1600" dirty="0" smtClean="0"/>
              <a:t>, y en general, las personas que ejecutan actividades</a:t>
            </a:r>
          </a:p>
          <a:p>
            <a:pPr marL="900113" lvl="4" indent="-266700" eaLnBrk="1" fontAlgn="auto" hangingPunct="1">
              <a:spcBef>
                <a:spcPts val="0"/>
              </a:spcBef>
              <a:spcAft>
                <a:spcPts val="1200"/>
              </a:spcAft>
              <a:buFont typeface="Wingdings" pitchFamily="2" charset="2"/>
              <a:buChar char="ü"/>
              <a:defRPr/>
            </a:pPr>
            <a:r>
              <a:rPr lang="es-ES" sz="1600" dirty="0" smtClean="0"/>
              <a:t>Se debe recoger la </a:t>
            </a:r>
            <a:r>
              <a:rPr lang="es-ES" sz="1600" b="1" dirty="0" smtClean="0"/>
              <a:t>información desagregada por sexo </a:t>
            </a:r>
            <a:r>
              <a:rPr lang="es-ES" sz="1600" dirty="0" smtClean="0"/>
              <a:t>y otros grupos de interés</a:t>
            </a:r>
          </a:p>
          <a:p>
            <a:pPr marL="900113" lvl="4" indent="-266700" eaLnBrk="1" fontAlgn="auto" hangingPunct="1">
              <a:spcBef>
                <a:spcPts val="0"/>
              </a:spcBef>
              <a:spcAft>
                <a:spcPts val="1200"/>
              </a:spcAft>
              <a:buFont typeface="Wingdings" pitchFamily="2" charset="2"/>
              <a:buChar char="ü"/>
              <a:defRPr/>
            </a:pPr>
            <a:endParaRPr lang="es-ES" sz="1600" dirty="0" smtClean="0"/>
          </a:p>
          <a:p>
            <a:pPr marL="365125" indent="-365125" eaLnBrk="1" fontAlgn="auto" hangingPunct="1">
              <a:spcBef>
                <a:spcPts val="0"/>
              </a:spcBef>
              <a:spcAft>
                <a:spcPts val="0"/>
              </a:spcAft>
              <a:buFont typeface="Wingdings" pitchFamily="2" charset="2"/>
              <a:buChar char="Ø"/>
              <a:defRPr/>
            </a:pPr>
            <a:r>
              <a:rPr lang="es-ES" dirty="0" smtClean="0"/>
              <a:t>¿Cómo se registran los  beneficiarios alcanzados y quién lo hace?</a:t>
            </a:r>
          </a:p>
          <a:p>
            <a:pPr marL="900113" lvl="3" indent="-266700" eaLnBrk="1" fontAlgn="auto" hangingPunct="1">
              <a:spcBef>
                <a:spcPts val="0"/>
              </a:spcBef>
              <a:spcAft>
                <a:spcPts val="0"/>
              </a:spcAft>
              <a:buFont typeface="Wingdings" pitchFamily="2" charset="2"/>
              <a:buChar char="ü"/>
              <a:defRPr/>
            </a:pPr>
            <a:r>
              <a:rPr lang="es-ES" sz="1600" dirty="0" smtClean="0"/>
              <a:t>Se debe llevar un registro de beneficiarios adaptado al proyecto </a:t>
            </a:r>
          </a:p>
          <a:p>
            <a:pPr marL="900113" lvl="4" indent="-266700" eaLnBrk="1" fontAlgn="auto" hangingPunct="1">
              <a:spcBef>
                <a:spcPts val="0"/>
              </a:spcBef>
              <a:spcAft>
                <a:spcPts val="1200"/>
              </a:spcAft>
              <a:buFont typeface="Wingdings" pitchFamily="2" charset="2"/>
              <a:buNone/>
              <a:defRPr/>
            </a:pPr>
            <a:endParaRPr lang="es-ES" sz="1600" dirty="0" smtClean="0"/>
          </a:p>
          <a:p>
            <a:pPr marL="900113" lvl="4" indent="-266700" eaLnBrk="1" fontAlgn="auto" hangingPunct="1">
              <a:spcBef>
                <a:spcPts val="0"/>
              </a:spcBef>
              <a:spcAft>
                <a:spcPts val="1200"/>
              </a:spcAft>
              <a:buFont typeface="Wingdings" pitchFamily="2" charset="2"/>
              <a:buNone/>
              <a:defRPr/>
            </a:pPr>
            <a:r>
              <a:rPr lang="es-ES" sz="1600" dirty="0" smtClean="0"/>
              <a:t>¿Cuándo y quién es el encargado de analizar los datos de seguimiento de beneficiarios?</a:t>
            </a:r>
          </a:p>
          <a:p>
            <a:pPr marL="900113" lvl="4" indent="-266700" eaLnBrk="1" fontAlgn="auto" hangingPunct="1">
              <a:spcBef>
                <a:spcPts val="0"/>
              </a:spcBef>
              <a:spcAft>
                <a:spcPts val="1200"/>
              </a:spcAft>
              <a:buFont typeface="Wingdings" pitchFamily="2" charset="2"/>
              <a:buNone/>
              <a:defRPr/>
            </a:pPr>
            <a:endParaRPr lang="es-ES" sz="1600" dirty="0" smtClean="0"/>
          </a:p>
          <a:p>
            <a:pPr marL="900113" lvl="4" indent="-266700" eaLnBrk="1" fontAlgn="auto" hangingPunct="1">
              <a:spcBef>
                <a:spcPts val="0"/>
              </a:spcBef>
              <a:spcAft>
                <a:spcPts val="1200"/>
              </a:spcAft>
              <a:buFont typeface="Wingdings" pitchFamily="2" charset="2"/>
              <a:buNone/>
              <a:defRPr/>
            </a:pPr>
            <a:endParaRPr lang="es-ES" sz="1600" dirty="0" smtClean="0"/>
          </a:p>
          <a:p>
            <a:pPr eaLnBrk="1" fontAlgn="auto" hangingPunct="1">
              <a:spcBef>
                <a:spcPts val="0"/>
              </a:spcBef>
              <a:spcAft>
                <a:spcPts val="0"/>
              </a:spcAft>
              <a:defRPr/>
            </a:pPr>
            <a:endParaRPr lang="es-ES" dirty="0"/>
          </a:p>
        </p:txBody>
      </p:sp>
      <p:sp>
        <p:nvSpPr>
          <p:cNvPr id="17412"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4064FB6-C193-465D-BD34-F674F9ECF1D3}" type="slidenum">
              <a:rPr lang="en-GB" smtClean="0">
                <a:solidFill>
                  <a:srgbClr val="000000"/>
                </a:solidFill>
                <a:ea typeface="ＭＳ Ｐゴシック" pitchFamily="34" charset="-128"/>
              </a:rPr>
              <a:pPr fontAlgn="base">
                <a:spcBef>
                  <a:spcPct val="0"/>
                </a:spcBef>
                <a:spcAft>
                  <a:spcPct val="0"/>
                </a:spcAft>
                <a:defRPr/>
              </a:pPr>
              <a:t>11</a:t>
            </a:fld>
            <a:endParaRPr lang="en-GB" smtClean="0">
              <a:solidFill>
                <a:srgbClr val="000000"/>
              </a:solidFill>
              <a:ea typeface="ＭＳ Ｐゴシック" pitchFamily="34"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lvl1pPr>
              <a:defRPr/>
            </a:lvl1pPr>
          </a:lstStyle>
          <a:p>
            <a:pPr>
              <a:defRPr/>
            </a:pPr>
            <a:fld id="{3D0B1863-DEEF-4048-855A-15DCCB848071}" type="datetimeFigureOut">
              <a:rPr lang="es-ES"/>
              <a:pPr>
                <a:defRPr/>
              </a:pPr>
              <a:t>13/10/2015</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F977B70F-7387-4733-95C8-A7E7E5364245}" type="slidenum">
              <a:rPr lang="es-ES"/>
              <a:pPr>
                <a:defRPr/>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pPr>
              <a:defRPr/>
            </a:pPr>
            <a:fld id="{E0B6AAD8-6C4A-42FF-A107-3F1EFDA99BFC}" type="datetimeFigureOut">
              <a:rPr lang="es-ES"/>
              <a:pPr>
                <a:defRPr/>
              </a:pPr>
              <a:t>13/10/2015</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FAB8596F-0B01-49BB-A73B-F122014234CA}" type="slidenum">
              <a:rPr lang="es-ES"/>
              <a:pPr>
                <a:defRPr/>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pPr>
              <a:defRPr/>
            </a:pPr>
            <a:fld id="{29D009AC-6B0D-466C-A45E-9F64854A6FF1}" type="datetimeFigureOut">
              <a:rPr lang="es-ES"/>
              <a:pPr>
                <a:defRPr/>
              </a:pPr>
              <a:t>13/10/2015</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D5DD1FAB-7EEF-44B0-9754-88AEBDA3B15B}" type="slidenum">
              <a:rPr lang="es-ES"/>
              <a:pPr>
                <a:defRPr/>
              </a:pPr>
              <a:t>‹Nº›</a:t>
            </a:fld>
            <a:endParaRPr lang="es-E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15" descr="OX_VL_W.eps"/>
          <p:cNvPicPr>
            <a:picLocks noChangeAspect="1"/>
          </p:cNvPicPr>
          <p:nvPr userDrawn="1"/>
        </p:nvPicPr>
        <p:blipFill>
          <a:blip r:embed="rId3" cstate="print"/>
          <a:srcRect/>
          <a:stretch>
            <a:fillRect/>
          </a:stretch>
        </p:blipFill>
        <p:spPr bwMode="auto">
          <a:xfrm>
            <a:off x="7918450" y="5502275"/>
            <a:ext cx="919163" cy="1028700"/>
          </a:xfrm>
          <a:prstGeom prst="rect">
            <a:avLst/>
          </a:prstGeom>
          <a:noFill/>
          <a:ln w="9525">
            <a:noFill/>
            <a:miter lim="800000"/>
            <a:headEnd/>
            <a:tailEnd/>
          </a:ln>
        </p:spPr>
      </p:pic>
      <p:sp>
        <p:nvSpPr>
          <p:cNvPr id="39943" name="Rectangle 7"/>
          <p:cNvSpPr>
            <a:spLocks noGrp="1" noChangeArrowheads="1"/>
          </p:cNvSpPr>
          <p:nvPr>
            <p:ph type="ctrTitle"/>
          </p:nvPr>
        </p:nvSpPr>
        <p:spPr>
          <a:xfrm>
            <a:off x="400050" y="2516188"/>
            <a:ext cx="8466138" cy="1978025"/>
          </a:xfrm>
        </p:spPr>
        <p:txBody>
          <a:bodyPr/>
          <a:lstStyle>
            <a:lvl1pPr>
              <a:lnSpc>
                <a:spcPts val="7000"/>
              </a:lnSpc>
              <a:defRPr sz="6600" smtClean="0">
                <a:solidFill>
                  <a:schemeClr val="bg1"/>
                </a:solidFill>
                <a:latin typeface="Oxfam Global Headline" pitchFamily="34" charset="0"/>
                <a:ea typeface="ＭＳ Ｐゴシック" pitchFamily="34" charset="-128"/>
              </a:defRPr>
            </a:lvl1pPr>
          </a:lstStyle>
          <a:p>
            <a:r>
              <a:rPr lang="en-GB" smtClean="0"/>
              <a:t>CLICK TO EDIT MASTER TITLE</a:t>
            </a:r>
          </a:p>
        </p:txBody>
      </p:sp>
      <p:sp>
        <p:nvSpPr>
          <p:cNvPr id="39944" name="Rectangle 8"/>
          <p:cNvSpPr>
            <a:spLocks noGrp="1" noChangeArrowheads="1"/>
          </p:cNvSpPr>
          <p:nvPr>
            <p:ph type="subTitle" idx="1"/>
          </p:nvPr>
        </p:nvSpPr>
        <p:spPr>
          <a:xfrm>
            <a:off x="457200" y="4737100"/>
            <a:ext cx="8380413" cy="504825"/>
          </a:xfrm>
        </p:spPr>
        <p:txBody>
          <a:bodyPr/>
          <a:lstStyle>
            <a:lvl1pPr>
              <a:defRPr sz="2800" b="0" smtClean="0">
                <a:solidFill>
                  <a:schemeClr val="bg1"/>
                </a:solidFill>
                <a:ea typeface="ＭＳ Ｐゴシック" pitchFamily="34" charset="-128"/>
              </a:defRPr>
            </a:lvl1pPr>
          </a:lstStyle>
          <a:p>
            <a:r>
              <a:rPr lang="en-GB" smtClean="0"/>
              <a:t>CLICK TO EDIT MASTER SUBTITLE</a:t>
            </a:r>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cSld name="En blanco">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Rectangle 11"/>
          <p:cNvSpPr>
            <a:spLocks noGrp="1" noChangeArrowheads="1"/>
          </p:cNvSpPr>
          <p:nvPr>
            <p:ph type="sldNum" sz="quarter" idx="10"/>
          </p:nvPr>
        </p:nvSpPr>
        <p:spPr/>
        <p:txBody>
          <a:bodyPr/>
          <a:lstStyle>
            <a:lvl1pPr fontAlgn="auto">
              <a:spcBef>
                <a:spcPts val="0"/>
              </a:spcBef>
              <a:spcAft>
                <a:spcPts val="0"/>
              </a:spcAft>
              <a:defRPr/>
            </a:lvl1pPr>
          </a:lstStyle>
          <a:p>
            <a:pPr>
              <a:defRPr/>
            </a:pPr>
            <a:r>
              <a:rPr lang="en-GB"/>
              <a:t>Page </a:t>
            </a:r>
            <a:fld id="{DE4F3E4E-EF0E-4685-9859-8E2D0164822C}" type="slidenum">
              <a:rPr lang="en-GB"/>
              <a:pPr>
                <a:defRPr/>
              </a:pPr>
              <a:t>‹Nº›</a:t>
            </a:fld>
            <a:endParaRPr lang="en-GB"/>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3500" b="1" cap="all"/>
            </a:lvl1pPr>
          </a:lstStyle>
          <a:p>
            <a:r>
              <a:rPr lang="en-US" dirty="0" smtClean="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pPr>
              <a:defRPr/>
            </a:pPr>
            <a:fld id="{DB9FCD08-1476-4A0A-AB68-894F8EA630E9}" type="datetimeFigureOut">
              <a:rPr lang="es-ES"/>
              <a:pPr>
                <a:defRPr/>
              </a:pPr>
              <a:t>13/10/2015</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2D3CC5EB-5054-494F-A523-C6A08DBC4098}" type="slidenum">
              <a:rPr lang="es-ES"/>
              <a:pPr>
                <a:defRPr/>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pPr>
              <a:defRPr/>
            </a:pPr>
            <a:fld id="{9A1C70CC-3B24-4931-9E5C-67EFA693446F}" type="datetimeFigureOut">
              <a:rPr lang="es-ES"/>
              <a:pPr>
                <a:defRPr/>
              </a:pPr>
              <a:t>13/10/2015</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2F6C7041-C8FB-4A59-A4EC-9AF5BCF60133}" type="slidenum">
              <a:rPr lang="es-ES"/>
              <a:pPr>
                <a:defRPr/>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3 Marcador de fecha"/>
          <p:cNvSpPr>
            <a:spLocks noGrp="1"/>
          </p:cNvSpPr>
          <p:nvPr>
            <p:ph type="dt" sz="half" idx="10"/>
          </p:nvPr>
        </p:nvSpPr>
        <p:spPr/>
        <p:txBody>
          <a:bodyPr/>
          <a:lstStyle>
            <a:lvl1pPr>
              <a:defRPr/>
            </a:lvl1pPr>
          </a:lstStyle>
          <a:p>
            <a:pPr>
              <a:defRPr/>
            </a:pPr>
            <a:fld id="{A46C54E9-2F07-4702-8629-516F5C69A589}" type="datetimeFigureOut">
              <a:rPr lang="es-ES"/>
              <a:pPr>
                <a:defRPr/>
              </a:pPr>
              <a:t>13/10/2015</a:t>
            </a:fld>
            <a:endParaRPr lang="es-ES"/>
          </a:p>
        </p:txBody>
      </p:sp>
      <p:sp>
        <p:nvSpPr>
          <p:cNvPr id="6" name="4 Marcador de pie de página"/>
          <p:cNvSpPr>
            <a:spLocks noGrp="1"/>
          </p:cNvSpPr>
          <p:nvPr>
            <p:ph type="ftr" sz="quarter" idx="11"/>
          </p:nvPr>
        </p:nvSpPr>
        <p:spPr/>
        <p:txBody>
          <a:bodyPr/>
          <a:lstStyle>
            <a:lvl1pPr>
              <a:defRPr/>
            </a:lvl1pPr>
          </a:lstStyle>
          <a:p>
            <a:pPr>
              <a:defRPr/>
            </a:pPr>
            <a:endParaRPr lang="es-ES"/>
          </a:p>
        </p:txBody>
      </p:sp>
      <p:sp>
        <p:nvSpPr>
          <p:cNvPr id="7" name="5 Marcador de número de diapositiva"/>
          <p:cNvSpPr>
            <a:spLocks noGrp="1"/>
          </p:cNvSpPr>
          <p:nvPr>
            <p:ph type="sldNum" sz="quarter" idx="12"/>
          </p:nvPr>
        </p:nvSpPr>
        <p:spPr/>
        <p:txBody>
          <a:bodyPr/>
          <a:lstStyle>
            <a:lvl1pPr>
              <a:defRPr/>
            </a:lvl1pPr>
          </a:lstStyle>
          <a:p>
            <a:pPr>
              <a:defRPr/>
            </a:pPr>
            <a:fld id="{638A377D-0DF2-4B2A-B0AD-BD1F80C86858}" type="slidenum">
              <a:rPr lang="es-ES"/>
              <a:pPr>
                <a:defRPr/>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3 Marcador de fecha"/>
          <p:cNvSpPr>
            <a:spLocks noGrp="1"/>
          </p:cNvSpPr>
          <p:nvPr>
            <p:ph type="dt" sz="half" idx="10"/>
          </p:nvPr>
        </p:nvSpPr>
        <p:spPr/>
        <p:txBody>
          <a:bodyPr/>
          <a:lstStyle>
            <a:lvl1pPr>
              <a:defRPr/>
            </a:lvl1pPr>
          </a:lstStyle>
          <a:p>
            <a:pPr>
              <a:defRPr/>
            </a:pPr>
            <a:fld id="{EC23757C-AAA8-493C-9EDE-80BCE5D97902}" type="datetimeFigureOut">
              <a:rPr lang="es-ES"/>
              <a:pPr>
                <a:defRPr/>
              </a:pPr>
              <a:t>13/10/2015</a:t>
            </a:fld>
            <a:endParaRPr lang="es-ES"/>
          </a:p>
        </p:txBody>
      </p:sp>
      <p:sp>
        <p:nvSpPr>
          <p:cNvPr id="8" name="4 Marcador de pie de página"/>
          <p:cNvSpPr>
            <a:spLocks noGrp="1"/>
          </p:cNvSpPr>
          <p:nvPr>
            <p:ph type="ftr" sz="quarter" idx="11"/>
          </p:nvPr>
        </p:nvSpPr>
        <p:spPr/>
        <p:txBody>
          <a:bodyPr/>
          <a:lstStyle>
            <a:lvl1pPr>
              <a:defRPr/>
            </a:lvl1pPr>
          </a:lstStyle>
          <a:p>
            <a:pPr>
              <a:defRPr/>
            </a:pPr>
            <a:endParaRPr lang="es-ES"/>
          </a:p>
        </p:txBody>
      </p:sp>
      <p:sp>
        <p:nvSpPr>
          <p:cNvPr id="9" name="5 Marcador de número de diapositiva"/>
          <p:cNvSpPr>
            <a:spLocks noGrp="1"/>
          </p:cNvSpPr>
          <p:nvPr>
            <p:ph type="sldNum" sz="quarter" idx="12"/>
          </p:nvPr>
        </p:nvSpPr>
        <p:spPr/>
        <p:txBody>
          <a:bodyPr/>
          <a:lstStyle>
            <a:lvl1pPr>
              <a:defRPr/>
            </a:lvl1pPr>
          </a:lstStyle>
          <a:p>
            <a:pPr>
              <a:defRPr/>
            </a:pPr>
            <a:fld id="{B29B414D-B17D-467D-A30F-63C09CDECF23}" type="slidenum">
              <a:rPr lang="es-ES"/>
              <a:pPr>
                <a:defRPr/>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3 Marcador de fecha"/>
          <p:cNvSpPr>
            <a:spLocks noGrp="1"/>
          </p:cNvSpPr>
          <p:nvPr>
            <p:ph type="dt" sz="half" idx="10"/>
          </p:nvPr>
        </p:nvSpPr>
        <p:spPr/>
        <p:txBody>
          <a:bodyPr/>
          <a:lstStyle>
            <a:lvl1pPr>
              <a:defRPr/>
            </a:lvl1pPr>
          </a:lstStyle>
          <a:p>
            <a:pPr>
              <a:defRPr/>
            </a:pPr>
            <a:fld id="{CA9E52C6-1CB8-4711-87B5-399356A5E2FC}" type="datetimeFigureOut">
              <a:rPr lang="es-ES"/>
              <a:pPr>
                <a:defRPr/>
              </a:pPr>
              <a:t>13/10/2015</a:t>
            </a:fld>
            <a:endParaRPr lang="es-ES"/>
          </a:p>
        </p:txBody>
      </p:sp>
      <p:sp>
        <p:nvSpPr>
          <p:cNvPr id="4" name="4 Marcador de pie de página"/>
          <p:cNvSpPr>
            <a:spLocks noGrp="1"/>
          </p:cNvSpPr>
          <p:nvPr>
            <p:ph type="ftr" sz="quarter" idx="11"/>
          </p:nvPr>
        </p:nvSpPr>
        <p:spPr/>
        <p:txBody>
          <a:bodyPr/>
          <a:lstStyle>
            <a:lvl1pPr>
              <a:defRPr/>
            </a:lvl1pPr>
          </a:lstStyle>
          <a:p>
            <a:pPr>
              <a:defRPr/>
            </a:pPr>
            <a:endParaRPr lang="es-ES"/>
          </a:p>
        </p:txBody>
      </p:sp>
      <p:sp>
        <p:nvSpPr>
          <p:cNvPr id="5" name="5 Marcador de número de diapositiva"/>
          <p:cNvSpPr>
            <a:spLocks noGrp="1"/>
          </p:cNvSpPr>
          <p:nvPr>
            <p:ph type="sldNum" sz="quarter" idx="12"/>
          </p:nvPr>
        </p:nvSpPr>
        <p:spPr/>
        <p:txBody>
          <a:bodyPr/>
          <a:lstStyle>
            <a:lvl1pPr>
              <a:defRPr/>
            </a:lvl1pPr>
          </a:lstStyle>
          <a:p>
            <a:pPr>
              <a:defRPr/>
            </a:pPr>
            <a:fld id="{66E668AA-5D84-46AD-9984-C5C9AA05D00F}" type="slidenum">
              <a:rPr lang="es-ES"/>
              <a:pPr>
                <a:defRPr/>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3 Marcador de fecha"/>
          <p:cNvSpPr>
            <a:spLocks noGrp="1"/>
          </p:cNvSpPr>
          <p:nvPr>
            <p:ph type="dt" sz="half" idx="10"/>
          </p:nvPr>
        </p:nvSpPr>
        <p:spPr/>
        <p:txBody>
          <a:bodyPr/>
          <a:lstStyle>
            <a:lvl1pPr>
              <a:defRPr/>
            </a:lvl1pPr>
          </a:lstStyle>
          <a:p>
            <a:pPr>
              <a:defRPr/>
            </a:pPr>
            <a:fld id="{30460B13-35DE-448F-8194-726C07F9D593}" type="datetimeFigureOut">
              <a:rPr lang="es-ES"/>
              <a:pPr>
                <a:defRPr/>
              </a:pPr>
              <a:t>13/10/2015</a:t>
            </a:fld>
            <a:endParaRPr lang="es-ES"/>
          </a:p>
        </p:txBody>
      </p:sp>
      <p:sp>
        <p:nvSpPr>
          <p:cNvPr id="3" name="4 Marcador de pie de página"/>
          <p:cNvSpPr>
            <a:spLocks noGrp="1"/>
          </p:cNvSpPr>
          <p:nvPr>
            <p:ph type="ftr" sz="quarter" idx="11"/>
          </p:nvPr>
        </p:nvSpPr>
        <p:spPr/>
        <p:txBody>
          <a:bodyPr/>
          <a:lstStyle>
            <a:lvl1pPr>
              <a:defRPr/>
            </a:lvl1pPr>
          </a:lstStyle>
          <a:p>
            <a:pPr>
              <a:defRPr/>
            </a:pPr>
            <a:endParaRPr lang="es-ES"/>
          </a:p>
        </p:txBody>
      </p:sp>
      <p:sp>
        <p:nvSpPr>
          <p:cNvPr id="4" name="5 Marcador de número de diapositiva"/>
          <p:cNvSpPr>
            <a:spLocks noGrp="1"/>
          </p:cNvSpPr>
          <p:nvPr>
            <p:ph type="sldNum" sz="quarter" idx="12"/>
          </p:nvPr>
        </p:nvSpPr>
        <p:spPr/>
        <p:txBody>
          <a:bodyPr/>
          <a:lstStyle>
            <a:lvl1pPr>
              <a:defRPr/>
            </a:lvl1pPr>
          </a:lstStyle>
          <a:p>
            <a:pPr>
              <a:defRPr/>
            </a:pPr>
            <a:fld id="{5B47BCFD-63CE-456D-B3FE-D2AB03449402}" type="slidenum">
              <a:rPr lang="es-ES"/>
              <a:pPr>
                <a:defRPr/>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B0D9A4BE-9563-4E06-8D1F-ED33CB2A98B5}" type="datetimeFigureOut">
              <a:rPr lang="es-ES"/>
              <a:pPr>
                <a:defRPr/>
              </a:pPr>
              <a:t>13/10/2015</a:t>
            </a:fld>
            <a:endParaRPr lang="es-ES"/>
          </a:p>
        </p:txBody>
      </p:sp>
      <p:sp>
        <p:nvSpPr>
          <p:cNvPr id="6" name="4 Marcador de pie de página"/>
          <p:cNvSpPr>
            <a:spLocks noGrp="1"/>
          </p:cNvSpPr>
          <p:nvPr>
            <p:ph type="ftr" sz="quarter" idx="11"/>
          </p:nvPr>
        </p:nvSpPr>
        <p:spPr/>
        <p:txBody>
          <a:bodyPr/>
          <a:lstStyle>
            <a:lvl1pPr>
              <a:defRPr/>
            </a:lvl1pPr>
          </a:lstStyle>
          <a:p>
            <a:pPr>
              <a:defRPr/>
            </a:pPr>
            <a:endParaRPr lang="es-ES"/>
          </a:p>
        </p:txBody>
      </p:sp>
      <p:sp>
        <p:nvSpPr>
          <p:cNvPr id="7" name="5 Marcador de número de diapositiva"/>
          <p:cNvSpPr>
            <a:spLocks noGrp="1"/>
          </p:cNvSpPr>
          <p:nvPr>
            <p:ph type="sldNum" sz="quarter" idx="12"/>
          </p:nvPr>
        </p:nvSpPr>
        <p:spPr/>
        <p:txBody>
          <a:bodyPr/>
          <a:lstStyle>
            <a:lvl1pPr>
              <a:defRPr/>
            </a:lvl1pPr>
          </a:lstStyle>
          <a:p>
            <a:pPr>
              <a:defRPr/>
            </a:pPr>
            <a:fld id="{F4428E8F-AE66-49C8-9A71-14CD3C7AB37F}" type="slidenum">
              <a:rPr lang="es-ES"/>
              <a:pPr>
                <a:defRPr/>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8FAEC046-BEA5-43FA-AC63-7AA1121CA642}" type="datetimeFigureOut">
              <a:rPr lang="es-ES"/>
              <a:pPr>
                <a:defRPr/>
              </a:pPr>
              <a:t>13/10/2015</a:t>
            </a:fld>
            <a:endParaRPr lang="es-ES"/>
          </a:p>
        </p:txBody>
      </p:sp>
      <p:sp>
        <p:nvSpPr>
          <p:cNvPr id="6" name="4 Marcador de pie de página"/>
          <p:cNvSpPr>
            <a:spLocks noGrp="1"/>
          </p:cNvSpPr>
          <p:nvPr>
            <p:ph type="ftr" sz="quarter" idx="11"/>
          </p:nvPr>
        </p:nvSpPr>
        <p:spPr/>
        <p:txBody>
          <a:bodyPr/>
          <a:lstStyle>
            <a:lvl1pPr>
              <a:defRPr/>
            </a:lvl1pPr>
          </a:lstStyle>
          <a:p>
            <a:pPr>
              <a:defRPr/>
            </a:pPr>
            <a:endParaRPr lang="es-ES"/>
          </a:p>
        </p:txBody>
      </p:sp>
      <p:sp>
        <p:nvSpPr>
          <p:cNvPr id="7" name="5 Marcador de número de diapositiva"/>
          <p:cNvSpPr>
            <a:spLocks noGrp="1"/>
          </p:cNvSpPr>
          <p:nvPr>
            <p:ph type="sldNum" sz="quarter" idx="12"/>
          </p:nvPr>
        </p:nvSpPr>
        <p:spPr/>
        <p:txBody>
          <a:bodyPr/>
          <a:lstStyle>
            <a:lvl1pPr>
              <a:defRPr/>
            </a:lvl1pPr>
          </a:lstStyle>
          <a:p>
            <a:pPr>
              <a:defRPr/>
            </a:pPr>
            <a:fld id="{6BB84E57-9394-44AB-A881-F3276F32865A}" type="slidenum">
              <a:rPr lang="es-ES"/>
              <a:pPr>
                <a:defRPr/>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5" Type="http://schemas.openxmlformats.org/officeDocument/2006/relationships/theme" Target="../theme/theme2.xml"/><Relationship Id="rId4"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1 Marcador de título"/>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p>
        </p:txBody>
      </p:sp>
      <p:sp>
        <p:nvSpPr>
          <p:cNvPr id="2051" name="2 Marcador de texto"/>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087466CA-C1AC-4A61-8246-DF07D270FB11}" type="datetimeFigureOut">
              <a:rPr lang="es-ES"/>
              <a:pPr>
                <a:defRPr/>
              </a:pPr>
              <a:t>13/10/2015</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17C8AB74-EDAF-442C-95BD-E1374AE25972}" type="slidenum">
              <a:rPr lang="es-ES"/>
              <a:pPr>
                <a:defRPr/>
              </a:pPr>
              <a:t>‹Nº›</a:t>
            </a:fld>
            <a:endParaRPr lang="es-ES"/>
          </a:p>
        </p:txBody>
      </p:sp>
    </p:spTree>
  </p:cSld>
  <p:clrMap bg1="lt1" tx1="dk1" bg2="lt2" tx2="dk2" accent1="accent1" accent2="accent2" accent3="accent3" accent4="accent4" accent5="accent5" accent6="accent6" hlink="hlink" folHlink="folHlink"/>
  <p:sldLayoutIdLst>
    <p:sldLayoutId id="2147483731" r:id="rId1"/>
    <p:sldLayoutId id="2147483732" r:id="rId2"/>
    <p:sldLayoutId id="2147483733" r:id="rId3"/>
    <p:sldLayoutId id="2147483734" r:id="rId4"/>
    <p:sldLayoutId id="2147483735" r:id="rId5"/>
    <p:sldLayoutId id="2147483736" r:id="rId6"/>
    <p:sldLayoutId id="2147483737" r:id="rId7"/>
    <p:sldLayoutId id="2147483738" r:id="rId8"/>
    <p:sldLayoutId id="2147483739" r:id="rId9"/>
    <p:sldLayoutId id="2147483740" r:id="rId10"/>
    <p:sldLayoutId id="2147483741"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4" name="Rectangle 7"/>
          <p:cNvSpPr>
            <a:spLocks noGrp="1" noChangeArrowheads="1"/>
          </p:cNvSpPr>
          <p:nvPr>
            <p:ph type="title"/>
          </p:nvPr>
        </p:nvSpPr>
        <p:spPr bwMode="auto">
          <a:xfrm>
            <a:off x="274638" y="161925"/>
            <a:ext cx="8553450" cy="644525"/>
          </a:xfrm>
          <a:prstGeom prst="rect">
            <a:avLst/>
          </a:prstGeom>
          <a:noFill/>
          <a:ln w="9525" algn="ctr">
            <a:noFill/>
            <a:miter lim="800000"/>
            <a:headEnd/>
            <a:tailEnd/>
          </a:ln>
        </p:spPr>
        <p:txBody>
          <a:bodyPr vert="horz" wrap="square" lIns="0" tIns="0" rIns="0" bIns="0" numCol="1" anchor="t" anchorCtr="0" compatLnSpc="1">
            <a:prstTxWarp prst="textNoShape">
              <a:avLst/>
            </a:prstTxWarp>
          </a:bodyPr>
          <a:lstStyle/>
          <a:p>
            <a:pPr lvl="0"/>
            <a:r>
              <a:rPr lang="en-GB" smtClean="0"/>
              <a:t>CLICK TO EDIT MASTER TITLE</a:t>
            </a:r>
          </a:p>
        </p:txBody>
      </p:sp>
      <p:sp>
        <p:nvSpPr>
          <p:cNvPr id="20491" name="Rectangle 11"/>
          <p:cNvSpPr>
            <a:spLocks noGrp="1" noChangeArrowheads="1"/>
          </p:cNvSpPr>
          <p:nvPr>
            <p:ph type="sldNum" sz="quarter" idx="4"/>
          </p:nvPr>
        </p:nvSpPr>
        <p:spPr bwMode="auto">
          <a:xfrm>
            <a:off x="6823075" y="6505575"/>
            <a:ext cx="1228725" cy="16510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eaLnBrk="0" hangingPunct="0">
              <a:defRPr sz="1000">
                <a:solidFill>
                  <a:srgbClr val="000000"/>
                </a:solidFill>
                <a:latin typeface="Arial" charset="0"/>
                <a:ea typeface="+mn-ea"/>
                <a:cs typeface="+mn-cs"/>
              </a:defRPr>
            </a:lvl1pPr>
          </a:lstStyle>
          <a:p>
            <a:pPr>
              <a:defRPr/>
            </a:pPr>
            <a:r>
              <a:rPr lang="en-GB"/>
              <a:t>Page </a:t>
            </a:r>
            <a:fld id="{B0DCF523-6066-4A3E-8D51-7F92071AF415}" type="slidenum">
              <a:rPr lang="en-GB"/>
              <a:pPr>
                <a:defRPr/>
              </a:pPr>
              <a:t>‹Nº›</a:t>
            </a:fld>
            <a:endParaRPr lang="en-GB"/>
          </a:p>
        </p:txBody>
      </p:sp>
      <p:sp>
        <p:nvSpPr>
          <p:cNvPr id="3076" name="Rectangle 15"/>
          <p:cNvSpPr>
            <a:spLocks noGrp="1" noChangeArrowheads="1"/>
          </p:cNvSpPr>
          <p:nvPr>
            <p:ph type="body" idx="1"/>
          </p:nvPr>
        </p:nvSpPr>
        <p:spPr bwMode="auto">
          <a:xfrm>
            <a:off x="284163" y="1689100"/>
            <a:ext cx="6842125" cy="42799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Tree>
  </p:cSld>
  <p:clrMap bg1="lt1" tx1="dk1" bg2="lt2" tx2="dk2" accent1="accent1" accent2="accent2" accent3="accent3" accent4="accent4" accent5="accent5" accent6="accent6" hlink="hlink" folHlink="folHlink"/>
  <p:sldLayoutIdLst>
    <p:sldLayoutId id="2147483752" r:id="rId1"/>
    <p:sldLayoutId id="2147483753" r:id="rId2"/>
    <p:sldLayoutId id="2147483754" r:id="rId3"/>
    <p:sldLayoutId id="2147483756" r:id="rId4"/>
  </p:sldLayoutIdLst>
  <p:hf hdr="0" ftr="0" dt="0"/>
  <p:txStyles>
    <p:titleStyle>
      <a:lvl1pPr algn="l" rtl="0" eaLnBrk="0" fontAlgn="base" hangingPunct="0">
        <a:lnSpc>
          <a:spcPts val="4800"/>
        </a:lnSpc>
        <a:spcBef>
          <a:spcPct val="0"/>
        </a:spcBef>
        <a:spcAft>
          <a:spcPct val="0"/>
        </a:spcAft>
        <a:defRPr sz="4500" b="1" kern="1200">
          <a:solidFill>
            <a:schemeClr val="tx2"/>
          </a:solidFill>
          <a:latin typeface="+mj-lt"/>
          <a:ea typeface="+mj-ea"/>
          <a:cs typeface="+mj-cs"/>
        </a:defRPr>
      </a:lvl1pPr>
      <a:lvl2pPr algn="l" rtl="0" eaLnBrk="0" fontAlgn="base" hangingPunct="0">
        <a:lnSpc>
          <a:spcPts val="4800"/>
        </a:lnSpc>
        <a:spcBef>
          <a:spcPct val="0"/>
        </a:spcBef>
        <a:spcAft>
          <a:spcPct val="0"/>
        </a:spcAft>
        <a:defRPr sz="4500" b="1">
          <a:solidFill>
            <a:schemeClr val="tx2"/>
          </a:solidFill>
          <a:latin typeface="Arial" charset="0"/>
          <a:ea typeface="ＭＳ Ｐゴシック" charset="0"/>
          <a:cs typeface="ＭＳ Ｐゴシック" charset="0"/>
        </a:defRPr>
      </a:lvl2pPr>
      <a:lvl3pPr algn="l" rtl="0" eaLnBrk="0" fontAlgn="base" hangingPunct="0">
        <a:lnSpc>
          <a:spcPts val="4800"/>
        </a:lnSpc>
        <a:spcBef>
          <a:spcPct val="0"/>
        </a:spcBef>
        <a:spcAft>
          <a:spcPct val="0"/>
        </a:spcAft>
        <a:defRPr sz="4500" b="1">
          <a:solidFill>
            <a:schemeClr val="tx2"/>
          </a:solidFill>
          <a:latin typeface="Arial" charset="0"/>
          <a:ea typeface="ＭＳ Ｐゴシック" charset="0"/>
          <a:cs typeface="ＭＳ Ｐゴシック" charset="0"/>
        </a:defRPr>
      </a:lvl3pPr>
      <a:lvl4pPr algn="l" rtl="0" eaLnBrk="0" fontAlgn="base" hangingPunct="0">
        <a:lnSpc>
          <a:spcPts val="4800"/>
        </a:lnSpc>
        <a:spcBef>
          <a:spcPct val="0"/>
        </a:spcBef>
        <a:spcAft>
          <a:spcPct val="0"/>
        </a:spcAft>
        <a:defRPr sz="4500" b="1">
          <a:solidFill>
            <a:schemeClr val="tx2"/>
          </a:solidFill>
          <a:latin typeface="Arial" charset="0"/>
          <a:ea typeface="ＭＳ Ｐゴシック" charset="0"/>
          <a:cs typeface="ＭＳ Ｐゴシック" charset="0"/>
        </a:defRPr>
      </a:lvl4pPr>
      <a:lvl5pPr algn="l" rtl="0" eaLnBrk="0" fontAlgn="base" hangingPunct="0">
        <a:lnSpc>
          <a:spcPts val="4800"/>
        </a:lnSpc>
        <a:spcBef>
          <a:spcPct val="0"/>
        </a:spcBef>
        <a:spcAft>
          <a:spcPct val="0"/>
        </a:spcAft>
        <a:defRPr sz="4500" b="1">
          <a:solidFill>
            <a:schemeClr val="tx2"/>
          </a:solidFill>
          <a:latin typeface="Arial" charset="0"/>
          <a:ea typeface="ＭＳ Ｐゴシック" charset="0"/>
          <a:cs typeface="ＭＳ Ｐゴシック" charset="0"/>
        </a:defRPr>
      </a:lvl5pPr>
      <a:lvl6pPr marL="4572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algn="l" defTabSz="457200" rtl="0" eaLnBrk="0" fontAlgn="base" hangingPunct="0">
        <a:lnSpc>
          <a:spcPct val="95000"/>
        </a:lnSpc>
        <a:spcBef>
          <a:spcPct val="0"/>
        </a:spcBef>
        <a:spcAft>
          <a:spcPct val="0"/>
        </a:spcAft>
        <a:buFont typeface="Arial" pitchFamily="34" charset="0"/>
        <a:defRPr b="1" kern="1200">
          <a:solidFill>
            <a:schemeClr val="tx1"/>
          </a:solidFill>
          <a:latin typeface="+mn-lt"/>
          <a:ea typeface="+mn-ea"/>
          <a:cs typeface="+mn-cs"/>
        </a:defRPr>
      </a:lvl1pPr>
      <a:lvl2pPr marL="1588" algn="l" defTabSz="457200" rtl="0" eaLnBrk="0" fontAlgn="base" hangingPunct="0">
        <a:lnSpc>
          <a:spcPct val="95000"/>
        </a:lnSpc>
        <a:spcBef>
          <a:spcPct val="0"/>
        </a:spcBef>
        <a:spcAft>
          <a:spcPct val="0"/>
        </a:spcAft>
        <a:buFont typeface="Arial" pitchFamily="34" charset="0"/>
        <a:defRPr kern="1200">
          <a:solidFill>
            <a:schemeClr val="tx1"/>
          </a:solidFill>
          <a:latin typeface="+mn-lt"/>
          <a:ea typeface="+mn-ea"/>
          <a:cs typeface="+mn-cs"/>
        </a:defRPr>
      </a:lvl2pPr>
      <a:lvl3pPr marL="3175" algn="l" defTabSz="457200" rtl="0" eaLnBrk="0" fontAlgn="base" hangingPunct="0">
        <a:lnSpc>
          <a:spcPct val="95000"/>
        </a:lnSpc>
        <a:spcBef>
          <a:spcPct val="0"/>
        </a:spcBef>
        <a:spcAft>
          <a:spcPct val="0"/>
        </a:spcAft>
        <a:buFont typeface="Arial" pitchFamily="34" charset="0"/>
        <a:defRPr kern="1200">
          <a:solidFill>
            <a:schemeClr val="tx1"/>
          </a:solidFill>
          <a:latin typeface="+mn-lt"/>
          <a:ea typeface="+mn-ea"/>
          <a:cs typeface="+mn-cs"/>
        </a:defRPr>
      </a:lvl3pPr>
      <a:lvl4pPr marL="4763" algn="l" defTabSz="457200" rtl="0" eaLnBrk="0" fontAlgn="base" hangingPunct="0">
        <a:lnSpc>
          <a:spcPct val="95000"/>
        </a:lnSpc>
        <a:spcBef>
          <a:spcPct val="0"/>
        </a:spcBef>
        <a:spcAft>
          <a:spcPct val="0"/>
        </a:spcAft>
        <a:buFont typeface="Arial" pitchFamily="34" charset="0"/>
        <a:defRPr kern="1200">
          <a:solidFill>
            <a:schemeClr val="tx1"/>
          </a:solidFill>
          <a:latin typeface="+mn-lt"/>
          <a:ea typeface="+mn-ea"/>
          <a:cs typeface="+mn-cs"/>
        </a:defRPr>
      </a:lvl4pPr>
      <a:lvl5pPr marL="6350" algn="l" defTabSz="457200" rtl="0" eaLnBrk="0" fontAlgn="base" hangingPunct="0">
        <a:lnSpc>
          <a:spcPct val="95000"/>
        </a:lnSpc>
        <a:spcBef>
          <a:spcPct val="0"/>
        </a:spcBef>
        <a:spcAft>
          <a:spcPct val="0"/>
        </a:spcAft>
        <a:buFont typeface="Arial" pitchFamily="34" charset="0"/>
        <a:defRPr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Microsoft_Office_Excel_97-2003_Worksheet1.xls"/></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5.xml"/><Relationship Id="rId1" Type="http://schemas.openxmlformats.org/officeDocument/2006/relationships/themeOverride" Target="../theme/themeOverride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4"/>
          <p:cNvSpPr>
            <a:spLocks noGrp="1" noChangeArrowheads="1"/>
          </p:cNvSpPr>
          <p:nvPr>
            <p:ph type="ctrTitle"/>
          </p:nvPr>
        </p:nvSpPr>
        <p:spPr>
          <a:xfrm>
            <a:off x="400050" y="2409825"/>
            <a:ext cx="8466138" cy="1235075"/>
          </a:xfrm>
        </p:spPr>
        <p:txBody>
          <a:bodyPr/>
          <a:lstStyle/>
          <a:p>
            <a:pPr algn="ctr"/>
            <a:r>
              <a:rPr lang="fr-FR" sz="4400"/>
              <a:t>Le Suivi des Bénéficiairess </a:t>
            </a:r>
            <a:br>
              <a:rPr lang="fr-FR" sz="4400"/>
            </a:br>
            <a:endParaRPr lang="fr-FR" sz="4400" i="1"/>
          </a:p>
        </p:txBody>
      </p:sp>
      <p:sp>
        <p:nvSpPr>
          <p:cNvPr id="3" name="Rectangle 4"/>
          <p:cNvSpPr txBox="1">
            <a:spLocks noChangeArrowheads="1"/>
          </p:cNvSpPr>
          <p:nvPr/>
        </p:nvSpPr>
        <p:spPr bwMode="auto">
          <a:xfrm>
            <a:off x="395288" y="3994150"/>
            <a:ext cx="8466137" cy="1235075"/>
          </a:xfrm>
          <a:prstGeom prst="rect">
            <a:avLst/>
          </a:prstGeom>
          <a:noFill/>
          <a:ln w="9525" algn="ctr">
            <a:noFill/>
            <a:miter lim="800000"/>
            <a:headEnd/>
            <a:tailEnd/>
          </a:ln>
        </p:spPr>
        <p:txBody>
          <a:bodyPr lIns="0" tIns="0" rIns="0" bIns="0"/>
          <a:lstStyle/>
          <a:p>
            <a:pPr eaLnBrk="0" hangingPunct="0">
              <a:lnSpc>
                <a:spcPts val="7000"/>
              </a:lnSpc>
              <a:defRPr/>
            </a:pPr>
            <a:r>
              <a:rPr lang="fr-FR" sz="3000" b="1" dirty="0">
                <a:solidFill>
                  <a:srgbClr val="FFFFFF"/>
                </a:solidFill>
                <a:latin typeface="Oxfam Global Headline" pitchFamily="34" charset="0"/>
                <a:cs typeface="+mj-cs"/>
              </a:rPr>
              <a:t>	Le Suivi</a:t>
            </a:r>
            <a:endParaRPr lang="fr-FR" sz="3000" b="1" i="1" dirty="0">
              <a:solidFill>
                <a:srgbClr val="FFFFFF"/>
              </a:solidFill>
              <a:latin typeface="Oxfam Global Headline" pitchFamily="34" charset="0"/>
              <a:cs typeface="+mj-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2 Marcador de contenido"/>
          <p:cNvSpPr>
            <a:spLocks noGrp="1"/>
          </p:cNvSpPr>
          <p:nvPr>
            <p:ph idx="1"/>
          </p:nvPr>
        </p:nvSpPr>
        <p:spPr>
          <a:xfrm>
            <a:off x="4586288" y="1701800"/>
            <a:ext cx="4270375" cy="3563938"/>
          </a:xfrm>
        </p:spPr>
        <p:txBody>
          <a:bodyPr/>
          <a:lstStyle/>
          <a:p>
            <a:pPr algn="ctr" eaLnBrk="1" hangingPunct="1"/>
            <a:r>
              <a:rPr lang="fr-FR" sz="2400" smtClean="0"/>
              <a:t>En groupes, par OE:</a:t>
            </a:r>
          </a:p>
          <a:p>
            <a:pPr algn="ctr" eaLnBrk="1" hangingPunct="1"/>
            <a:endParaRPr lang="fr-FR" sz="2400" smtClean="0"/>
          </a:p>
          <a:p>
            <a:pPr algn="ctr" eaLnBrk="1" hangingPunct="1"/>
            <a:r>
              <a:rPr lang="fr-FR" sz="2400" smtClean="0"/>
              <a:t>Identifier les bénéficiaires directs de projet et les actions du projet spécifique dont ils prend part et se bénéficie.</a:t>
            </a:r>
          </a:p>
          <a:p>
            <a:pPr algn="ctr" eaLnBrk="1" hangingPunct="1"/>
            <a:endParaRPr lang="fr-FR" sz="2400" smtClean="0"/>
          </a:p>
          <a:p>
            <a:pPr algn="ctr" eaLnBrk="1" hangingPunct="1"/>
            <a:r>
              <a:rPr lang="fr-FR" sz="2400" smtClean="0"/>
              <a:t>Identifier les risques de doble comptage et entre quelles actions il existe. </a:t>
            </a:r>
          </a:p>
          <a:p>
            <a:pPr algn="ctr" eaLnBrk="1" hangingPunct="1"/>
            <a:endParaRPr lang="fr-FR" sz="2400" smtClean="0"/>
          </a:p>
          <a:p>
            <a:pPr algn="ctr" eaLnBrk="1" hangingPunct="1"/>
            <a:r>
              <a:rPr lang="fr-FR" sz="2400" smtClean="0">
                <a:solidFill>
                  <a:srgbClr val="FF0000"/>
                </a:solidFill>
              </a:rPr>
              <a:t>Partager en plénière!</a:t>
            </a:r>
          </a:p>
          <a:p>
            <a:pPr eaLnBrk="1" hangingPunct="1">
              <a:buFont typeface="Wingdings" pitchFamily="2" charset="2"/>
              <a:buChar char="§"/>
            </a:pPr>
            <a:endParaRPr lang="fr-FR" smtClean="0"/>
          </a:p>
        </p:txBody>
      </p:sp>
      <p:sp>
        <p:nvSpPr>
          <p:cNvPr id="29699" name="3 Marcador de número de diapositiva"/>
          <p:cNvSpPr>
            <a:spLocks noGrp="1"/>
          </p:cNvSpPr>
          <p:nvPr>
            <p:ph type="sldNum" sz="quarter" idx="12"/>
          </p:nvPr>
        </p:nvSpPr>
        <p:spPr>
          <a:xfrm>
            <a:off x="457200" y="6356350"/>
            <a:ext cx="2133600" cy="365125"/>
          </a:xfrm>
        </p:spPr>
        <p:txBody>
          <a:bodyPr/>
          <a:lstStyle/>
          <a:p>
            <a:pPr algn="l" fontAlgn="base">
              <a:spcBef>
                <a:spcPct val="0"/>
              </a:spcBef>
              <a:spcAft>
                <a:spcPct val="0"/>
              </a:spcAft>
              <a:defRPr/>
            </a:pPr>
            <a:r>
              <a:rPr lang="en-GB">
                <a:latin typeface="Arial" pitchFamily="34" charset="0"/>
              </a:rPr>
              <a:t>Page </a:t>
            </a:r>
            <a:fld id="{F425EE87-1DBF-45A9-973B-A3472EAFF660}" type="slidenum">
              <a:rPr lang="en-GB">
                <a:latin typeface="Arial" pitchFamily="34" charset="0"/>
              </a:rPr>
              <a:pPr algn="l" fontAlgn="base">
                <a:spcBef>
                  <a:spcPct val="0"/>
                </a:spcBef>
                <a:spcAft>
                  <a:spcPct val="0"/>
                </a:spcAft>
                <a:defRPr/>
              </a:pPr>
              <a:t>10</a:t>
            </a:fld>
            <a:endParaRPr lang="en-GB">
              <a:latin typeface="Arial" pitchFamily="34" charset="0"/>
            </a:endParaRPr>
          </a:p>
        </p:txBody>
      </p:sp>
      <p:pic>
        <p:nvPicPr>
          <p:cNvPr id="18436" name="Picture 4"/>
          <p:cNvPicPr>
            <a:picLocks noChangeAspect="1" noChangeArrowheads="1"/>
          </p:cNvPicPr>
          <p:nvPr/>
        </p:nvPicPr>
        <p:blipFill>
          <a:blip r:embed="rId2" cstate="print"/>
          <a:srcRect/>
          <a:stretch>
            <a:fillRect/>
          </a:stretch>
        </p:blipFill>
        <p:spPr bwMode="auto">
          <a:xfrm>
            <a:off x="539750" y="2212975"/>
            <a:ext cx="3760788" cy="3187700"/>
          </a:xfrm>
          <a:prstGeom prst="rect">
            <a:avLst/>
          </a:prstGeom>
          <a:noFill/>
          <a:ln w="9525">
            <a:noFill/>
            <a:round/>
            <a:headEnd/>
            <a:tailEnd/>
          </a:ln>
        </p:spPr>
      </p:pic>
      <p:sp>
        <p:nvSpPr>
          <p:cNvPr id="18437" name="6 Rectángulo"/>
          <p:cNvSpPr>
            <a:spLocks noChangeArrowheads="1"/>
          </p:cNvSpPr>
          <p:nvPr/>
        </p:nvSpPr>
        <p:spPr bwMode="auto">
          <a:xfrm>
            <a:off x="254000" y="869950"/>
            <a:ext cx="8543925" cy="830263"/>
          </a:xfrm>
          <a:prstGeom prst="rect">
            <a:avLst/>
          </a:prstGeom>
          <a:noFill/>
          <a:ln w="9525">
            <a:noFill/>
            <a:miter lim="800000"/>
            <a:headEnd/>
            <a:tailEnd/>
          </a:ln>
        </p:spPr>
        <p:txBody>
          <a:bodyPr>
            <a:spAutoFit/>
          </a:bodyPr>
          <a:lstStyle/>
          <a:p>
            <a:pPr algn="just"/>
            <a:r>
              <a:rPr lang="fr-FR" sz="2400" b="1" i="1">
                <a:solidFill>
                  <a:srgbClr val="61A534"/>
                </a:solidFill>
                <a:latin typeface="Calibri" pitchFamily="34" charset="0"/>
              </a:rPr>
              <a:t>Quelles sont et combien sont-elles les personnes bénéficiaires directes prévues dans notre projet?</a:t>
            </a:r>
          </a:p>
        </p:txBody>
      </p:sp>
      <p:sp>
        <p:nvSpPr>
          <p:cNvPr id="6" name="Text Box 7"/>
          <p:cNvSpPr txBox="1">
            <a:spLocks noChangeArrowheads="1"/>
          </p:cNvSpPr>
          <p:nvPr/>
        </p:nvSpPr>
        <p:spPr bwMode="auto">
          <a:xfrm>
            <a:off x="611188" y="174625"/>
            <a:ext cx="7613650" cy="517525"/>
          </a:xfrm>
          <a:prstGeom prst="rect">
            <a:avLst/>
          </a:prstGeom>
          <a:solidFill>
            <a:srgbClr val="92D050"/>
          </a:solidFill>
          <a:ln w="9525" algn="ctr">
            <a:noFill/>
            <a:miter lim="800000"/>
            <a:headEnd/>
            <a:tailEnd/>
          </a:ln>
        </p:spPr>
        <p:txBody>
          <a:bodyPr lIns="0" tIns="0" rIns="0" bIns="0"/>
          <a:lstStyle/>
          <a:p>
            <a:pPr eaLnBrk="0" fontAlgn="auto" hangingPunct="0">
              <a:lnSpc>
                <a:spcPts val="4800"/>
              </a:lnSpc>
              <a:spcBef>
                <a:spcPts val="0"/>
              </a:spcBef>
              <a:spcAft>
                <a:spcPts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fr-FR" sz="4500" b="1" dirty="0">
                <a:solidFill>
                  <a:srgbClr val="009A4C"/>
                </a:solidFill>
                <a:latin typeface="+mn-lt"/>
                <a:ea typeface="+mj-ea"/>
                <a:cs typeface="+mj-cs"/>
              </a:rPr>
              <a:t>Le Suivi – des Bénéficiaires</a:t>
            </a:r>
          </a:p>
        </p:txBody>
      </p:sp>
      <p:sp>
        <p:nvSpPr>
          <p:cNvPr id="7" name="5 CuadroTexto"/>
          <p:cNvSpPr txBox="1">
            <a:spLocks noChangeArrowheads="1"/>
          </p:cNvSpPr>
          <p:nvPr/>
        </p:nvSpPr>
        <p:spPr bwMode="auto">
          <a:xfrm>
            <a:off x="1115616" y="5589240"/>
            <a:ext cx="2302040" cy="584775"/>
          </a:xfrm>
          <a:prstGeom prst="rect">
            <a:avLst/>
          </a:prstGeom>
          <a:noFill/>
          <a:ln w="9525">
            <a:noFill/>
            <a:miter lim="800000"/>
            <a:headEnd/>
            <a:tailEnd/>
          </a:ln>
        </p:spPr>
        <p:txBody>
          <a:bodyPr wrap="none">
            <a:spAutoFit/>
          </a:bodyPr>
          <a:lstStyle/>
          <a:p>
            <a:r>
              <a:rPr lang="es-ES" sz="3200" b="1" dirty="0" smtClean="0">
                <a:solidFill>
                  <a:srgbClr val="FF0000"/>
                </a:solidFill>
                <a:latin typeface="Calibri" pitchFamily="34" charset="0"/>
              </a:rPr>
              <a:t>40 </a:t>
            </a:r>
            <a:r>
              <a:rPr lang="es-ES" sz="3200" b="1" dirty="0">
                <a:solidFill>
                  <a:srgbClr val="FF0000"/>
                </a:solidFill>
                <a:latin typeface="Calibri" pitchFamily="34" charset="0"/>
              </a:rPr>
              <a:t>minutes! </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1 Título"/>
          <p:cNvSpPr>
            <a:spLocks noGrp="1"/>
          </p:cNvSpPr>
          <p:nvPr>
            <p:ph type="title"/>
          </p:nvPr>
        </p:nvSpPr>
        <p:spPr>
          <a:xfrm>
            <a:off x="457200" y="846138"/>
            <a:ext cx="8229600" cy="1143000"/>
          </a:xfrm>
        </p:spPr>
        <p:txBody>
          <a:bodyPr/>
          <a:lstStyle/>
          <a:p>
            <a:pPr algn="l" eaLnBrk="1" hangingPunct="1">
              <a:defRPr/>
            </a:pPr>
            <a:r>
              <a:rPr lang="fr-FR" sz="3000" b="1" dirty="0" smtClean="0">
                <a:solidFill>
                  <a:srgbClr val="5DB838"/>
                </a:solidFill>
                <a:latin typeface="+mn-lt"/>
              </a:rPr>
              <a:t>Ce qu’on doit  accorder sur le comptage des bénéficiaires:</a:t>
            </a:r>
          </a:p>
        </p:txBody>
      </p:sp>
      <p:sp>
        <p:nvSpPr>
          <p:cNvPr id="18435" name="2 Marcador de contenido"/>
          <p:cNvSpPr>
            <a:spLocks noGrp="1"/>
          </p:cNvSpPr>
          <p:nvPr>
            <p:ph idx="1"/>
          </p:nvPr>
        </p:nvSpPr>
        <p:spPr>
          <a:xfrm>
            <a:off x="284163" y="2065338"/>
            <a:ext cx="8691562" cy="2506662"/>
          </a:xfrm>
        </p:spPr>
        <p:txBody>
          <a:bodyPr rtlCol="0">
            <a:normAutofit fontScale="92500" lnSpcReduction="20000"/>
          </a:bodyPr>
          <a:lstStyle/>
          <a:p>
            <a:pPr marL="996950" indent="-365125" eaLnBrk="1" fontAlgn="auto" hangingPunct="1">
              <a:spcAft>
                <a:spcPts val="0"/>
              </a:spcAft>
              <a:buFont typeface="Wingdings" pitchFamily="2" charset="2"/>
              <a:buChar char="Ø"/>
              <a:tabLst>
                <a:tab pos="361950" algn="l"/>
                <a:tab pos="441325" algn="l"/>
                <a:tab pos="803275" algn="l"/>
              </a:tabLst>
              <a:defRPr/>
            </a:pPr>
            <a:r>
              <a:rPr lang="fr-FR" sz="2400" dirty="0" smtClean="0">
                <a:solidFill>
                  <a:srgbClr val="00B050"/>
                </a:solidFill>
              </a:rPr>
              <a:t>Périodicité de rapport: </a:t>
            </a:r>
          </a:p>
          <a:p>
            <a:pPr marL="996950" indent="-365125" eaLnBrk="1" fontAlgn="auto" hangingPunct="1">
              <a:spcAft>
                <a:spcPts val="0"/>
              </a:spcAft>
              <a:tabLst>
                <a:tab pos="361950" algn="l"/>
                <a:tab pos="441325" algn="l"/>
                <a:tab pos="803275" algn="l"/>
              </a:tabLst>
              <a:defRPr/>
            </a:pPr>
            <a:endParaRPr lang="fr-FR" sz="2400" dirty="0" smtClean="0">
              <a:solidFill>
                <a:srgbClr val="00B050"/>
              </a:solidFill>
            </a:endParaRPr>
          </a:p>
          <a:p>
            <a:pPr marL="996950" indent="-365125" eaLnBrk="1" fontAlgn="auto" hangingPunct="1">
              <a:spcAft>
                <a:spcPts val="0"/>
              </a:spcAft>
              <a:buFont typeface="Wingdings" pitchFamily="2" charset="2"/>
              <a:buChar char="Ø"/>
              <a:tabLst>
                <a:tab pos="361950" algn="l"/>
                <a:tab pos="441325" algn="l"/>
                <a:tab pos="803275" algn="l"/>
              </a:tabLst>
              <a:defRPr/>
            </a:pPr>
            <a:r>
              <a:rPr lang="fr-FR" sz="2400" dirty="0" smtClean="0">
                <a:solidFill>
                  <a:srgbClr val="00B050"/>
                </a:solidFill>
              </a:rPr>
              <a:t>Recueille d’information: </a:t>
            </a:r>
            <a:endParaRPr lang="fr-FR" sz="2400" dirty="0" smtClean="0"/>
          </a:p>
          <a:p>
            <a:pPr marL="996950" indent="-365125" eaLnBrk="1" fontAlgn="auto" hangingPunct="1">
              <a:spcAft>
                <a:spcPts val="0"/>
              </a:spcAft>
              <a:buFont typeface="Arial" charset="0"/>
              <a:buNone/>
              <a:tabLst>
                <a:tab pos="361950" algn="l"/>
                <a:tab pos="441325" algn="l"/>
                <a:tab pos="803275" algn="l"/>
              </a:tabLst>
              <a:defRPr/>
            </a:pPr>
            <a:endParaRPr lang="fr-FR" sz="2400" dirty="0" smtClean="0"/>
          </a:p>
          <a:p>
            <a:pPr marL="996950" indent="-365125" eaLnBrk="1" fontAlgn="auto" hangingPunct="1">
              <a:spcAft>
                <a:spcPts val="0"/>
              </a:spcAft>
              <a:buFont typeface="Wingdings" pitchFamily="2" charset="2"/>
              <a:buChar char="Ø"/>
              <a:tabLst>
                <a:tab pos="361950" algn="l"/>
                <a:tab pos="441325" algn="l"/>
                <a:tab pos="803275" algn="l"/>
              </a:tabLst>
              <a:defRPr/>
            </a:pPr>
            <a:r>
              <a:rPr lang="fr-FR" sz="2400" dirty="0" smtClean="0">
                <a:solidFill>
                  <a:srgbClr val="00B050"/>
                </a:solidFill>
              </a:rPr>
              <a:t>Le registre d’information:  </a:t>
            </a:r>
          </a:p>
          <a:p>
            <a:pPr marL="996950" indent="-365125" eaLnBrk="1" fontAlgn="auto" hangingPunct="1">
              <a:spcAft>
                <a:spcPts val="0"/>
              </a:spcAft>
              <a:tabLst>
                <a:tab pos="361950" algn="l"/>
                <a:tab pos="441325" algn="l"/>
                <a:tab pos="803275" algn="l"/>
              </a:tabLst>
              <a:defRPr/>
            </a:pPr>
            <a:endParaRPr lang="fr-FR" sz="2400" dirty="0" smtClean="0">
              <a:solidFill>
                <a:srgbClr val="00B050"/>
              </a:solidFill>
            </a:endParaRPr>
          </a:p>
          <a:p>
            <a:pPr marL="996950" indent="-365125" eaLnBrk="1" fontAlgn="auto" hangingPunct="1">
              <a:spcAft>
                <a:spcPts val="0"/>
              </a:spcAft>
              <a:buFont typeface="Wingdings" pitchFamily="2" charset="2"/>
              <a:buChar char="Ø"/>
              <a:tabLst>
                <a:tab pos="361950" algn="l"/>
                <a:tab pos="441325" algn="l"/>
                <a:tab pos="803275" algn="l"/>
              </a:tabLst>
              <a:defRPr/>
            </a:pPr>
            <a:r>
              <a:rPr lang="fr-FR" sz="2400" dirty="0" smtClean="0">
                <a:solidFill>
                  <a:srgbClr val="00B050"/>
                </a:solidFill>
              </a:rPr>
              <a:t>L’analyse des données:</a:t>
            </a:r>
            <a:endParaRPr lang="fr-FR" sz="2400" dirty="0" smtClean="0"/>
          </a:p>
          <a:p>
            <a:pPr eaLnBrk="1" fontAlgn="auto" hangingPunct="1">
              <a:spcAft>
                <a:spcPts val="0"/>
              </a:spcAft>
              <a:buFont typeface="Arial" charset="0"/>
              <a:buNone/>
              <a:defRPr/>
            </a:pPr>
            <a:endParaRPr lang="fr-FR" sz="2400" dirty="0" smtClean="0"/>
          </a:p>
          <a:p>
            <a:pPr eaLnBrk="1" fontAlgn="auto" hangingPunct="1">
              <a:spcAft>
                <a:spcPts val="0"/>
              </a:spcAft>
              <a:buFont typeface="Arial" charset="0"/>
              <a:buNone/>
              <a:defRPr/>
            </a:pPr>
            <a:endParaRPr lang="fr-FR" sz="2400" dirty="0" smtClean="0"/>
          </a:p>
        </p:txBody>
      </p:sp>
      <p:sp>
        <p:nvSpPr>
          <p:cNvPr id="30724" name="3 Marcador de número de diapositiva"/>
          <p:cNvSpPr>
            <a:spLocks noGrp="1"/>
          </p:cNvSpPr>
          <p:nvPr>
            <p:ph type="sldNum" sz="quarter" idx="12"/>
          </p:nvPr>
        </p:nvSpPr>
        <p:spPr>
          <a:xfrm>
            <a:off x="457200" y="6356350"/>
            <a:ext cx="2133600" cy="365125"/>
          </a:xfrm>
        </p:spPr>
        <p:txBody>
          <a:bodyPr/>
          <a:lstStyle/>
          <a:p>
            <a:pPr algn="l" fontAlgn="base">
              <a:spcBef>
                <a:spcPct val="0"/>
              </a:spcBef>
              <a:spcAft>
                <a:spcPct val="0"/>
              </a:spcAft>
              <a:defRPr/>
            </a:pPr>
            <a:r>
              <a:rPr lang="en-GB">
                <a:latin typeface="Arial" pitchFamily="34" charset="0"/>
              </a:rPr>
              <a:t>Page </a:t>
            </a:r>
            <a:fld id="{6033DA6A-E8C6-48DA-9845-9E312DA7DAF3}" type="slidenum">
              <a:rPr lang="en-GB">
                <a:latin typeface="Arial" pitchFamily="34" charset="0"/>
              </a:rPr>
              <a:pPr algn="l" fontAlgn="base">
                <a:spcBef>
                  <a:spcPct val="0"/>
                </a:spcBef>
                <a:spcAft>
                  <a:spcPct val="0"/>
                </a:spcAft>
                <a:defRPr/>
              </a:pPr>
              <a:t>11</a:t>
            </a:fld>
            <a:endParaRPr lang="en-GB">
              <a:latin typeface="Arial" pitchFamily="34" charset="0"/>
            </a:endParaRPr>
          </a:p>
        </p:txBody>
      </p:sp>
      <p:sp>
        <p:nvSpPr>
          <p:cNvPr id="5" name="Text Box 7"/>
          <p:cNvSpPr txBox="1">
            <a:spLocks noChangeArrowheads="1"/>
          </p:cNvSpPr>
          <p:nvPr/>
        </p:nvSpPr>
        <p:spPr bwMode="auto">
          <a:xfrm>
            <a:off x="611188" y="174625"/>
            <a:ext cx="7613650" cy="517525"/>
          </a:xfrm>
          <a:prstGeom prst="rect">
            <a:avLst/>
          </a:prstGeom>
          <a:solidFill>
            <a:srgbClr val="92D050"/>
          </a:solidFill>
          <a:ln w="9525" algn="ctr">
            <a:noFill/>
            <a:miter lim="800000"/>
            <a:headEnd/>
            <a:tailEnd/>
          </a:ln>
        </p:spPr>
        <p:txBody>
          <a:bodyPr lIns="0" tIns="0" rIns="0" bIns="0"/>
          <a:lstStyle/>
          <a:p>
            <a:pPr eaLnBrk="0" fontAlgn="auto" hangingPunct="0">
              <a:lnSpc>
                <a:spcPts val="4800"/>
              </a:lnSpc>
              <a:spcBef>
                <a:spcPts val="0"/>
              </a:spcBef>
              <a:spcAft>
                <a:spcPts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fr-FR" sz="4500" b="1" dirty="0">
                <a:solidFill>
                  <a:srgbClr val="009A4C"/>
                </a:solidFill>
                <a:latin typeface="+mn-lt"/>
                <a:ea typeface="+mj-ea"/>
                <a:cs typeface="+mj-cs"/>
              </a:rPr>
              <a:t>Le Suivi – des Bénéficiaires</a:t>
            </a:r>
          </a:p>
        </p:txBody>
      </p:sp>
      <p:graphicFrame>
        <p:nvGraphicFramePr>
          <p:cNvPr id="1026" name="Object 6"/>
          <p:cNvGraphicFramePr>
            <a:graphicFrameLocks noChangeAspect="1"/>
          </p:cNvGraphicFramePr>
          <p:nvPr/>
        </p:nvGraphicFramePr>
        <p:xfrm>
          <a:off x="5508625" y="3213100"/>
          <a:ext cx="914400" cy="771525"/>
        </p:xfrm>
        <a:graphic>
          <a:graphicData uri="http://schemas.openxmlformats.org/presentationml/2006/ole">
            <p:oleObj spid="_x0000_s1026" name="Worksheet" showAsIcon="1" r:id="rId4" imgW="914400" imgH="771480" progId="Excel.Sheet.8">
              <p:embed/>
            </p:oleObj>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1 Título"/>
          <p:cNvSpPr>
            <a:spLocks noGrp="1"/>
          </p:cNvSpPr>
          <p:nvPr>
            <p:ph type="title"/>
          </p:nvPr>
        </p:nvSpPr>
        <p:spPr>
          <a:xfrm>
            <a:off x="457200" y="274638"/>
            <a:ext cx="8229600" cy="633412"/>
          </a:xfrm>
        </p:spPr>
        <p:txBody>
          <a:bodyPr/>
          <a:lstStyle/>
          <a:p>
            <a:pPr eaLnBrk="1" hangingPunct="1">
              <a:defRPr/>
            </a:pPr>
            <a:r>
              <a:rPr lang="fr-FR" sz="3000" b="1" dirty="0" smtClean="0">
                <a:solidFill>
                  <a:srgbClr val="5DB838"/>
                </a:solidFill>
                <a:latin typeface="+mn-lt"/>
              </a:rPr>
              <a:t>Donc, nous accordons sur…</a:t>
            </a:r>
          </a:p>
        </p:txBody>
      </p:sp>
      <p:sp>
        <p:nvSpPr>
          <p:cNvPr id="31747" name="3 Marcador de número de diapositiva"/>
          <p:cNvSpPr>
            <a:spLocks noGrp="1"/>
          </p:cNvSpPr>
          <p:nvPr>
            <p:ph type="sldNum" sz="quarter" idx="12"/>
          </p:nvPr>
        </p:nvSpPr>
        <p:spPr>
          <a:xfrm>
            <a:off x="457200" y="6356350"/>
            <a:ext cx="2133600" cy="365125"/>
          </a:xfrm>
        </p:spPr>
        <p:txBody>
          <a:bodyPr/>
          <a:lstStyle/>
          <a:p>
            <a:pPr algn="l" fontAlgn="base">
              <a:spcBef>
                <a:spcPct val="0"/>
              </a:spcBef>
              <a:spcAft>
                <a:spcPct val="0"/>
              </a:spcAft>
              <a:defRPr/>
            </a:pPr>
            <a:r>
              <a:rPr lang="en-GB">
                <a:latin typeface="Arial" pitchFamily="34" charset="0"/>
              </a:rPr>
              <a:t>Page </a:t>
            </a:r>
            <a:fld id="{28FFC873-18F4-41AD-9576-84B1922D3643}" type="slidenum">
              <a:rPr lang="en-GB">
                <a:latin typeface="Arial" pitchFamily="34" charset="0"/>
              </a:rPr>
              <a:pPr algn="l" fontAlgn="base">
                <a:spcBef>
                  <a:spcPct val="0"/>
                </a:spcBef>
                <a:spcAft>
                  <a:spcPct val="0"/>
                </a:spcAft>
                <a:defRPr/>
              </a:pPr>
              <a:t>12</a:t>
            </a:fld>
            <a:endParaRPr lang="en-GB">
              <a:latin typeface="Arial" pitchFamily="34" charset="0"/>
            </a:endParaRPr>
          </a:p>
        </p:txBody>
      </p:sp>
      <p:pic>
        <p:nvPicPr>
          <p:cNvPr id="19460" name="Picture 4"/>
          <p:cNvPicPr>
            <a:picLocks noChangeAspect="1" noChangeArrowheads="1"/>
          </p:cNvPicPr>
          <p:nvPr/>
        </p:nvPicPr>
        <p:blipFill>
          <a:blip r:embed="rId2" cstate="print"/>
          <a:srcRect/>
          <a:stretch>
            <a:fillRect/>
          </a:stretch>
        </p:blipFill>
        <p:spPr bwMode="auto">
          <a:xfrm>
            <a:off x="2366963" y="2071688"/>
            <a:ext cx="4076700" cy="3455987"/>
          </a:xfrm>
          <a:prstGeom prst="rect">
            <a:avLst/>
          </a:prstGeom>
          <a:noFill/>
          <a:ln w="9525">
            <a:noFill/>
            <a:round/>
            <a:headEnd/>
            <a:tailEnd/>
          </a:ln>
        </p:spPr>
      </p:pic>
      <p:sp>
        <p:nvSpPr>
          <p:cNvPr id="10" name="9 Rectángulo redondeado"/>
          <p:cNvSpPr/>
          <p:nvPr/>
        </p:nvSpPr>
        <p:spPr>
          <a:xfrm>
            <a:off x="182563" y="957263"/>
            <a:ext cx="2673350" cy="2052637"/>
          </a:xfrm>
          <a:prstGeom prst="roundRect">
            <a:avLst/>
          </a:prstGeom>
          <a:solidFill>
            <a:srgbClr val="FEFCB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r-FR" b="1" dirty="0">
                <a:solidFill>
                  <a:srgbClr val="000000"/>
                </a:solidFill>
              </a:rPr>
              <a:t>Périodicité de rapport </a:t>
            </a:r>
            <a:r>
              <a:rPr lang="fr-FR" dirty="0">
                <a:solidFill>
                  <a:srgbClr val="000000"/>
                </a:solidFill>
              </a:rPr>
              <a:t>sur les personnes bénéficiaires atteintes et </a:t>
            </a:r>
            <a:r>
              <a:rPr lang="fr-FR" b="1" dirty="0">
                <a:solidFill>
                  <a:srgbClr val="000000"/>
                </a:solidFill>
              </a:rPr>
              <a:t>les responsables de rapport</a:t>
            </a:r>
            <a:endParaRPr lang="fr-FR" dirty="0">
              <a:solidFill>
                <a:srgbClr val="000000"/>
              </a:solidFill>
            </a:endParaRPr>
          </a:p>
        </p:txBody>
      </p:sp>
      <p:sp>
        <p:nvSpPr>
          <p:cNvPr id="11" name="10 Rectángulo redondeado"/>
          <p:cNvSpPr/>
          <p:nvPr/>
        </p:nvSpPr>
        <p:spPr>
          <a:xfrm>
            <a:off x="6089650" y="925513"/>
            <a:ext cx="2843213" cy="2054225"/>
          </a:xfrm>
          <a:prstGeom prst="roundRect">
            <a:avLst/>
          </a:prstGeom>
          <a:solidFill>
            <a:srgbClr val="FEFCB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r-FR" b="1" dirty="0">
                <a:solidFill>
                  <a:srgbClr val="000000"/>
                </a:solidFill>
              </a:rPr>
              <a:t>Responsable de recueille </a:t>
            </a:r>
            <a:r>
              <a:rPr lang="fr-FR" dirty="0">
                <a:solidFill>
                  <a:srgbClr val="000000"/>
                </a:solidFill>
              </a:rPr>
              <a:t>d’information sur les bénéficiaires</a:t>
            </a:r>
          </a:p>
        </p:txBody>
      </p:sp>
      <p:sp>
        <p:nvSpPr>
          <p:cNvPr id="12" name="11 Rectángulo redondeado"/>
          <p:cNvSpPr/>
          <p:nvPr/>
        </p:nvSpPr>
        <p:spPr>
          <a:xfrm>
            <a:off x="142875" y="4652963"/>
            <a:ext cx="2844800" cy="2054225"/>
          </a:xfrm>
          <a:prstGeom prst="roundRect">
            <a:avLst/>
          </a:prstGeom>
          <a:solidFill>
            <a:srgbClr val="FEFCB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r-FR" b="1" dirty="0">
                <a:solidFill>
                  <a:srgbClr val="000000"/>
                </a:solidFill>
              </a:rPr>
              <a:t>Responsable de registre d’information (et le format de registre d’information)</a:t>
            </a:r>
            <a:endParaRPr lang="fr-FR" dirty="0">
              <a:solidFill>
                <a:srgbClr val="000000"/>
              </a:solidFill>
            </a:endParaRPr>
          </a:p>
        </p:txBody>
      </p:sp>
      <p:sp>
        <p:nvSpPr>
          <p:cNvPr id="13" name="12 Rectángulo redondeado"/>
          <p:cNvSpPr/>
          <p:nvPr/>
        </p:nvSpPr>
        <p:spPr>
          <a:xfrm>
            <a:off x="6102350" y="4652963"/>
            <a:ext cx="2844800" cy="2054225"/>
          </a:xfrm>
          <a:prstGeom prst="roundRect">
            <a:avLst/>
          </a:prstGeom>
          <a:solidFill>
            <a:srgbClr val="FEFCB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r-FR" b="1" dirty="0">
                <a:solidFill>
                  <a:srgbClr val="000000"/>
                </a:solidFill>
              </a:rPr>
              <a:t>Responsable d'analyser </a:t>
            </a:r>
            <a:r>
              <a:rPr lang="fr-FR" dirty="0">
                <a:solidFill>
                  <a:srgbClr val="000000"/>
                </a:solidFill>
              </a:rPr>
              <a:t>l’information</a:t>
            </a:r>
            <a:r>
              <a:rPr lang="fr-FR" b="1" dirty="0">
                <a:solidFill>
                  <a:srgbClr val="000000"/>
                </a:solidFill>
              </a:rPr>
              <a:t> et fréquence </a:t>
            </a:r>
            <a:r>
              <a:rPr lang="fr-FR" dirty="0">
                <a:solidFill>
                  <a:srgbClr val="000000"/>
                </a:solidFill>
              </a:rPr>
              <a:t>d’analyse.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3" name="Text Box 7"/>
          <p:cNvSpPr txBox="1">
            <a:spLocks noChangeArrowheads="1"/>
          </p:cNvSpPr>
          <p:nvPr/>
        </p:nvSpPr>
        <p:spPr bwMode="auto">
          <a:xfrm>
            <a:off x="820738" y="503238"/>
            <a:ext cx="7613650" cy="517525"/>
          </a:xfrm>
          <a:prstGeom prst="rect">
            <a:avLst/>
          </a:prstGeom>
          <a:solidFill>
            <a:srgbClr val="92D050"/>
          </a:solidFill>
          <a:ln w="9525" algn="ctr">
            <a:noFill/>
            <a:miter lim="800000"/>
            <a:headEnd/>
            <a:tailEnd/>
          </a:ln>
        </p:spPr>
        <p:txBody>
          <a:bodyPr lIns="0" tIns="0" rIns="0" bIns="0"/>
          <a:lstStyle/>
          <a:p>
            <a:pPr eaLnBrk="0" fontAlgn="auto" hangingPunct="0">
              <a:lnSpc>
                <a:spcPts val="4800"/>
              </a:lnSpc>
              <a:spcBef>
                <a:spcPts val="0"/>
              </a:spcBef>
              <a:spcAft>
                <a:spcPts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fr-FR" sz="4500" b="1" dirty="0">
                <a:solidFill>
                  <a:srgbClr val="009A4C"/>
                </a:solidFill>
                <a:latin typeface="+mn-lt"/>
                <a:ea typeface="+mj-ea"/>
                <a:cs typeface="+mj-cs"/>
              </a:rPr>
              <a:t>Le Suivi – des Bénéficiaires</a:t>
            </a:r>
          </a:p>
        </p:txBody>
      </p:sp>
      <p:sp>
        <p:nvSpPr>
          <p:cNvPr id="10243" name="Text Box 8"/>
          <p:cNvSpPr txBox="1">
            <a:spLocks noChangeArrowheads="1"/>
          </p:cNvSpPr>
          <p:nvPr/>
        </p:nvSpPr>
        <p:spPr bwMode="auto">
          <a:xfrm>
            <a:off x="8440738" y="6129338"/>
            <a:ext cx="476250" cy="376237"/>
          </a:xfrm>
          <a:prstGeom prst="rect">
            <a:avLst/>
          </a:prstGeom>
          <a:noFill/>
          <a:ln w="9525">
            <a:noFill/>
            <a:round/>
            <a:headEnd/>
            <a:tailEnd/>
          </a:ln>
        </p:spPr>
        <p:txBody>
          <a:bodyPr wrap="none" lIns="90000" tIns="45000" rIns="90000" bIns="45000"/>
          <a:lstStyle/>
          <a:p>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fld id="{9813697D-99EE-4617-9885-9BB383EAEBE0}" type="slidenum">
              <a:rPr lang="es-ES">
                <a:solidFill>
                  <a:srgbClr val="000000"/>
                </a:solidFill>
                <a:latin typeface="Calibri" pitchFamily="34" charset="0"/>
              </a:rPr>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t>2</a:t>
            </a:fld>
            <a:endParaRPr lang="es-ES">
              <a:solidFill>
                <a:srgbClr val="000000"/>
              </a:solidFill>
              <a:latin typeface="Calibri" pitchFamily="34" charset="0"/>
            </a:endParaRPr>
          </a:p>
        </p:txBody>
      </p:sp>
      <p:sp>
        <p:nvSpPr>
          <p:cNvPr id="10244" name="Rectangle 3"/>
          <p:cNvSpPr txBox="1">
            <a:spLocks noChangeArrowheads="1"/>
          </p:cNvSpPr>
          <p:nvPr/>
        </p:nvSpPr>
        <p:spPr bwMode="auto">
          <a:xfrm>
            <a:off x="271463" y="1130300"/>
            <a:ext cx="8572500" cy="4826000"/>
          </a:xfrm>
          <a:prstGeom prst="rect">
            <a:avLst/>
          </a:prstGeom>
          <a:noFill/>
          <a:ln w="9525">
            <a:noFill/>
            <a:miter lim="800000"/>
            <a:headEnd/>
            <a:tailEnd/>
          </a:ln>
        </p:spPr>
        <p:txBody>
          <a:bodyPr/>
          <a:lstStyle/>
          <a:p>
            <a:pPr defTabSz="457200">
              <a:lnSpc>
                <a:spcPct val="95000"/>
              </a:lnSpc>
            </a:pPr>
            <a:endParaRPr lang="es-ES" sz="3600" b="1">
              <a:solidFill>
                <a:srgbClr val="000000"/>
              </a:solidFill>
              <a:latin typeface="Calibri" pitchFamily="34" charset="0"/>
            </a:endParaRPr>
          </a:p>
        </p:txBody>
      </p:sp>
      <p:sp>
        <p:nvSpPr>
          <p:cNvPr id="12" name="Rectangle 4"/>
          <p:cNvSpPr txBox="1">
            <a:spLocks noChangeArrowheads="1"/>
          </p:cNvSpPr>
          <p:nvPr/>
        </p:nvSpPr>
        <p:spPr>
          <a:xfrm>
            <a:off x="239713" y="1214438"/>
            <a:ext cx="8724900" cy="2017712"/>
          </a:xfrm>
          <a:prstGeom prst="rect">
            <a:avLst/>
          </a:prstGeom>
        </p:spPr>
        <p:txBody>
          <a:bodyPr/>
          <a:lstStyle/>
          <a:p>
            <a:pPr fontAlgn="auto">
              <a:spcBef>
                <a:spcPts val="0"/>
              </a:spcBef>
              <a:spcAft>
                <a:spcPts val="0"/>
              </a:spcAft>
              <a:defRPr/>
            </a:pPr>
            <a:r>
              <a:rPr lang="fr-FR" sz="5400" b="1" dirty="0">
                <a:solidFill>
                  <a:srgbClr val="009A4C"/>
                </a:solidFill>
                <a:latin typeface="+mn-lt"/>
                <a:ea typeface="+mj-ea"/>
                <a:cs typeface="+mj-cs"/>
              </a:rPr>
              <a:t/>
            </a:r>
            <a:br>
              <a:rPr lang="fr-FR" sz="5400" b="1" dirty="0">
                <a:solidFill>
                  <a:srgbClr val="009A4C"/>
                </a:solidFill>
                <a:latin typeface="+mn-lt"/>
                <a:ea typeface="+mj-ea"/>
                <a:cs typeface="+mj-cs"/>
              </a:rPr>
            </a:br>
            <a:r>
              <a:rPr lang="fr-FR" sz="3000" b="1" u="sng" dirty="0">
                <a:solidFill>
                  <a:srgbClr val="5DB838"/>
                </a:solidFill>
                <a:latin typeface="+mn-lt"/>
                <a:ea typeface="+mj-ea"/>
                <a:cs typeface="+mj-cs"/>
              </a:rPr>
              <a:t>Qui</a:t>
            </a:r>
            <a:r>
              <a:rPr lang="fr-FR" sz="3000" b="1" dirty="0">
                <a:solidFill>
                  <a:srgbClr val="5DB838"/>
                </a:solidFill>
                <a:latin typeface="+mn-lt"/>
                <a:ea typeface="+mj-ea"/>
                <a:cs typeface="+mj-cs"/>
              </a:rPr>
              <a:t> sont les personnes bénéficiaires de notre projet et </a:t>
            </a:r>
            <a:r>
              <a:rPr lang="fr-FR" sz="3000" b="1" u="sng" dirty="0">
                <a:solidFill>
                  <a:srgbClr val="5DB838"/>
                </a:solidFill>
                <a:latin typeface="+mn-lt"/>
                <a:ea typeface="+mj-ea"/>
                <a:cs typeface="+mj-cs"/>
              </a:rPr>
              <a:t>combien</a:t>
            </a:r>
            <a:r>
              <a:rPr lang="fr-FR" sz="3000" b="1" dirty="0">
                <a:solidFill>
                  <a:srgbClr val="5DB838"/>
                </a:solidFill>
                <a:latin typeface="+mn-lt"/>
                <a:ea typeface="+mj-ea"/>
                <a:cs typeface="+mj-cs"/>
              </a:rPr>
              <a:t> sont-ils? </a:t>
            </a:r>
          </a:p>
        </p:txBody>
      </p:sp>
      <p:sp>
        <p:nvSpPr>
          <p:cNvPr id="13" name="Rectangle 5"/>
          <p:cNvSpPr txBox="1">
            <a:spLocks noChangeArrowheads="1"/>
          </p:cNvSpPr>
          <p:nvPr/>
        </p:nvSpPr>
        <p:spPr>
          <a:xfrm>
            <a:off x="244475" y="3800475"/>
            <a:ext cx="8380413" cy="504825"/>
          </a:xfrm>
          <a:prstGeom prst="rect">
            <a:avLst/>
          </a:prstGeom>
        </p:spPr>
        <p:txBody>
          <a:bodyPr/>
          <a:lstStyle/>
          <a:p>
            <a:pPr defTabSz="457200" eaLnBrk="0" fontAlgn="auto" hangingPunct="0">
              <a:lnSpc>
                <a:spcPct val="95000"/>
              </a:lnSpc>
              <a:spcBef>
                <a:spcPts val="0"/>
              </a:spcBef>
              <a:spcAft>
                <a:spcPts val="0"/>
              </a:spcAft>
              <a:buFont typeface="Arial" charset="0"/>
              <a:buNone/>
              <a:defRPr/>
            </a:pPr>
            <a:r>
              <a:rPr lang="fr-FR" sz="3000" b="1" u="sng" dirty="0">
                <a:solidFill>
                  <a:srgbClr val="5DB838"/>
                </a:solidFill>
                <a:latin typeface="+mn-lt"/>
                <a:ea typeface="+mj-ea"/>
                <a:cs typeface="+mj-cs"/>
              </a:rPr>
              <a:t>Qui</a:t>
            </a:r>
            <a:r>
              <a:rPr lang="fr-FR" sz="3000" b="1" dirty="0">
                <a:solidFill>
                  <a:srgbClr val="5DB838"/>
                </a:solidFill>
                <a:latin typeface="+mn-lt"/>
                <a:ea typeface="+mj-ea"/>
                <a:cs typeface="+mj-cs"/>
              </a:rPr>
              <a:t> doit être compter et </a:t>
            </a:r>
            <a:r>
              <a:rPr lang="fr-FR" sz="3000" b="1" u="sng" dirty="0">
                <a:solidFill>
                  <a:srgbClr val="5DB838"/>
                </a:solidFill>
                <a:latin typeface="+mn-lt"/>
                <a:ea typeface="+mj-ea"/>
                <a:cs typeface="+mj-cs"/>
              </a:rPr>
              <a:t>comment</a:t>
            </a:r>
            <a:r>
              <a:rPr lang="fr-FR" sz="3000" b="1" dirty="0">
                <a:solidFill>
                  <a:srgbClr val="5DB838"/>
                </a:solidFill>
                <a:latin typeface="+mn-lt"/>
                <a:ea typeface="+mj-ea"/>
                <a:cs typeface="+mj-cs"/>
              </a:rPr>
              <a:t> le compter?</a:t>
            </a:r>
          </a:p>
        </p:txBody>
      </p:sp>
    </p:spTree>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1 Título"/>
          <p:cNvSpPr>
            <a:spLocks noGrp="1"/>
          </p:cNvSpPr>
          <p:nvPr>
            <p:ph type="title"/>
          </p:nvPr>
        </p:nvSpPr>
        <p:spPr>
          <a:xfrm>
            <a:off x="457200" y="917575"/>
            <a:ext cx="8229600" cy="1143000"/>
          </a:xfrm>
        </p:spPr>
        <p:txBody>
          <a:bodyPr/>
          <a:lstStyle/>
          <a:p>
            <a:pPr eaLnBrk="1" hangingPunct="1">
              <a:defRPr/>
            </a:pPr>
            <a:r>
              <a:rPr lang="fr-FR" sz="3000" b="1" dirty="0" smtClean="0">
                <a:solidFill>
                  <a:srgbClr val="5DB838"/>
                </a:solidFill>
                <a:latin typeface="+mn-lt"/>
              </a:rPr>
              <a:t>Pourquoi devons-nous compter les bénéficiaires? </a:t>
            </a:r>
          </a:p>
        </p:txBody>
      </p:sp>
      <p:sp>
        <p:nvSpPr>
          <p:cNvPr id="11267" name="2 Marcador de contenido"/>
          <p:cNvSpPr>
            <a:spLocks noGrp="1"/>
          </p:cNvSpPr>
          <p:nvPr>
            <p:ph idx="1"/>
          </p:nvPr>
        </p:nvSpPr>
        <p:spPr>
          <a:xfrm>
            <a:off x="2813050" y="3306763"/>
            <a:ext cx="5956300" cy="1279525"/>
          </a:xfrm>
        </p:spPr>
        <p:txBody>
          <a:bodyPr/>
          <a:lstStyle/>
          <a:p>
            <a:pPr eaLnBrk="1" hangingPunct="1">
              <a:buFont typeface="Wingdings" pitchFamily="2" charset="2"/>
              <a:buChar char="ü"/>
            </a:pPr>
            <a:r>
              <a:rPr lang="fr-FR" sz="2600" b="1" smtClean="0"/>
              <a:t>Pour rendre comptes</a:t>
            </a:r>
            <a:r>
              <a:rPr lang="fr-FR" sz="2600" smtClean="0"/>
              <a:t>: nous devons informer aux bailleurs de fonds et à la société sur le nombre de personnes bénéficiaires de notre intervention</a:t>
            </a:r>
          </a:p>
        </p:txBody>
      </p:sp>
      <p:sp>
        <p:nvSpPr>
          <p:cNvPr id="21508" name="3 Marcador de número de diapositiva"/>
          <p:cNvSpPr>
            <a:spLocks noGrp="1"/>
          </p:cNvSpPr>
          <p:nvPr>
            <p:ph type="sldNum" sz="quarter" idx="12"/>
          </p:nvPr>
        </p:nvSpPr>
        <p:spPr>
          <a:xfrm>
            <a:off x="457200" y="6356350"/>
            <a:ext cx="2133600" cy="365125"/>
          </a:xfrm>
        </p:spPr>
        <p:txBody>
          <a:bodyPr/>
          <a:lstStyle/>
          <a:p>
            <a:pPr algn="l" fontAlgn="base">
              <a:spcBef>
                <a:spcPct val="0"/>
              </a:spcBef>
              <a:spcAft>
                <a:spcPct val="0"/>
              </a:spcAft>
              <a:defRPr/>
            </a:pPr>
            <a:r>
              <a:rPr lang="en-GB">
                <a:latin typeface="Arial" pitchFamily="34" charset="0"/>
              </a:rPr>
              <a:t>Page </a:t>
            </a:r>
            <a:fld id="{80004E07-7551-4B9C-B800-3777D50F1ED1}" type="slidenum">
              <a:rPr lang="en-GB">
                <a:latin typeface="Arial" pitchFamily="34" charset="0"/>
              </a:rPr>
              <a:pPr algn="l" fontAlgn="base">
                <a:spcBef>
                  <a:spcPct val="0"/>
                </a:spcBef>
                <a:spcAft>
                  <a:spcPct val="0"/>
                </a:spcAft>
                <a:defRPr/>
              </a:pPr>
              <a:t>3</a:t>
            </a:fld>
            <a:endParaRPr lang="en-GB">
              <a:latin typeface="Arial" pitchFamily="34" charset="0"/>
            </a:endParaRPr>
          </a:p>
        </p:txBody>
      </p:sp>
      <p:sp>
        <p:nvSpPr>
          <p:cNvPr id="11269" name="2 Marcador de contenido"/>
          <p:cNvSpPr txBox="1">
            <a:spLocks/>
          </p:cNvSpPr>
          <p:nvPr/>
        </p:nvSpPr>
        <p:spPr bwMode="auto">
          <a:xfrm>
            <a:off x="2813050" y="1933575"/>
            <a:ext cx="5857875" cy="1279525"/>
          </a:xfrm>
          <a:prstGeom prst="rect">
            <a:avLst/>
          </a:prstGeom>
          <a:noFill/>
          <a:ln w="9525">
            <a:noFill/>
            <a:miter lim="800000"/>
            <a:headEnd/>
            <a:tailEnd/>
          </a:ln>
        </p:spPr>
        <p:txBody>
          <a:bodyPr lIns="0" tIns="0" rIns="0" bIns="0"/>
          <a:lstStyle/>
          <a:p>
            <a:pPr marL="442913" indent="-354013">
              <a:buFont typeface="Wingdings" pitchFamily="2" charset="2"/>
              <a:buChar char="ü"/>
            </a:pPr>
            <a:r>
              <a:rPr lang="fr-FR" sz="2600" b="1">
                <a:solidFill>
                  <a:srgbClr val="000000"/>
                </a:solidFill>
                <a:latin typeface="Calibri" pitchFamily="34" charset="0"/>
              </a:rPr>
              <a:t>Pour nous assurer que nous atteignons le nombre et le type de bénéficiaires  prévus</a:t>
            </a:r>
            <a:r>
              <a:rPr lang="fr-FR" sz="2600">
                <a:solidFill>
                  <a:srgbClr val="000000"/>
                </a:solidFill>
                <a:latin typeface="Calibri" pitchFamily="34" charset="0"/>
              </a:rPr>
              <a:t> dans la formulation du projet.</a:t>
            </a:r>
            <a:endParaRPr lang="es-ES" sz="2600">
              <a:solidFill>
                <a:srgbClr val="000000"/>
              </a:solidFill>
              <a:latin typeface="Calibri" pitchFamily="34" charset="0"/>
            </a:endParaRPr>
          </a:p>
        </p:txBody>
      </p:sp>
      <p:pic>
        <p:nvPicPr>
          <p:cNvPr id="11270" name="Picture 6"/>
          <p:cNvPicPr>
            <a:picLocks noChangeAspect="1" noChangeArrowheads="1"/>
          </p:cNvPicPr>
          <p:nvPr/>
        </p:nvPicPr>
        <p:blipFill>
          <a:blip r:embed="rId2" cstate="print"/>
          <a:srcRect/>
          <a:stretch>
            <a:fillRect/>
          </a:stretch>
        </p:blipFill>
        <p:spPr bwMode="auto">
          <a:xfrm>
            <a:off x="-15875" y="1758950"/>
            <a:ext cx="2719388" cy="4037013"/>
          </a:xfrm>
          <a:prstGeom prst="rect">
            <a:avLst/>
          </a:prstGeom>
          <a:noFill/>
          <a:ln w="9525">
            <a:noFill/>
            <a:round/>
            <a:headEnd/>
            <a:tailEnd/>
          </a:ln>
        </p:spPr>
      </p:pic>
      <p:sp>
        <p:nvSpPr>
          <p:cNvPr id="11271" name="6 CuadroTexto"/>
          <p:cNvSpPr txBox="1">
            <a:spLocks noChangeArrowheads="1"/>
          </p:cNvSpPr>
          <p:nvPr/>
        </p:nvSpPr>
        <p:spPr bwMode="auto">
          <a:xfrm>
            <a:off x="2655888" y="5159375"/>
            <a:ext cx="6262687" cy="923925"/>
          </a:xfrm>
          <a:prstGeom prst="rect">
            <a:avLst/>
          </a:prstGeom>
          <a:solidFill>
            <a:srgbClr val="FFFEA4"/>
          </a:solidFill>
          <a:ln w="9525">
            <a:noFill/>
            <a:miter lim="800000"/>
            <a:headEnd/>
            <a:tailEnd/>
          </a:ln>
        </p:spPr>
        <p:txBody>
          <a:bodyPr>
            <a:spAutoFit/>
          </a:bodyPr>
          <a:lstStyle/>
          <a:p>
            <a:r>
              <a:rPr lang="fr-FR">
                <a:solidFill>
                  <a:srgbClr val="000000"/>
                </a:solidFill>
                <a:latin typeface="Calibri" pitchFamily="34" charset="0"/>
              </a:rPr>
              <a:t>Informer sur le nombre de bénéficiaires n'indique pas la qualité des interventions, mais il est essentiel pour la représentation de l'échelle et la couverture de nos actions.</a:t>
            </a:r>
          </a:p>
        </p:txBody>
      </p:sp>
      <p:sp>
        <p:nvSpPr>
          <p:cNvPr id="8" name="Text Box 7"/>
          <p:cNvSpPr txBox="1">
            <a:spLocks noChangeArrowheads="1"/>
          </p:cNvSpPr>
          <p:nvPr/>
        </p:nvSpPr>
        <p:spPr bwMode="auto">
          <a:xfrm>
            <a:off x="820738" y="503238"/>
            <a:ext cx="7613650" cy="517525"/>
          </a:xfrm>
          <a:prstGeom prst="rect">
            <a:avLst/>
          </a:prstGeom>
          <a:solidFill>
            <a:srgbClr val="92D050"/>
          </a:solidFill>
          <a:ln w="9525" algn="ctr">
            <a:noFill/>
            <a:miter lim="800000"/>
            <a:headEnd/>
            <a:tailEnd/>
          </a:ln>
        </p:spPr>
        <p:txBody>
          <a:bodyPr lIns="0" tIns="0" rIns="0" bIns="0"/>
          <a:lstStyle/>
          <a:p>
            <a:pPr eaLnBrk="0" fontAlgn="auto" hangingPunct="0">
              <a:lnSpc>
                <a:spcPts val="4800"/>
              </a:lnSpc>
              <a:spcBef>
                <a:spcPts val="0"/>
              </a:spcBef>
              <a:spcAft>
                <a:spcPts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fr-FR" sz="4500" b="1" dirty="0">
                <a:solidFill>
                  <a:srgbClr val="009A4C"/>
                </a:solidFill>
                <a:latin typeface="+mn-lt"/>
                <a:ea typeface="+mj-ea"/>
                <a:cs typeface="+mj-cs"/>
              </a:rPr>
              <a:t>Le Suivi – des Bénéficiaires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4" cstate="print"/>
          <a:srcRect/>
          <a:stretch>
            <a:fillRect/>
          </a:stretch>
        </a:blipFill>
        <a:effectLst/>
      </p:bgPr>
    </p:bg>
    <p:spTree>
      <p:nvGrpSpPr>
        <p:cNvPr id="1" name=""/>
        <p:cNvGrpSpPr/>
        <p:nvPr/>
      </p:nvGrpSpPr>
      <p:grpSpPr>
        <a:xfrm>
          <a:off x="0" y="0"/>
          <a:ext cx="0" cy="0"/>
          <a:chOff x="0" y="0"/>
          <a:chExt cx="0" cy="0"/>
        </a:xfrm>
      </p:grpSpPr>
      <p:sp>
        <p:nvSpPr>
          <p:cNvPr id="12290" name="Titel 1"/>
          <p:cNvSpPr>
            <a:spLocks noGrp="1"/>
          </p:cNvSpPr>
          <p:nvPr>
            <p:ph type="title"/>
          </p:nvPr>
        </p:nvSpPr>
        <p:spPr>
          <a:xfrm>
            <a:off x="685800" y="1524000"/>
            <a:ext cx="8077200" cy="1362075"/>
          </a:xfrm>
        </p:spPr>
        <p:txBody>
          <a:bodyPr/>
          <a:lstStyle/>
          <a:p>
            <a:r>
              <a:rPr lang="fr-FR" altLang="de-DE" sz="5400" cap="none" smtClean="0">
                <a:solidFill>
                  <a:srgbClr val="FFFFFF"/>
                </a:solidFill>
                <a:latin typeface="Oxfam Global Headline" pitchFamily="34" charset="0"/>
              </a:rPr>
              <a:t>BÉNÉFICIAIRES</a:t>
            </a:r>
            <a:br>
              <a:rPr lang="fr-FR" altLang="de-DE" sz="5400" cap="none" smtClean="0">
                <a:solidFill>
                  <a:srgbClr val="FFFFFF"/>
                </a:solidFill>
                <a:latin typeface="Oxfam Global Headline" pitchFamily="34" charset="0"/>
              </a:rPr>
            </a:br>
            <a:r>
              <a:rPr lang="fr-FR" altLang="de-DE" sz="5400" cap="none" smtClean="0">
                <a:solidFill>
                  <a:srgbClr val="FFFFFF"/>
                </a:solidFill>
                <a:latin typeface="Oxfam Global Headline" pitchFamily="34" charset="0"/>
              </a:rPr>
              <a:t>DIRECTS</a:t>
            </a:r>
          </a:p>
        </p:txBody>
      </p:sp>
      <p:sp>
        <p:nvSpPr>
          <p:cNvPr id="12291" name="Textplatzhalter 2"/>
          <p:cNvSpPr>
            <a:spLocks noGrp="1"/>
          </p:cNvSpPr>
          <p:nvPr>
            <p:ph type="body" idx="1"/>
          </p:nvPr>
        </p:nvSpPr>
        <p:spPr>
          <a:xfrm>
            <a:off x="722313" y="4672013"/>
            <a:ext cx="7772400" cy="1500187"/>
          </a:xfrm>
        </p:spPr>
        <p:txBody>
          <a:bodyPr/>
          <a:lstStyle/>
          <a:p>
            <a:r>
              <a:rPr lang="fr-FR" altLang="de-DE" sz="3200" b="1" smtClean="0">
                <a:solidFill>
                  <a:srgbClr val="000000"/>
                </a:solidFill>
              </a:rPr>
              <a:t>Les personnes pour lesquelles le projet est mis en œuvre, qui sont habituellement associées aux activités ET/OU qui bénéficient directement d’un produit ou d’un service fourni dans le cadre du projet.</a:t>
            </a:r>
          </a:p>
        </p:txBody>
      </p:sp>
      <p:pic>
        <p:nvPicPr>
          <p:cNvPr id="12292" name="Picture 5" descr="manimage"/>
          <p:cNvPicPr>
            <a:picLocks noChangeAspect="1" noChangeArrowheads="1"/>
          </p:cNvPicPr>
          <p:nvPr/>
        </p:nvPicPr>
        <p:blipFill>
          <a:blip r:embed="rId5" cstate="print"/>
          <a:srcRect/>
          <a:stretch>
            <a:fillRect/>
          </a:stretch>
        </p:blipFill>
        <p:spPr bwMode="auto">
          <a:xfrm>
            <a:off x="6542088" y="1530350"/>
            <a:ext cx="622300" cy="1577975"/>
          </a:xfrm>
          <a:prstGeom prst="rect">
            <a:avLst/>
          </a:prstGeom>
          <a:noFill/>
          <a:ln w="9525">
            <a:noFill/>
            <a:miter lim="800000"/>
            <a:headEnd/>
            <a:tailEnd/>
          </a:ln>
        </p:spPr>
      </p:pic>
      <p:pic>
        <p:nvPicPr>
          <p:cNvPr id="12293" name="Picture 7" descr="femaleimage"/>
          <p:cNvPicPr>
            <a:picLocks noChangeAspect="1" noChangeArrowheads="1"/>
          </p:cNvPicPr>
          <p:nvPr/>
        </p:nvPicPr>
        <p:blipFill>
          <a:blip r:embed="rId6" cstate="print"/>
          <a:srcRect/>
          <a:stretch>
            <a:fillRect/>
          </a:stretch>
        </p:blipFill>
        <p:spPr bwMode="auto">
          <a:xfrm>
            <a:off x="7269163" y="1524000"/>
            <a:ext cx="655637" cy="1597025"/>
          </a:xfrm>
          <a:prstGeom prst="rect">
            <a:avLst/>
          </a:prstGeom>
          <a:noFill/>
          <a:ln w="9525">
            <a:noFill/>
            <a:miter lim="800000"/>
            <a:headEnd/>
            <a:tailEnd/>
          </a:ln>
        </p:spPr>
      </p:pic>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7"/>
          <p:cNvSpPr txBox="1">
            <a:spLocks noChangeArrowheads="1"/>
          </p:cNvSpPr>
          <p:nvPr/>
        </p:nvSpPr>
        <p:spPr bwMode="auto">
          <a:xfrm>
            <a:off x="820738" y="503238"/>
            <a:ext cx="7613650" cy="517525"/>
          </a:xfrm>
          <a:prstGeom prst="rect">
            <a:avLst/>
          </a:prstGeom>
          <a:solidFill>
            <a:srgbClr val="92D050"/>
          </a:solidFill>
          <a:ln w="9525" algn="ctr">
            <a:noFill/>
            <a:miter lim="800000"/>
            <a:headEnd/>
            <a:tailEnd/>
          </a:ln>
        </p:spPr>
        <p:txBody>
          <a:bodyPr lIns="0" tIns="0" rIns="0" bIns="0"/>
          <a:lstStyle/>
          <a:p>
            <a:pPr eaLnBrk="0" fontAlgn="auto" hangingPunct="0">
              <a:lnSpc>
                <a:spcPts val="4800"/>
              </a:lnSpc>
              <a:spcBef>
                <a:spcPts val="0"/>
              </a:spcBef>
              <a:spcAft>
                <a:spcPts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fr-FR" sz="4500" b="1" dirty="0">
                <a:solidFill>
                  <a:srgbClr val="009A4C"/>
                </a:solidFill>
                <a:latin typeface="+mn-lt"/>
                <a:ea typeface="+mj-ea"/>
                <a:cs typeface="+mj-cs"/>
              </a:rPr>
              <a:t>Le Suivi – des Bénéficiaires</a:t>
            </a:r>
          </a:p>
        </p:txBody>
      </p:sp>
      <p:sp>
        <p:nvSpPr>
          <p:cNvPr id="7" name="Rectangle 3"/>
          <p:cNvSpPr txBox="1">
            <a:spLocks noChangeArrowheads="1"/>
          </p:cNvSpPr>
          <p:nvPr/>
        </p:nvSpPr>
        <p:spPr bwMode="auto">
          <a:xfrm>
            <a:off x="684213" y="1052513"/>
            <a:ext cx="7847012" cy="5113337"/>
          </a:xfrm>
          <a:prstGeom prst="rect">
            <a:avLst/>
          </a:prstGeom>
          <a:noFill/>
          <a:ln w="9525">
            <a:noFill/>
            <a:miter lim="800000"/>
            <a:headEnd/>
            <a:tailEnd/>
          </a:ln>
        </p:spPr>
        <p:txBody>
          <a:bodyPr/>
          <a:lstStyle/>
          <a:p>
            <a:pPr marL="342900" indent="-342900">
              <a:lnSpc>
                <a:spcPct val="90000"/>
              </a:lnSpc>
              <a:spcBef>
                <a:spcPct val="20000"/>
              </a:spcBef>
              <a:buFont typeface="Arial" charset="0"/>
              <a:buNone/>
              <a:defRPr/>
            </a:pPr>
            <a:r>
              <a:rPr lang="fr-FR" sz="3000" b="1" dirty="0">
                <a:solidFill>
                  <a:srgbClr val="5DB838"/>
                </a:solidFill>
                <a:latin typeface="+mn-lt"/>
                <a:ea typeface="+mj-ea"/>
                <a:cs typeface="+mj-cs"/>
              </a:rPr>
              <a:t>Définition des populations bénéficiaires:</a:t>
            </a:r>
          </a:p>
          <a:p>
            <a:pPr marL="342900" indent="-342900">
              <a:lnSpc>
                <a:spcPct val="90000"/>
              </a:lnSpc>
              <a:spcBef>
                <a:spcPct val="20000"/>
              </a:spcBef>
              <a:buFont typeface="Arial" charset="0"/>
              <a:buChar char="•"/>
              <a:defRPr/>
            </a:pPr>
            <a:r>
              <a:rPr lang="fr-FR" sz="2000" dirty="0">
                <a:latin typeface="+mn-lt"/>
                <a:cs typeface="+mn-cs"/>
              </a:rPr>
              <a:t>Notre approche de travail:</a:t>
            </a:r>
          </a:p>
          <a:p>
            <a:pPr marL="742950" lvl="1" indent="-285750">
              <a:lnSpc>
                <a:spcPct val="90000"/>
              </a:lnSpc>
              <a:spcBef>
                <a:spcPct val="20000"/>
              </a:spcBef>
              <a:buFont typeface="Arial" charset="0"/>
              <a:buChar char="–"/>
              <a:defRPr/>
            </a:pPr>
            <a:r>
              <a:rPr lang="fr-FR" sz="2000" u="sng" dirty="0">
                <a:latin typeface="+mn-lt"/>
                <a:cs typeface="+mn-cs"/>
              </a:rPr>
              <a:t>Population bénéficiaire directe</a:t>
            </a:r>
            <a:r>
              <a:rPr lang="fr-FR" sz="2000" dirty="0">
                <a:latin typeface="+mn-lt"/>
                <a:cs typeface="+mn-cs"/>
              </a:rPr>
              <a:t>: </a:t>
            </a:r>
          </a:p>
          <a:p>
            <a:pPr marL="1257300" lvl="2" indent="-342900" algn="just">
              <a:lnSpc>
                <a:spcPct val="90000"/>
              </a:lnSpc>
              <a:spcBef>
                <a:spcPct val="20000"/>
              </a:spcBef>
              <a:buFont typeface="+mj-lt"/>
              <a:buAutoNum type="arabicParenR"/>
              <a:defRPr/>
            </a:pPr>
            <a:r>
              <a:rPr lang="fr-FR" sz="2400" dirty="0">
                <a:latin typeface="+mn-lt"/>
                <a:cs typeface="+mn-cs"/>
              </a:rPr>
              <a:t>Les personnes et les groupes qui prennent part aux activités d’une intervention.</a:t>
            </a:r>
          </a:p>
          <a:p>
            <a:pPr marL="1257300" lvl="2" indent="-342900" algn="just">
              <a:lnSpc>
                <a:spcPct val="90000"/>
              </a:lnSpc>
              <a:spcBef>
                <a:spcPct val="20000"/>
              </a:spcBef>
              <a:buFont typeface="+mj-lt"/>
              <a:buAutoNum type="arabicParenR"/>
              <a:defRPr/>
            </a:pPr>
            <a:r>
              <a:rPr lang="fr-FR" sz="2400" dirty="0">
                <a:latin typeface="+mn-lt"/>
                <a:cs typeface="+mn-cs"/>
              </a:rPr>
              <a:t>Les personnes et les groupes qui bénéficient à court terme des effets d’une intervention.</a:t>
            </a:r>
          </a:p>
          <a:p>
            <a:pPr marL="1257300" lvl="2" indent="-342900">
              <a:lnSpc>
                <a:spcPct val="90000"/>
              </a:lnSpc>
              <a:spcBef>
                <a:spcPct val="20000"/>
              </a:spcBef>
              <a:buFont typeface="Arial" charset="0"/>
              <a:buNone/>
              <a:defRPr/>
            </a:pPr>
            <a:endParaRPr lang="fr-FR" sz="2400" dirty="0">
              <a:latin typeface="+mn-lt"/>
              <a:cs typeface="+mn-cs"/>
            </a:endParaRPr>
          </a:p>
          <a:p>
            <a:pPr marL="742950" lvl="1" indent="-285750">
              <a:lnSpc>
                <a:spcPct val="90000"/>
              </a:lnSpc>
              <a:spcBef>
                <a:spcPct val="20000"/>
              </a:spcBef>
              <a:buFont typeface="Arial" charset="0"/>
              <a:buChar char="–"/>
              <a:defRPr/>
            </a:pPr>
            <a:r>
              <a:rPr lang="fr-FR" sz="2000" u="sng" dirty="0">
                <a:latin typeface="+mn-lt"/>
                <a:cs typeface="+mn-cs"/>
              </a:rPr>
              <a:t>Population bénéficiaire indirecte</a:t>
            </a:r>
            <a:r>
              <a:rPr lang="fr-FR" sz="2000" dirty="0">
                <a:latin typeface="+mn-lt"/>
                <a:cs typeface="+mn-cs"/>
              </a:rPr>
              <a:t>:</a:t>
            </a:r>
          </a:p>
          <a:p>
            <a:pPr marL="1257300" lvl="2" indent="-342900" algn="just">
              <a:lnSpc>
                <a:spcPct val="90000"/>
              </a:lnSpc>
              <a:spcBef>
                <a:spcPct val="20000"/>
              </a:spcBef>
              <a:buFont typeface="+mj-lt"/>
              <a:buAutoNum type="arabicParenR"/>
              <a:defRPr/>
            </a:pPr>
            <a:r>
              <a:rPr lang="fr-FR" sz="2400" dirty="0">
                <a:latin typeface="+mn-lt"/>
                <a:cs typeface="+mn-cs"/>
              </a:rPr>
              <a:t>Nous évitons de réaliser cette estimation. Si obligation des bailleurs des fonds: Établir des critères d’estimation clairs et précis.</a:t>
            </a:r>
          </a:p>
          <a:p>
            <a:pPr marL="1257300" lvl="2" indent="-342900">
              <a:lnSpc>
                <a:spcPct val="90000"/>
              </a:lnSpc>
              <a:spcBef>
                <a:spcPct val="20000"/>
              </a:spcBef>
              <a:buFont typeface="+mj-lt"/>
              <a:buAutoNum type="arabicParenR"/>
              <a:defRPr/>
            </a:pPr>
            <a:endParaRPr lang="fr-FR" sz="1400" dirty="0">
              <a:latin typeface="+mn-lt"/>
              <a:cs typeface="+mn-cs"/>
            </a:endParaRPr>
          </a:p>
          <a:p>
            <a:pPr marL="342900" indent="-342900">
              <a:lnSpc>
                <a:spcPct val="90000"/>
              </a:lnSpc>
              <a:spcBef>
                <a:spcPct val="20000"/>
              </a:spcBef>
              <a:buFont typeface="Arial" charset="0"/>
              <a:buChar char="•"/>
              <a:defRPr/>
            </a:pPr>
            <a:endParaRPr lang="fr-FR" sz="2000" dirty="0">
              <a:latin typeface="+mn-lt"/>
              <a:cs typeface="+mn-cs"/>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3"/>
          <p:cNvSpPr txBox="1">
            <a:spLocks noChangeArrowheads="1"/>
          </p:cNvSpPr>
          <p:nvPr/>
        </p:nvSpPr>
        <p:spPr bwMode="auto">
          <a:xfrm>
            <a:off x="685800" y="1125538"/>
            <a:ext cx="7847013" cy="1871662"/>
          </a:xfrm>
          <a:prstGeom prst="rect">
            <a:avLst/>
          </a:prstGeom>
          <a:noFill/>
          <a:ln w="9525">
            <a:noFill/>
            <a:miter lim="800000"/>
            <a:headEnd/>
            <a:tailEnd/>
          </a:ln>
        </p:spPr>
        <p:txBody>
          <a:bodyPr/>
          <a:lstStyle/>
          <a:p>
            <a:pPr marL="342900" indent="-342900">
              <a:lnSpc>
                <a:spcPct val="90000"/>
              </a:lnSpc>
              <a:spcBef>
                <a:spcPct val="20000"/>
              </a:spcBef>
              <a:buFont typeface="Arial" charset="0"/>
              <a:buNone/>
              <a:defRPr/>
            </a:pPr>
            <a:r>
              <a:rPr lang="fr-FR" sz="3000" b="1" dirty="0">
                <a:solidFill>
                  <a:srgbClr val="5DB838"/>
                </a:solidFill>
                <a:latin typeface="+mn-lt"/>
                <a:ea typeface="+mj-ea"/>
                <a:cs typeface="+mj-cs"/>
              </a:rPr>
              <a:t>Comptage des populations bénéficiaires:</a:t>
            </a:r>
          </a:p>
          <a:p>
            <a:pPr marL="342900" indent="-342900">
              <a:lnSpc>
                <a:spcPct val="90000"/>
              </a:lnSpc>
              <a:spcBef>
                <a:spcPct val="20000"/>
              </a:spcBef>
              <a:buFont typeface="Arial" charset="0"/>
              <a:buChar char="•"/>
              <a:defRPr/>
            </a:pPr>
            <a:r>
              <a:rPr lang="fr-FR" sz="2000" dirty="0">
                <a:latin typeface="+mn-lt"/>
                <a:cs typeface="+mn-cs"/>
              </a:rPr>
              <a:t>deux variables à être considérer: </a:t>
            </a:r>
          </a:p>
          <a:p>
            <a:pPr marL="800100" lvl="1" indent="-342900">
              <a:lnSpc>
                <a:spcPct val="90000"/>
              </a:lnSpc>
              <a:spcBef>
                <a:spcPct val="20000"/>
              </a:spcBef>
              <a:buFont typeface="+mj-lt"/>
              <a:buAutoNum type="arabicParenR"/>
              <a:defRPr/>
            </a:pPr>
            <a:r>
              <a:rPr lang="fr-FR" sz="2000" dirty="0">
                <a:latin typeface="+mn-lt"/>
                <a:cs typeface="+mn-cs"/>
              </a:rPr>
              <a:t>Unité d’analyse: Personne et/ou organisation/institution.</a:t>
            </a:r>
          </a:p>
          <a:p>
            <a:pPr marL="800100" lvl="1" indent="-342900">
              <a:lnSpc>
                <a:spcPct val="90000"/>
              </a:lnSpc>
              <a:spcBef>
                <a:spcPct val="20000"/>
              </a:spcBef>
              <a:buFont typeface="+mj-lt"/>
              <a:buAutoNum type="arabicParenR"/>
              <a:defRPr/>
            </a:pPr>
            <a:r>
              <a:rPr lang="fr-FR" sz="2000" dirty="0">
                <a:latin typeface="+mn-lt"/>
                <a:cs typeface="+mn-cs"/>
              </a:rPr>
              <a:t>type d’action/activité: Formation, visite d’échange, participation aux espaces de concertation, etc.</a:t>
            </a:r>
          </a:p>
          <a:p>
            <a:pPr marL="800100" lvl="1" indent="-342900">
              <a:lnSpc>
                <a:spcPct val="90000"/>
              </a:lnSpc>
              <a:spcBef>
                <a:spcPct val="20000"/>
              </a:spcBef>
              <a:buFont typeface="Arial" charset="0"/>
              <a:buNone/>
              <a:defRPr/>
            </a:pPr>
            <a:endParaRPr lang="fr-FR" sz="1200" dirty="0">
              <a:latin typeface="+mn-lt"/>
              <a:cs typeface="+mn-cs"/>
            </a:endParaRPr>
          </a:p>
          <a:p>
            <a:pPr marL="800100" lvl="1" indent="-342900">
              <a:lnSpc>
                <a:spcPct val="90000"/>
              </a:lnSpc>
              <a:spcBef>
                <a:spcPct val="20000"/>
              </a:spcBef>
              <a:buFont typeface="Arial" charset="0"/>
              <a:buNone/>
              <a:defRPr/>
            </a:pPr>
            <a:endParaRPr lang="fr-FR" sz="1200" dirty="0">
              <a:latin typeface="+mn-lt"/>
              <a:cs typeface="+mn-cs"/>
            </a:endParaRPr>
          </a:p>
          <a:p>
            <a:pPr marL="342900" indent="-342900">
              <a:lnSpc>
                <a:spcPct val="90000"/>
              </a:lnSpc>
              <a:spcBef>
                <a:spcPct val="20000"/>
              </a:spcBef>
              <a:buFont typeface="Arial" charset="0"/>
              <a:buNone/>
              <a:defRPr/>
            </a:pPr>
            <a:endParaRPr lang="fr-FR" sz="2000" dirty="0">
              <a:latin typeface="+mn-lt"/>
              <a:cs typeface="+mn-cs"/>
            </a:endParaRPr>
          </a:p>
          <a:p>
            <a:pPr marL="342900" indent="-342900">
              <a:lnSpc>
                <a:spcPct val="90000"/>
              </a:lnSpc>
              <a:spcBef>
                <a:spcPct val="20000"/>
              </a:spcBef>
              <a:buFont typeface="Arial" charset="0"/>
              <a:buNone/>
              <a:defRPr/>
            </a:pPr>
            <a:endParaRPr lang="fr-FR" sz="2000" dirty="0">
              <a:latin typeface="+mn-lt"/>
              <a:cs typeface="+mn-cs"/>
            </a:endParaRPr>
          </a:p>
          <a:p>
            <a:pPr marL="342900" indent="-342900">
              <a:lnSpc>
                <a:spcPct val="90000"/>
              </a:lnSpc>
              <a:spcBef>
                <a:spcPct val="20000"/>
              </a:spcBef>
              <a:buFont typeface="Arial" charset="0"/>
              <a:buNone/>
              <a:defRPr/>
            </a:pPr>
            <a:endParaRPr lang="fr-FR" sz="2000" dirty="0">
              <a:latin typeface="+mn-lt"/>
              <a:cs typeface="+mn-cs"/>
            </a:endParaRPr>
          </a:p>
          <a:p>
            <a:pPr marL="342900" indent="-342900">
              <a:lnSpc>
                <a:spcPct val="90000"/>
              </a:lnSpc>
              <a:spcBef>
                <a:spcPct val="20000"/>
              </a:spcBef>
              <a:buFont typeface="Arial" charset="0"/>
              <a:buNone/>
              <a:defRPr/>
            </a:pPr>
            <a:endParaRPr lang="fr-FR" sz="2000" dirty="0">
              <a:latin typeface="+mn-lt"/>
              <a:cs typeface="+mn-cs"/>
            </a:endParaRPr>
          </a:p>
        </p:txBody>
      </p:sp>
      <p:graphicFrame>
        <p:nvGraphicFramePr>
          <p:cNvPr id="11" name="Table 4"/>
          <p:cNvGraphicFramePr>
            <a:graphicFrameLocks noGrp="1"/>
          </p:cNvGraphicFramePr>
          <p:nvPr/>
        </p:nvGraphicFramePr>
        <p:xfrm>
          <a:off x="611188" y="3284538"/>
          <a:ext cx="7561212" cy="2821987"/>
        </p:xfrm>
        <a:graphic>
          <a:graphicData uri="http://schemas.openxmlformats.org/drawingml/2006/table">
            <a:tbl>
              <a:tblPr/>
              <a:tblGrid>
                <a:gridCol w="3780801"/>
                <a:gridCol w="1436556"/>
                <a:gridCol w="2343855"/>
              </a:tblGrid>
              <a:tr h="333037">
                <a:tc>
                  <a:txBody>
                    <a:bodyPr/>
                    <a:lstStyle/>
                    <a:p>
                      <a:pPr algn="ctr">
                        <a:lnSpc>
                          <a:spcPct val="115000"/>
                        </a:lnSpc>
                        <a:spcAft>
                          <a:spcPts val="0"/>
                        </a:spcAft>
                      </a:pPr>
                      <a:r>
                        <a:rPr lang="fr-FR" sz="1400" b="1" dirty="0">
                          <a:latin typeface="Calibri"/>
                          <a:ea typeface="Calibri"/>
                          <a:cs typeface="Times New Roman"/>
                        </a:rPr>
                        <a:t>Type d’activité</a:t>
                      </a:r>
                      <a:endParaRPr lang="es-ES"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400" b="1">
                          <a:latin typeface="Calibri"/>
                          <a:ea typeface="Calibri"/>
                          <a:cs typeface="Times New Roman"/>
                        </a:rPr>
                        <a:t>Unité d’analyse</a:t>
                      </a:r>
                      <a:endParaRPr lang="es-ES" sz="14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400" b="1" dirty="0">
                          <a:latin typeface="Calibri"/>
                          <a:ea typeface="Calibri"/>
                          <a:cs typeface="Times New Roman"/>
                        </a:rPr>
                        <a:t>Population </a:t>
                      </a:r>
                      <a:r>
                        <a:rPr lang="fr-FR" sz="1400" b="1" dirty="0" smtClean="0">
                          <a:latin typeface="Calibri"/>
                          <a:ea typeface="Calibri"/>
                          <a:cs typeface="Times New Roman"/>
                        </a:rPr>
                        <a:t>participante/ bénéficiaire</a:t>
                      </a:r>
                      <a:r>
                        <a:rPr lang="fr-FR" sz="1400" b="1" baseline="0" dirty="0" smtClean="0">
                          <a:latin typeface="Calibri"/>
                          <a:ea typeface="Calibri"/>
                          <a:cs typeface="Times New Roman"/>
                        </a:rPr>
                        <a:t> directe</a:t>
                      </a:r>
                      <a:endParaRPr lang="es-ES"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99111">
                <a:tc>
                  <a:txBody>
                    <a:bodyPr/>
                    <a:lstStyle/>
                    <a:p>
                      <a:pPr>
                        <a:lnSpc>
                          <a:spcPct val="115000"/>
                        </a:lnSpc>
                        <a:spcAft>
                          <a:spcPts val="0"/>
                        </a:spcAft>
                      </a:pPr>
                      <a:r>
                        <a:rPr lang="fr-FR" sz="1400" dirty="0">
                          <a:latin typeface="Calibri"/>
                          <a:ea typeface="Calibri"/>
                          <a:cs typeface="Times New Roman"/>
                        </a:rPr>
                        <a:t>Organiser une formation sur « Les techniques de plaidoyer »  adressé aux  </a:t>
                      </a:r>
                      <a:r>
                        <a:rPr lang="fr-FR" sz="1400" dirty="0" smtClean="0">
                          <a:latin typeface="Calibri"/>
                          <a:ea typeface="Calibri"/>
                          <a:cs typeface="Times New Roman"/>
                        </a:rPr>
                        <a:t>OSC</a:t>
                      </a:r>
                      <a:r>
                        <a:rPr lang="fr-FR" sz="1400" baseline="0" dirty="0" smtClean="0">
                          <a:latin typeface="Calibri"/>
                          <a:ea typeface="Calibri"/>
                          <a:cs typeface="Times New Roman"/>
                        </a:rPr>
                        <a:t> dans la région de …</a:t>
                      </a:r>
                      <a:endParaRPr lang="es-ES"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400" dirty="0">
                          <a:latin typeface="Calibri"/>
                          <a:ea typeface="Calibri"/>
                          <a:cs typeface="Times New Roman"/>
                        </a:rPr>
                        <a:t>Personnes</a:t>
                      </a:r>
                      <a:endParaRPr lang="es-ES"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400" dirty="0">
                          <a:latin typeface="Calibri"/>
                          <a:ea typeface="Calibri"/>
                          <a:cs typeface="Times New Roman"/>
                        </a:rPr>
                        <a:t>Personnes des </a:t>
                      </a:r>
                      <a:r>
                        <a:rPr lang="fr-FR" sz="1400" dirty="0" smtClean="0">
                          <a:latin typeface="Calibri"/>
                          <a:ea typeface="Calibri"/>
                          <a:cs typeface="Times New Roman"/>
                        </a:rPr>
                        <a:t>OSC qui participent dans la formation</a:t>
                      </a:r>
                      <a:endParaRPr lang="es-ES"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32148">
                <a:tc>
                  <a:txBody>
                    <a:bodyPr/>
                    <a:lstStyle/>
                    <a:p>
                      <a:pPr>
                        <a:lnSpc>
                          <a:spcPct val="115000"/>
                        </a:lnSpc>
                        <a:spcAft>
                          <a:spcPts val="0"/>
                        </a:spcAft>
                      </a:pPr>
                      <a:r>
                        <a:rPr lang="fr-FR" sz="1400" dirty="0" smtClean="0">
                          <a:latin typeface="+mn-lt"/>
                          <a:ea typeface="Calibri"/>
                          <a:cs typeface="Times New Roman"/>
                        </a:rPr>
                        <a:t>Participation des femmes travailleuses des fruits rouges du  GCBH à 2 actions de sensibilisation</a:t>
                      </a:r>
                      <a:endParaRPr lang="es-ES"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400" dirty="0">
                          <a:latin typeface="Calibri"/>
                          <a:ea typeface="Calibri"/>
                          <a:cs typeface="Times New Roman"/>
                        </a:rPr>
                        <a:t>Personnes</a:t>
                      </a:r>
                      <a:endParaRPr lang="es-ES"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400" dirty="0" smtClean="0">
                          <a:latin typeface="Calibri"/>
                          <a:ea typeface="Calibri"/>
                          <a:cs typeface="Times New Roman"/>
                        </a:rPr>
                        <a:t>Femmes  qui participent dans le actions de sensibilisation</a:t>
                      </a:r>
                      <a:endParaRPr lang="es-ES"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3" name="Text Box 7"/>
          <p:cNvSpPr txBox="1">
            <a:spLocks noChangeArrowheads="1"/>
          </p:cNvSpPr>
          <p:nvPr/>
        </p:nvSpPr>
        <p:spPr bwMode="auto">
          <a:xfrm>
            <a:off x="820738" y="503238"/>
            <a:ext cx="7613650" cy="517525"/>
          </a:xfrm>
          <a:prstGeom prst="rect">
            <a:avLst/>
          </a:prstGeom>
          <a:solidFill>
            <a:srgbClr val="92D050"/>
          </a:solidFill>
          <a:ln w="9525" algn="ctr">
            <a:noFill/>
            <a:miter lim="800000"/>
            <a:headEnd/>
            <a:tailEnd/>
          </a:ln>
        </p:spPr>
        <p:txBody>
          <a:bodyPr lIns="0" tIns="0" rIns="0" bIns="0"/>
          <a:lstStyle/>
          <a:p>
            <a:pPr eaLnBrk="0" fontAlgn="auto" hangingPunct="0">
              <a:lnSpc>
                <a:spcPts val="4800"/>
              </a:lnSpc>
              <a:spcBef>
                <a:spcPts val="0"/>
              </a:spcBef>
              <a:spcAft>
                <a:spcPts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fr-FR" sz="4500" b="1" dirty="0">
                <a:solidFill>
                  <a:srgbClr val="009A4C"/>
                </a:solidFill>
                <a:latin typeface="+mn-lt"/>
                <a:ea typeface="+mj-ea"/>
                <a:cs typeface="+mj-cs"/>
              </a:rPr>
              <a:t>Le Suivi – des Bénéficiaires</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1 Título"/>
          <p:cNvSpPr>
            <a:spLocks noGrp="1"/>
          </p:cNvSpPr>
          <p:nvPr>
            <p:ph type="title"/>
          </p:nvPr>
        </p:nvSpPr>
        <p:spPr>
          <a:xfrm>
            <a:off x="457200" y="846138"/>
            <a:ext cx="6059488" cy="566737"/>
          </a:xfrm>
        </p:spPr>
        <p:txBody>
          <a:bodyPr/>
          <a:lstStyle/>
          <a:p>
            <a:pPr algn="l" eaLnBrk="1" hangingPunct="1">
              <a:defRPr/>
            </a:pPr>
            <a:r>
              <a:rPr lang="fr-FR" sz="3000" b="1" dirty="0" smtClean="0">
                <a:solidFill>
                  <a:srgbClr val="5DB838"/>
                </a:solidFill>
                <a:latin typeface="+mn-lt"/>
              </a:rPr>
              <a:t>Le risque de “double comptage”:</a:t>
            </a:r>
          </a:p>
        </p:txBody>
      </p:sp>
      <p:sp>
        <p:nvSpPr>
          <p:cNvPr id="24579" name="3 Marcador de número de diapositiva"/>
          <p:cNvSpPr>
            <a:spLocks noGrp="1"/>
          </p:cNvSpPr>
          <p:nvPr>
            <p:ph type="sldNum" sz="quarter" idx="12"/>
          </p:nvPr>
        </p:nvSpPr>
        <p:spPr>
          <a:xfrm>
            <a:off x="457200" y="6356350"/>
            <a:ext cx="2133600" cy="365125"/>
          </a:xfrm>
        </p:spPr>
        <p:txBody>
          <a:bodyPr/>
          <a:lstStyle/>
          <a:p>
            <a:pPr algn="l" fontAlgn="base">
              <a:spcBef>
                <a:spcPct val="0"/>
              </a:spcBef>
              <a:spcAft>
                <a:spcPct val="0"/>
              </a:spcAft>
              <a:defRPr/>
            </a:pPr>
            <a:r>
              <a:rPr lang="en-GB">
                <a:latin typeface="Arial" pitchFamily="34" charset="0"/>
              </a:rPr>
              <a:t>Page </a:t>
            </a:r>
            <a:fld id="{6B8F75AE-E0FC-4583-86DE-29A0E8323919}" type="slidenum">
              <a:rPr lang="en-GB">
                <a:latin typeface="Arial" pitchFamily="34" charset="0"/>
              </a:rPr>
              <a:pPr algn="l" fontAlgn="base">
                <a:spcBef>
                  <a:spcPct val="0"/>
                </a:spcBef>
                <a:spcAft>
                  <a:spcPct val="0"/>
                </a:spcAft>
                <a:defRPr/>
              </a:pPr>
              <a:t>7</a:t>
            </a:fld>
            <a:endParaRPr lang="en-GB">
              <a:latin typeface="Arial" pitchFamily="34" charset="0"/>
            </a:endParaRPr>
          </a:p>
        </p:txBody>
      </p:sp>
      <p:pic>
        <p:nvPicPr>
          <p:cNvPr id="15364" name="Picture 5"/>
          <p:cNvPicPr>
            <a:picLocks noGrp="1" noChangeAspect="1" noChangeArrowheads="1"/>
          </p:cNvPicPr>
          <p:nvPr>
            <p:ph idx="1"/>
          </p:nvPr>
        </p:nvPicPr>
        <p:blipFill>
          <a:blip r:embed="rId2" cstate="print"/>
          <a:srcRect/>
          <a:stretch>
            <a:fillRect/>
          </a:stretch>
        </p:blipFill>
        <p:spPr>
          <a:xfrm>
            <a:off x="6597650" y="1238250"/>
            <a:ext cx="2546350" cy="4279900"/>
          </a:xfrm>
          <a:noFill/>
        </p:spPr>
      </p:pic>
      <p:sp>
        <p:nvSpPr>
          <p:cNvPr id="15365" name="5 CuadroTexto"/>
          <p:cNvSpPr txBox="1">
            <a:spLocks noChangeArrowheads="1"/>
          </p:cNvSpPr>
          <p:nvPr/>
        </p:nvSpPr>
        <p:spPr bwMode="auto">
          <a:xfrm>
            <a:off x="295275" y="1549400"/>
            <a:ext cx="6175375" cy="1016000"/>
          </a:xfrm>
          <a:prstGeom prst="rect">
            <a:avLst/>
          </a:prstGeom>
          <a:noFill/>
          <a:ln w="9525">
            <a:noFill/>
            <a:miter lim="800000"/>
            <a:headEnd/>
            <a:tailEnd/>
          </a:ln>
        </p:spPr>
        <p:txBody>
          <a:bodyPr>
            <a:spAutoFit/>
          </a:bodyPr>
          <a:lstStyle/>
          <a:p>
            <a:pPr>
              <a:buFont typeface="Wingdings" pitchFamily="2" charset="2"/>
              <a:buChar char="ü"/>
            </a:pPr>
            <a:r>
              <a:rPr lang="fr-FR" sz="2000">
                <a:solidFill>
                  <a:srgbClr val="000000"/>
                </a:solidFill>
                <a:latin typeface="Calibri" pitchFamily="34" charset="0"/>
              </a:rPr>
              <a:t>C'est différent de faire rapport sur le nombre de personnes atteintes, que sur les actions qui ont été mises en œuvre</a:t>
            </a:r>
            <a:r>
              <a:rPr lang="es-ES" sz="2000">
                <a:solidFill>
                  <a:srgbClr val="000000"/>
                </a:solidFill>
                <a:latin typeface="Calibri" pitchFamily="34" charset="0"/>
              </a:rPr>
              <a:t>.</a:t>
            </a:r>
          </a:p>
        </p:txBody>
      </p:sp>
      <p:sp>
        <p:nvSpPr>
          <p:cNvPr id="15366" name="6 CuadroTexto"/>
          <p:cNvSpPr txBox="1">
            <a:spLocks noChangeArrowheads="1"/>
          </p:cNvSpPr>
          <p:nvPr/>
        </p:nvSpPr>
        <p:spPr bwMode="auto">
          <a:xfrm>
            <a:off x="306388" y="2576513"/>
            <a:ext cx="6176962" cy="708025"/>
          </a:xfrm>
          <a:prstGeom prst="rect">
            <a:avLst/>
          </a:prstGeom>
          <a:noFill/>
          <a:ln w="9525">
            <a:noFill/>
            <a:miter lim="800000"/>
            <a:headEnd/>
            <a:tailEnd/>
          </a:ln>
        </p:spPr>
        <p:txBody>
          <a:bodyPr>
            <a:spAutoFit/>
          </a:bodyPr>
          <a:lstStyle/>
          <a:p>
            <a:r>
              <a:rPr lang="fr-FR" sz="2000" b="1">
                <a:solidFill>
                  <a:srgbClr val="000000"/>
                </a:solidFill>
                <a:latin typeface="Calibri" pitchFamily="34" charset="0"/>
              </a:rPr>
              <a:t>On compte chaque bénéficiaire </a:t>
            </a:r>
            <a:r>
              <a:rPr lang="fr-FR" sz="2000" b="1" u="sng">
                <a:solidFill>
                  <a:srgbClr val="000000"/>
                </a:solidFill>
                <a:latin typeface="Calibri" pitchFamily="34" charset="0"/>
              </a:rPr>
              <a:t>1 fois</a:t>
            </a:r>
            <a:r>
              <a:rPr lang="fr-FR" sz="2000" b="1">
                <a:solidFill>
                  <a:srgbClr val="000000"/>
                </a:solidFill>
                <a:latin typeface="Calibri" pitchFamily="34" charset="0"/>
              </a:rPr>
              <a:t>, quel que soit le nombre d'actions du projet qui a bénéficié</a:t>
            </a:r>
          </a:p>
        </p:txBody>
      </p:sp>
      <p:sp>
        <p:nvSpPr>
          <p:cNvPr id="15367" name="7 CuadroTexto"/>
          <p:cNvSpPr txBox="1">
            <a:spLocks noChangeArrowheads="1"/>
          </p:cNvSpPr>
          <p:nvPr/>
        </p:nvSpPr>
        <p:spPr bwMode="auto">
          <a:xfrm>
            <a:off x="338138" y="3500438"/>
            <a:ext cx="6299200" cy="2862262"/>
          </a:xfrm>
          <a:prstGeom prst="rect">
            <a:avLst/>
          </a:prstGeom>
          <a:solidFill>
            <a:srgbClr val="FEFCB6"/>
          </a:solidFill>
          <a:ln w="9525">
            <a:noFill/>
            <a:miter lim="800000"/>
            <a:headEnd/>
            <a:tailEnd/>
          </a:ln>
        </p:spPr>
        <p:txBody>
          <a:bodyPr>
            <a:spAutoFit/>
          </a:bodyPr>
          <a:lstStyle/>
          <a:p>
            <a:r>
              <a:rPr lang="fr-FR" sz="2000" b="1">
                <a:solidFill>
                  <a:srgbClr val="0070C0"/>
                </a:solidFill>
                <a:latin typeface="Calibri" pitchFamily="34" charset="0"/>
              </a:rPr>
              <a:t>Exemple: </a:t>
            </a:r>
            <a:r>
              <a:rPr lang="fr-FR" sz="2000">
                <a:solidFill>
                  <a:srgbClr val="000000"/>
                </a:solidFill>
                <a:latin typeface="Calibri" pitchFamily="34" charset="0"/>
              </a:rPr>
              <a:t>une femme qui a bénéficié d'ateliers de formation pour les dirigeantes de la communauté, et a également participé dans des classes de alphabétisation, et à son tour a pris part de la campagne de sensibilisation sur les droits des femmes; </a:t>
            </a:r>
            <a:r>
              <a:rPr lang="fr-FR" sz="2000" b="1">
                <a:solidFill>
                  <a:srgbClr val="000000"/>
                </a:solidFill>
                <a:latin typeface="Calibri" pitchFamily="34" charset="0"/>
              </a:rPr>
              <a:t>malgré le fait qu’elle a bénéficié de trois actions, elle sera considérée comme une seul bénéficiaire, et sera compté </a:t>
            </a:r>
            <a:r>
              <a:rPr lang="fr-FR" sz="2000" b="1" u="sng">
                <a:solidFill>
                  <a:srgbClr val="000000"/>
                </a:solidFill>
                <a:latin typeface="Calibri" pitchFamily="34" charset="0"/>
              </a:rPr>
              <a:t>qu'une seule fois </a:t>
            </a:r>
            <a:r>
              <a:rPr lang="fr-FR" sz="2000" b="1">
                <a:solidFill>
                  <a:srgbClr val="000000"/>
                </a:solidFill>
                <a:latin typeface="Calibri" pitchFamily="34" charset="0"/>
              </a:rPr>
              <a:t>lors du projet.</a:t>
            </a:r>
          </a:p>
        </p:txBody>
      </p:sp>
      <p:sp>
        <p:nvSpPr>
          <p:cNvPr id="15368" name="8 CuadroTexto"/>
          <p:cNvSpPr txBox="1">
            <a:spLocks noChangeArrowheads="1"/>
          </p:cNvSpPr>
          <p:nvPr/>
        </p:nvSpPr>
        <p:spPr bwMode="auto">
          <a:xfrm>
            <a:off x="2152650" y="1252538"/>
            <a:ext cx="184150" cy="368300"/>
          </a:xfrm>
          <a:prstGeom prst="rect">
            <a:avLst/>
          </a:prstGeom>
          <a:noFill/>
          <a:ln w="9525">
            <a:noFill/>
            <a:miter lim="800000"/>
            <a:headEnd/>
            <a:tailEnd/>
          </a:ln>
        </p:spPr>
        <p:txBody>
          <a:bodyPr wrap="none">
            <a:spAutoFit/>
          </a:bodyPr>
          <a:lstStyle/>
          <a:p>
            <a:endParaRPr lang="es-ES">
              <a:solidFill>
                <a:srgbClr val="000000"/>
              </a:solidFill>
              <a:latin typeface="Calibri" pitchFamily="34" charset="0"/>
            </a:endParaRPr>
          </a:p>
        </p:txBody>
      </p:sp>
      <p:sp>
        <p:nvSpPr>
          <p:cNvPr id="9" name="Text Box 7"/>
          <p:cNvSpPr txBox="1">
            <a:spLocks noChangeArrowheads="1"/>
          </p:cNvSpPr>
          <p:nvPr/>
        </p:nvSpPr>
        <p:spPr bwMode="auto">
          <a:xfrm>
            <a:off x="468313" y="188913"/>
            <a:ext cx="7613650" cy="517525"/>
          </a:xfrm>
          <a:prstGeom prst="rect">
            <a:avLst/>
          </a:prstGeom>
          <a:solidFill>
            <a:srgbClr val="92D050"/>
          </a:solidFill>
          <a:ln w="9525" algn="ctr">
            <a:noFill/>
            <a:miter lim="800000"/>
            <a:headEnd/>
            <a:tailEnd/>
          </a:ln>
        </p:spPr>
        <p:txBody>
          <a:bodyPr lIns="0" tIns="0" rIns="0" bIns="0"/>
          <a:lstStyle/>
          <a:p>
            <a:pPr eaLnBrk="0" fontAlgn="auto" hangingPunct="0">
              <a:lnSpc>
                <a:spcPts val="4800"/>
              </a:lnSpc>
              <a:spcBef>
                <a:spcPts val="0"/>
              </a:spcBef>
              <a:spcAft>
                <a:spcPts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fr-FR" sz="4500" b="1" dirty="0">
                <a:solidFill>
                  <a:srgbClr val="009A4C"/>
                </a:solidFill>
                <a:latin typeface="+mn-lt"/>
                <a:ea typeface="+mj-ea"/>
                <a:cs typeface="+mj-cs"/>
              </a:rPr>
              <a:t>Le Suivi – des Bénéficiaires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1" name="Rectangle 3"/>
          <p:cNvSpPr>
            <a:spLocks noGrp="1" noChangeArrowheads="1"/>
          </p:cNvSpPr>
          <p:nvPr>
            <p:ph type="body" idx="1"/>
          </p:nvPr>
        </p:nvSpPr>
        <p:spPr>
          <a:xfrm>
            <a:off x="611188" y="1125538"/>
            <a:ext cx="7847012" cy="4967287"/>
          </a:xfrm>
        </p:spPr>
        <p:txBody>
          <a:bodyPr rtlCol="0">
            <a:normAutofit fontScale="92500" lnSpcReduction="20000"/>
          </a:bodyPr>
          <a:lstStyle/>
          <a:p>
            <a:pPr eaLnBrk="1" fontAlgn="auto" hangingPunct="1">
              <a:spcAft>
                <a:spcPts val="600"/>
              </a:spcAft>
              <a:buFont typeface="Arial" charset="0"/>
              <a:buNone/>
              <a:defRPr/>
            </a:pPr>
            <a:r>
              <a:rPr lang="fr-FR" b="1" dirty="0" smtClean="0">
                <a:solidFill>
                  <a:srgbClr val="5DB838"/>
                </a:solidFill>
                <a:ea typeface="+mj-ea"/>
                <a:cs typeface="+mj-cs"/>
              </a:rPr>
              <a:t>Caractérisation des populations bénéficiaires:</a:t>
            </a:r>
          </a:p>
          <a:p>
            <a:pPr eaLnBrk="1" fontAlgn="auto" hangingPunct="1">
              <a:spcAft>
                <a:spcPts val="0"/>
              </a:spcAft>
              <a:defRPr/>
            </a:pPr>
            <a:r>
              <a:rPr lang="fr-FR" sz="2000" dirty="0" smtClean="0"/>
              <a:t>Nécessité de préciser les catégories pour le comptage des populations bénéficiaires:</a:t>
            </a:r>
          </a:p>
          <a:p>
            <a:pPr eaLnBrk="1" fontAlgn="auto" hangingPunct="1">
              <a:spcAft>
                <a:spcPts val="0"/>
              </a:spcAft>
              <a:defRPr/>
            </a:pPr>
            <a:endParaRPr lang="fr-FR" sz="2100" dirty="0" smtClean="0"/>
          </a:p>
          <a:p>
            <a:pPr marL="174625" lvl="1" eaLnBrk="1" fontAlgn="auto" hangingPunct="1">
              <a:spcAft>
                <a:spcPts val="600"/>
              </a:spcAft>
              <a:buClr>
                <a:srgbClr val="61A534"/>
              </a:buClr>
              <a:buFont typeface="Wingdings" pitchFamily="2" charset="2"/>
              <a:buChar char="q"/>
              <a:defRPr/>
            </a:pPr>
            <a:r>
              <a:rPr lang="fr-FR" b="1" dirty="0" smtClean="0"/>
              <a:t>	</a:t>
            </a:r>
            <a:r>
              <a:rPr lang="fr-FR" sz="2000" b="1" dirty="0" smtClean="0"/>
              <a:t>Pour les personnes</a:t>
            </a:r>
            <a:r>
              <a:rPr lang="fr-FR" b="1" dirty="0" smtClean="0"/>
              <a:t>:</a:t>
            </a:r>
          </a:p>
          <a:p>
            <a:pPr marL="542925" lvl="4" eaLnBrk="1" fontAlgn="auto" hangingPunct="1">
              <a:spcAft>
                <a:spcPts val="600"/>
              </a:spcAft>
              <a:buClr>
                <a:srgbClr val="61A534"/>
              </a:buClr>
              <a:buFont typeface="Wingdings" pitchFamily="2" charset="2"/>
              <a:buChar char="§"/>
              <a:defRPr/>
            </a:pPr>
            <a:r>
              <a:rPr lang="fr-FR" dirty="0" smtClean="0"/>
              <a:t> 	Désagrégé par sexe: Femme et Homme</a:t>
            </a:r>
          </a:p>
          <a:p>
            <a:pPr marL="542925" lvl="4" eaLnBrk="1" fontAlgn="auto" hangingPunct="1">
              <a:spcAft>
                <a:spcPts val="600"/>
              </a:spcAft>
              <a:buClr>
                <a:srgbClr val="61A534"/>
              </a:buClr>
              <a:buFont typeface="Wingdings" pitchFamily="2" charset="2"/>
              <a:buChar char="§"/>
              <a:defRPr/>
            </a:pPr>
            <a:r>
              <a:rPr lang="fr-FR" dirty="0" smtClean="0"/>
              <a:t> 	Désagrégé par âge:</a:t>
            </a:r>
          </a:p>
          <a:p>
            <a:pPr marL="542925" lvl="4" eaLnBrk="1" fontAlgn="auto" hangingPunct="1">
              <a:spcAft>
                <a:spcPts val="600"/>
              </a:spcAft>
              <a:buClr>
                <a:srgbClr val="61A534"/>
              </a:buClr>
              <a:buFont typeface="Wingdings" pitchFamily="2" charset="2"/>
              <a:buChar char="§"/>
              <a:defRPr/>
            </a:pPr>
            <a:r>
              <a:rPr lang="fr-FR" dirty="0" smtClean="0"/>
              <a:t> 	Autre type de désagrégation selon le projet…</a:t>
            </a:r>
          </a:p>
          <a:p>
            <a:pPr lvl="2" eaLnBrk="1" fontAlgn="auto" hangingPunct="1">
              <a:spcAft>
                <a:spcPts val="600"/>
              </a:spcAft>
              <a:defRPr/>
            </a:pPr>
            <a:endParaRPr lang="fr-FR" dirty="0" smtClean="0"/>
          </a:p>
          <a:p>
            <a:pPr marL="174625" lvl="1" eaLnBrk="1" fontAlgn="auto" hangingPunct="1">
              <a:spcAft>
                <a:spcPts val="600"/>
              </a:spcAft>
              <a:buClr>
                <a:srgbClr val="61A534"/>
              </a:buClr>
              <a:buFont typeface="Wingdings" pitchFamily="2" charset="2"/>
              <a:buChar char="q"/>
              <a:defRPr/>
            </a:pPr>
            <a:r>
              <a:rPr lang="fr-FR" sz="2000" b="1" dirty="0" smtClean="0"/>
              <a:t>  Pour les organisations:</a:t>
            </a:r>
          </a:p>
          <a:p>
            <a:pPr marL="898525" lvl="4" indent="-355600" eaLnBrk="1" fontAlgn="auto" hangingPunct="1">
              <a:spcAft>
                <a:spcPts val="600"/>
              </a:spcAft>
              <a:buClr>
                <a:srgbClr val="61A534"/>
              </a:buClr>
              <a:buFont typeface="Wingdings" pitchFamily="2" charset="2"/>
              <a:buChar char="§"/>
              <a:defRPr/>
            </a:pPr>
            <a:r>
              <a:rPr lang="fr-FR" dirty="0" smtClean="0"/>
              <a:t>Type d’organisation: De femmes, de jeunes, etc.</a:t>
            </a:r>
          </a:p>
          <a:p>
            <a:pPr marL="898525" lvl="4" indent="-355600" eaLnBrk="1" fontAlgn="auto" hangingPunct="1">
              <a:spcAft>
                <a:spcPts val="600"/>
              </a:spcAft>
              <a:buClr>
                <a:srgbClr val="61A534"/>
              </a:buClr>
              <a:buFont typeface="Wingdings" pitchFamily="2" charset="2"/>
              <a:buChar char="§"/>
              <a:defRPr/>
            </a:pPr>
            <a:r>
              <a:rPr lang="fr-FR" dirty="0" smtClean="0"/>
              <a:t>Composition des organisations: Nombre de personnes, désagrégé par sexe.</a:t>
            </a:r>
          </a:p>
        </p:txBody>
      </p:sp>
      <p:sp>
        <p:nvSpPr>
          <p:cNvPr id="5" name="Text Box 7"/>
          <p:cNvSpPr txBox="1">
            <a:spLocks noChangeArrowheads="1"/>
          </p:cNvSpPr>
          <p:nvPr/>
        </p:nvSpPr>
        <p:spPr bwMode="auto">
          <a:xfrm>
            <a:off x="611188" y="503238"/>
            <a:ext cx="7613650" cy="517525"/>
          </a:xfrm>
          <a:prstGeom prst="rect">
            <a:avLst/>
          </a:prstGeom>
          <a:solidFill>
            <a:srgbClr val="92D050"/>
          </a:solidFill>
          <a:ln w="9525" algn="ctr">
            <a:noFill/>
            <a:miter lim="800000"/>
            <a:headEnd/>
            <a:tailEnd/>
          </a:ln>
        </p:spPr>
        <p:txBody>
          <a:bodyPr lIns="0" tIns="0" rIns="0" bIns="0"/>
          <a:lstStyle/>
          <a:p>
            <a:pPr eaLnBrk="0" fontAlgn="auto" hangingPunct="0">
              <a:lnSpc>
                <a:spcPts val="4800"/>
              </a:lnSpc>
              <a:spcBef>
                <a:spcPts val="0"/>
              </a:spcBef>
              <a:spcAft>
                <a:spcPts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fr-FR" sz="4500" b="1" dirty="0">
                <a:solidFill>
                  <a:srgbClr val="009A4C"/>
                </a:solidFill>
                <a:latin typeface="+mn-lt"/>
                <a:ea typeface="+mj-ea"/>
                <a:cs typeface="+mj-cs"/>
              </a:rPr>
              <a:t>Le Suivi – des Bénéficiaires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1 Marcador de número de diapositiva"/>
          <p:cNvSpPr>
            <a:spLocks noGrp="1"/>
          </p:cNvSpPr>
          <p:nvPr>
            <p:ph type="sldNum" sz="quarter" idx="12"/>
          </p:nvPr>
        </p:nvSpPr>
        <p:spPr/>
        <p:txBody>
          <a:bodyPr/>
          <a:lstStyle/>
          <a:p>
            <a:pPr>
              <a:defRPr/>
            </a:pPr>
            <a:r>
              <a:rPr lang="en-GB">
                <a:latin typeface="Arial" pitchFamily="34" charset="0"/>
              </a:rPr>
              <a:t>Page </a:t>
            </a:r>
            <a:fld id="{CD75D2AE-393D-4BBB-BE7D-7528A6E7D74E}" type="slidenum">
              <a:rPr lang="en-GB">
                <a:latin typeface="Arial" pitchFamily="34" charset="0"/>
              </a:rPr>
              <a:pPr>
                <a:defRPr/>
              </a:pPr>
              <a:t>9</a:t>
            </a:fld>
            <a:endParaRPr lang="en-GB">
              <a:latin typeface="Arial" pitchFamily="34" charset="0"/>
            </a:endParaRPr>
          </a:p>
        </p:txBody>
      </p:sp>
      <p:sp>
        <p:nvSpPr>
          <p:cNvPr id="17411" name="2 Rectángulo"/>
          <p:cNvSpPr>
            <a:spLocks noChangeArrowheads="1"/>
          </p:cNvSpPr>
          <p:nvPr/>
        </p:nvSpPr>
        <p:spPr bwMode="auto">
          <a:xfrm>
            <a:off x="3333750" y="2335213"/>
            <a:ext cx="4797425" cy="1816100"/>
          </a:xfrm>
          <a:prstGeom prst="rect">
            <a:avLst/>
          </a:prstGeom>
          <a:noFill/>
          <a:ln w="9525">
            <a:noFill/>
            <a:miter lim="800000"/>
            <a:headEnd/>
            <a:tailEnd/>
          </a:ln>
        </p:spPr>
        <p:txBody>
          <a:bodyPr>
            <a:spAutoFit/>
          </a:bodyPr>
          <a:lstStyle/>
          <a:p>
            <a:pPr algn="ctr"/>
            <a:r>
              <a:rPr lang="fr-FR" sz="2800" b="1">
                <a:solidFill>
                  <a:srgbClr val="00A040"/>
                </a:solidFill>
                <a:latin typeface="Calibri" pitchFamily="34" charset="0"/>
              </a:rPr>
              <a:t>Connaissons-nous ou comprenons-nous qui sont les personnes bénéficiaires de notre Projet?</a:t>
            </a:r>
          </a:p>
        </p:txBody>
      </p:sp>
      <p:pic>
        <p:nvPicPr>
          <p:cNvPr id="17412" name="Picture 5"/>
          <p:cNvPicPr>
            <a:picLocks noChangeAspect="1" noChangeArrowheads="1"/>
          </p:cNvPicPr>
          <p:nvPr/>
        </p:nvPicPr>
        <p:blipFill>
          <a:blip r:embed="rId2" cstate="print"/>
          <a:srcRect/>
          <a:stretch>
            <a:fillRect/>
          </a:stretch>
        </p:blipFill>
        <p:spPr bwMode="auto">
          <a:xfrm>
            <a:off x="534988" y="787400"/>
            <a:ext cx="2630487" cy="5035550"/>
          </a:xfrm>
          <a:prstGeom prst="rect">
            <a:avLst/>
          </a:prstGeom>
          <a:noFill/>
          <a:ln w="9525">
            <a:noFill/>
            <a:round/>
            <a:headEnd/>
            <a:tailEnd/>
          </a:ln>
        </p:spPr>
      </p:pic>
      <p:sp>
        <p:nvSpPr>
          <p:cNvPr id="5" name="Text Box 7"/>
          <p:cNvSpPr txBox="1">
            <a:spLocks noChangeArrowheads="1"/>
          </p:cNvSpPr>
          <p:nvPr/>
        </p:nvSpPr>
        <p:spPr bwMode="auto">
          <a:xfrm>
            <a:off x="611188" y="174625"/>
            <a:ext cx="7613650" cy="517525"/>
          </a:xfrm>
          <a:prstGeom prst="rect">
            <a:avLst/>
          </a:prstGeom>
          <a:solidFill>
            <a:srgbClr val="92D050"/>
          </a:solidFill>
          <a:ln w="9525" algn="ctr">
            <a:noFill/>
            <a:miter lim="800000"/>
            <a:headEnd/>
            <a:tailEnd/>
          </a:ln>
        </p:spPr>
        <p:txBody>
          <a:bodyPr lIns="0" tIns="0" rIns="0" bIns="0"/>
          <a:lstStyle/>
          <a:p>
            <a:pPr eaLnBrk="0" fontAlgn="auto" hangingPunct="0">
              <a:lnSpc>
                <a:spcPts val="4800"/>
              </a:lnSpc>
              <a:spcBef>
                <a:spcPts val="0"/>
              </a:spcBef>
              <a:spcAft>
                <a:spcPts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fr-FR" sz="4500" b="1" dirty="0">
                <a:solidFill>
                  <a:srgbClr val="009A4C"/>
                </a:solidFill>
                <a:latin typeface="+mn-lt"/>
                <a:ea typeface="+mj-ea"/>
                <a:cs typeface="+mj-cs"/>
              </a:rPr>
              <a:t>Le Suivi – des Bénéficiaires</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1­_No bullets">
  <a:themeElements>
    <a:clrScheme name="1­_No bullets 1">
      <a:dk1>
        <a:srgbClr val="000000"/>
      </a:dk1>
      <a:lt1>
        <a:srgbClr val="FFFFFF"/>
      </a:lt1>
      <a:dk2>
        <a:srgbClr val="009A4C"/>
      </a:dk2>
      <a:lt2>
        <a:srgbClr val="61A534"/>
      </a:lt2>
      <a:accent1>
        <a:srgbClr val="53297D"/>
      </a:accent1>
      <a:accent2>
        <a:srgbClr val="E43989"/>
      </a:accent2>
      <a:accent3>
        <a:srgbClr val="FFFFFF"/>
      </a:accent3>
      <a:accent4>
        <a:srgbClr val="000000"/>
      </a:accent4>
      <a:accent5>
        <a:srgbClr val="B3ACBF"/>
      </a:accent5>
      <a:accent6>
        <a:srgbClr val="CF337C"/>
      </a:accent6>
      <a:hlink>
        <a:srgbClr val="630235"/>
      </a:hlink>
      <a:folHlink>
        <a:srgbClr val="F16422"/>
      </a:folHlink>
    </a:clrScheme>
    <a:fontScheme name="1_1­_No bullets">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1­_No bullets 1">
        <a:dk1>
          <a:srgbClr val="000000"/>
        </a:dk1>
        <a:lt1>
          <a:srgbClr val="FFFFFF"/>
        </a:lt1>
        <a:dk2>
          <a:srgbClr val="009A4C"/>
        </a:dk2>
        <a:lt2>
          <a:srgbClr val="61A534"/>
        </a:lt2>
        <a:accent1>
          <a:srgbClr val="53297D"/>
        </a:accent1>
        <a:accent2>
          <a:srgbClr val="E43989"/>
        </a:accent2>
        <a:accent3>
          <a:srgbClr val="FFFFFF"/>
        </a:accent3>
        <a:accent4>
          <a:srgbClr val="000000"/>
        </a:accent4>
        <a:accent5>
          <a:srgbClr val="B3ACBF"/>
        </a:accent5>
        <a:accent6>
          <a:srgbClr val="CF337C"/>
        </a:accent6>
        <a:hlink>
          <a:srgbClr val="630235"/>
        </a:hlink>
        <a:folHlink>
          <a:srgbClr val="F1642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1­_No bullets 1">
    <a:dk1>
      <a:srgbClr val="000000"/>
    </a:dk1>
    <a:lt1>
      <a:srgbClr val="FFFFFF"/>
    </a:lt1>
    <a:dk2>
      <a:srgbClr val="009A4C"/>
    </a:dk2>
    <a:lt2>
      <a:srgbClr val="61A534"/>
    </a:lt2>
    <a:accent1>
      <a:srgbClr val="53297D"/>
    </a:accent1>
    <a:accent2>
      <a:srgbClr val="E43989"/>
    </a:accent2>
    <a:accent3>
      <a:srgbClr val="FFFFFF"/>
    </a:accent3>
    <a:accent4>
      <a:srgbClr val="000000"/>
    </a:accent4>
    <a:accent5>
      <a:srgbClr val="B3ACBF"/>
    </a:accent5>
    <a:accent6>
      <a:srgbClr val="CF337C"/>
    </a:accent6>
    <a:hlink>
      <a:srgbClr val="630235"/>
    </a:hlink>
    <a:folHlink>
      <a:srgbClr val="F16422"/>
    </a:folHlink>
  </a:clrScheme>
</a:themeOverride>
</file>

<file path=docProps/app.xml><?xml version="1.0" encoding="utf-8"?>
<Properties xmlns="http://schemas.openxmlformats.org/officeDocument/2006/extended-properties" xmlns:vt="http://schemas.openxmlformats.org/officeDocument/2006/docPropsVTypes">
  <TotalTime>544</TotalTime>
  <Words>849</Words>
  <Application>Microsoft Office PowerPoint</Application>
  <PresentationFormat>Presentación en pantalla (4:3)</PresentationFormat>
  <Paragraphs>108</Paragraphs>
  <Slides>12</Slides>
  <Notes>3</Notes>
  <HiddenSlides>0</HiddenSlides>
  <MMClips>0</MMClips>
  <ScaleCrop>false</ScaleCrop>
  <HeadingPairs>
    <vt:vector size="6" baseType="variant">
      <vt:variant>
        <vt:lpstr>Tema</vt:lpstr>
      </vt:variant>
      <vt:variant>
        <vt:i4>2</vt:i4>
      </vt:variant>
      <vt:variant>
        <vt:lpstr>Servidores OLE incrustados</vt:lpstr>
      </vt:variant>
      <vt:variant>
        <vt:i4>1</vt:i4>
      </vt:variant>
      <vt:variant>
        <vt:lpstr>Títulos de diapositiva</vt:lpstr>
      </vt:variant>
      <vt:variant>
        <vt:i4>12</vt:i4>
      </vt:variant>
    </vt:vector>
  </HeadingPairs>
  <TitlesOfParts>
    <vt:vector size="15" baseType="lpstr">
      <vt:lpstr>Tema de Office</vt:lpstr>
      <vt:lpstr>1_1­_No bullets</vt:lpstr>
      <vt:lpstr>Microsoft Office Excel 97-2003 Worksheet</vt:lpstr>
      <vt:lpstr>Le Suivi des Bénéficiairess  </vt:lpstr>
      <vt:lpstr>Diapositiva 2</vt:lpstr>
      <vt:lpstr>Pourquoi devons-nous compter les bénéficiaires? </vt:lpstr>
      <vt:lpstr>BÉNÉFICIAIRES DIRECTS</vt:lpstr>
      <vt:lpstr>Diapositiva 5</vt:lpstr>
      <vt:lpstr>Diapositiva 6</vt:lpstr>
      <vt:lpstr>Le risque de “double comptage”:</vt:lpstr>
      <vt:lpstr>Diapositiva 8</vt:lpstr>
      <vt:lpstr>Diapositiva 9</vt:lpstr>
      <vt:lpstr>Diapositiva 10</vt:lpstr>
      <vt:lpstr>Ce qu’on doit  accorder sur le comptage des bénéficiaires:</vt:lpstr>
      <vt:lpstr>Donc, nous accordons sur…</vt:lpstr>
    </vt:vector>
  </TitlesOfParts>
  <Company>Intermon Oxfam</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skhayyo</dc:creator>
  <cp:lastModifiedBy>skhayyo</cp:lastModifiedBy>
  <cp:revision>57</cp:revision>
  <dcterms:created xsi:type="dcterms:W3CDTF">2014-01-28T12:29:17Z</dcterms:created>
  <dcterms:modified xsi:type="dcterms:W3CDTF">2015-10-13T11:14:40Z</dcterms:modified>
</cp:coreProperties>
</file>