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60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1" autoAdjust="0"/>
  </p:normalViewPr>
  <p:slideViewPr>
    <p:cSldViewPr>
      <p:cViewPr varScale="1">
        <p:scale>
          <a:sx n="64" d="100"/>
          <a:sy n="64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34F858-620C-4589-93B7-48A7444B2436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31CA127-4179-4971-8971-E8A2BFB1B6E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86DB0F-69A9-4A4D-9C8A-02B92C69BB5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smtClean="0"/>
          </a:p>
        </p:txBody>
      </p:sp>
      <p:sp>
        <p:nvSpPr>
          <p:cNvPr id="1126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48924F3-497C-46EB-B43B-3BF68E585D3F}" type="slidenum">
              <a:rPr lang="es-ES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es-ES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11269" name="Text Box 3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00625" cy="4208463"/>
          </a:xfrm>
          <a:noFill/>
        </p:spPr>
        <p:txBody>
          <a:bodyPr wrap="square" lIns="90000" tIns="46800" rIns="90000" bIns="46800" numCol="1" anchor="ctr" anchorCtr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ES" dirty="0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596981-7346-4E51-A14B-FB2EA3350E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mtClean="0"/>
          </a:p>
        </p:txBody>
      </p:sp>
      <p:sp>
        <p:nvSpPr>
          <p:cNvPr id="12291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4792882E-5F17-420C-AEDF-481994A33C83}" type="slidenum">
              <a:rPr lang="es-ES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es-ES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292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12293" name="Text Box 3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4997450" cy="4203700"/>
          </a:xfrm>
          <a:noFill/>
        </p:spPr>
        <p:txBody>
          <a:bodyPr wrap="square" lIns="90000" tIns="46800" rIns="90000" bIns="46800" numCol="1" anchor="ctr" anchorCtr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AR" dirty="0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1C280A-16B5-4C30-A972-0D42ED4A9E43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smtClean="0"/>
          </a:p>
        </p:txBody>
      </p:sp>
      <p:sp>
        <p:nvSpPr>
          <p:cNvPr id="1331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116A7DB0-C0D7-4DD7-869F-43E01C3AB0E9}" type="slidenum">
              <a:rPr lang="es-ES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es-ES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13317" name="Text Box 3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4997450" cy="4203700"/>
          </a:xfrm>
          <a:noFill/>
        </p:spPr>
        <p:txBody>
          <a:bodyPr wrap="square" lIns="90000" tIns="46800" rIns="90000" bIns="46800" numCol="1" anchor="ctr" anchorCtr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AR" dirty="0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B7B75-B97A-4ADC-8F86-46F21F8A4838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3D318-CEC2-4203-8E85-6A38CBBC43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1EBEE-1F22-491F-95CD-415A3607441C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F2EF3-43C3-4712-9A20-B13FEFC4045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F22DD-D387-4F49-8A28-D5F15F05D28B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569E2-EEAC-48A8-B8B6-2425EF7FB84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OX_VL_W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8450" y="5502275"/>
            <a:ext cx="919163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00050" y="2516188"/>
            <a:ext cx="8466138" cy="1978025"/>
          </a:xfrm>
        </p:spPr>
        <p:txBody>
          <a:bodyPr/>
          <a:lstStyle>
            <a:lvl1pPr>
              <a:lnSpc>
                <a:spcPts val="7000"/>
              </a:lnSpc>
              <a:defRPr sz="6600" smtClean="0">
                <a:solidFill>
                  <a:schemeClr val="bg1"/>
                </a:solidFill>
                <a:latin typeface="Oxfam Global Headline" pitchFamily="34" charset="0"/>
                <a:ea typeface="ＭＳ Ｐゴシック" pitchFamily="34" charset="-128"/>
              </a:defRPr>
            </a:lvl1pPr>
          </a:lstStyle>
          <a:p>
            <a:r>
              <a:rPr lang="en-GB" smtClean="0"/>
              <a:t>CLICK TO EDIT MASTER TITLE</a:t>
            </a:r>
          </a:p>
        </p:txBody>
      </p:sp>
      <p:sp>
        <p:nvSpPr>
          <p:cNvPr id="3994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737100"/>
            <a:ext cx="8380413" cy="504825"/>
          </a:xfrm>
        </p:spPr>
        <p:txBody>
          <a:bodyPr/>
          <a:lstStyle>
            <a:lvl1pPr>
              <a:defRPr sz="2800" b="0" smtClean="0">
                <a:solidFill>
                  <a:schemeClr val="bg1"/>
                </a:solidFill>
                <a:ea typeface="ＭＳ Ｐゴシック" pitchFamily="34" charset="-128"/>
              </a:defRPr>
            </a:lvl1pPr>
          </a:lstStyle>
          <a:p>
            <a:r>
              <a:rPr lang="en-GB" smtClean="0"/>
              <a:t>CLICK TO EDIT MASTER SUBTITLE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787A438-60D5-4B38-8557-8CAE984B87B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9CE55-B03D-4FB2-AC53-C3EB9C946B2E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7355B-C5D4-4C79-B841-DFD368F0B5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5976F-CC70-4A52-907B-E64D7841203C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1B0EE-7187-4484-B15C-804930CA3D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E646D-104C-4024-BA05-9B51E37DD071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A175A-11B7-4E2F-99BF-E06FCD57D35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E5357-3EFB-4798-B8B4-C9AF146289EC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7D313-A1B0-4177-B02D-6AEA6ECA392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92066-C173-46B0-8BC4-F7F4D27FE839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D04E2-9596-443E-AF52-B37051AAAA8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9D08B-680A-4858-A778-80DBA7320DA4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8543E-0C62-4DBC-9857-097A472C0E4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4EF97-4749-4303-A333-220CC8BD644C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130-7692-4083-BAEF-7EEAE223DE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50F8F-AB16-408C-B8C9-BD2B033136B5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1B62B-6F6D-4EEF-9BB8-FC5352534B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0D0ADF-1536-4671-97F9-5A855B3CFCA9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D85044-B47F-451A-A3AB-213842273D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161925"/>
            <a:ext cx="8553450" cy="64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3075" y="6505575"/>
            <a:ext cx="122872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6F4C1800-6071-4555-8D50-C600C2F1A3C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  <p:sp>
        <p:nvSpPr>
          <p:cNvPr id="307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4163" y="1689100"/>
            <a:ext cx="6842125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hdr="0" ftr="0" dt="0"/>
  <p:txStyles>
    <p:titleStyle>
      <a:lvl1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588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175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4763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635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539750" y="1412875"/>
            <a:ext cx="824388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sz="4400" b="1" i="1">
                <a:solidFill>
                  <a:srgbClr val="FFFFFF"/>
                </a:solidFill>
              </a:rPr>
              <a:t>Le Plan SEA</a:t>
            </a:r>
            <a:endParaRPr lang="fr-FR" sz="3600" b="1" i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468313" y="1484313"/>
            <a:ext cx="7837487" cy="457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539750" y="1185863"/>
            <a:ext cx="7848600" cy="793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spcBef>
                <a:spcPts val="1063"/>
              </a:spcBef>
              <a:spcAft>
                <a:spcPts val="538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800" b="1">
                <a:solidFill>
                  <a:srgbClr val="008000"/>
                </a:solidFill>
                <a:latin typeface="Calibri" pitchFamily="34" charset="0"/>
                <a:cs typeface="Times New Roman" pitchFamily="18" charset="0"/>
              </a:rPr>
              <a:t>Plan SEA … c'est quoi en fait?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2205038"/>
            <a:ext cx="1654175" cy="3168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8197" name="Group 4"/>
          <p:cNvGrpSpPr>
            <a:grpSpLocks/>
          </p:cNvGrpSpPr>
          <p:nvPr/>
        </p:nvGrpSpPr>
        <p:grpSpPr bwMode="auto">
          <a:xfrm>
            <a:off x="503238" y="252413"/>
            <a:ext cx="8134350" cy="644525"/>
            <a:chOff x="317" y="159"/>
            <a:chExt cx="5124" cy="406"/>
          </a:xfrm>
        </p:grpSpPr>
        <p:sp>
          <p:nvSpPr>
            <p:cNvPr id="3079" name="AutoShape 5"/>
            <p:cNvSpPr>
              <a:spLocks noChangeArrowheads="1"/>
            </p:cNvSpPr>
            <p:nvPr/>
          </p:nvSpPr>
          <p:spPr bwMode="auto">
            <a:xfrm>
              <a:off x="317" y="159"/>
              <a:ext cx="5125" cy="407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952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>
                <a:lnSpc>
                  <a:spcPts val="48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endParaRPr lang="es-ES" sz="4500" b="1" dirty="0">
                <a:solidFill>
                  <a:srgbClr val="009A4C"/>
                </a:solidFill>
                <a:latin typeface="+mn-lt"/>
                <a:ea typeface="+mj-ea"/>
                <a:cs typeface="+mj-cs"/>
              </a:endParaRPr>
            </a:p>
          </p:txBody>
        </p:sp>
        <p:sp>
          <p:nvSpPr>
            <p:cNvPr id="3080" name="Text Box 6"/>
            <p:cNvSpPr txBox="1">
              <a:spLocks noChangeArrowheads="1"/>
            </p:cNvSpPr>
            <p:nvPr/>
          </p:nvSpPr>
          <p:spPr bwMode="auto">
            <a:xfrm>
              <a:off x="340" y="227"/>
              <a:ext cx="5034" cy="339"/>
            </a:xfrm>
            <a:prstGeom prst="rect">
              <a:avLst/>
            </a:prstGeom>
            <a:solidFill>
              <a:srgbClr val="92D050"/>
            </a:solidFill>
            <a:ln w="952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>
                <a:lnSpc>
                  <a:spcPts val="48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fr-FR" sz="4500" b="1" dirty="0">
                  <a:solidFill>
                    <a:srgbClr val="009A4C"/>
                  </a:solidFill>
                  <a:latin typeface="+mn-lt"/>
                  <a:ea typeface="+mj-ea"/>
                  <a:cs typeface="+mj-cs"/>
                </a:rPr>
                <a:t>Plan SEA </a:t>
              </a:r>
            </a:p>
          </p:txBody>
        </p:sp>
      </p:grp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8228013" y="6119813"/>
            <a:ext cx="463550" cy="360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556A9E6A-8807-4DA9-9C04-9CBCE08A0C49}" type="slidenum">
              <a:rPr lang="fr-FR">
                <a:solidFill>
                  <a:srgbClr val="000000"/>
                </a:solidFill>
                <a:latin typeface="Calibri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fr-FR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468313" y="1484313"/>
            <a:ext cx="7837487" cy="457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395288" y="1196975"/>
            <a:ext cx="8280400" cy="431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9525" indent="-9525">
              <a:spcBef>
                <a:spcPts val="1063"/>
              </a:spcBef>
              <a:spcAft>
                <a:spcPts val="538"/>
              </a:spcAft>
              <a:tabLst>
                <a:tab pos="11113" algn="l"/>
                <a:tab pos="458788" algn="l"/>
                <a:tab pos="908050" algn="l"/>
                <a:tab pos="1357313" algn="l"/>
                <a:tab pos="1806575" algn="l"/>
                <a:tab pos="2255838" algn="l"/>
                <a:tab pos="2705100" algn="l"/>
                <a:tab pos="3154363" algn="l"/>
                <a:tab pos="3603625" algn="l"/>
                <a:tab pos="4052888" algn="l"/>
                <a:tab pos="4502150" algn="l"/>
                <a:tab pos="4951413" algn="l"/>
                <a:tab pos="5400675" algn="l"/>
                <a:tab pos="5849938" algn="l"/>
                <a:tab pos="6299200" algn="l"/>
                <a:tab pos="6748463" algn="l"/>
                <a:tab pos="7197725" algn="l"/>
                <a:tab pos="7646988" algn="l"/>
                <a:tab pos="8096250" algn="l"/>
                <a:tab pos="8545513" algn="l"/>
                <a:tab pos="8994775" algn="l"/>
              </a:tabLst>
            </a:pPr>
            <a:r>
              <a:rPr lang="fr-FR" sz="22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C'est le </a:t>
            </a:r>
            <a:r>
              <a:rPr lang="fr-FR" sz="2200" b="1" dirty="0">
                <a:solidFill>
                  <a:srgbClr val="009900"/>
                </a:solidFill>
                <a:latin typeface="Calibri" pitchFamily="34" charset="0"/>
                <a:cs typeface="Times New Roman" pitchFamily="18" charset="0"/>
              </a:rPr>
              <a:t>Plan de Travail</a:t>
            </a:r>
            <a:r>
              <a:rPr lang="fr-FR" sz="22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de notre Système SEA. </a:t>
            </a: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Il contienne:</a:t>
            </a:r>
          </a:p>
          <a:p>
            <a:pPr marL="9525" indent="-9525">
              <a:spcBef>
                <a:spcPts val="1063"/>
              </a:spcBef>
              <a:spcAft>
                <a:spcPts val="538"/>
              </a:spcAft>
              <a:buFont typeface="Wingdings" pitchFamily="2" charset="2"/>
              <a:buChar char=""/>
              <a:tabLst>
                <a:tab pos="11113" algn="l"/>
                <a:tab pos="458788" algn="l"/>
                <a:tab pos="908050" algn="l"/>
                <a:tab pos="1357313" algn="l"/>
                <a:tab pos="1806575" algn="l"/>
                <a:tab pos="2255838" algn="l"/>
                <a:tab pos="2705100" algn="l"/>
                <a:tab pos="3154363" algn="l"/>
                <a:tab pos="3603625" algn="l"/>
                <a:tab pos="4052888" algn="l"/>
                <a:tab pos="4502150" algn="l"/>
                <a:tab pos="4951413" algn="l"/>
                <a:tab pos="5400675" algn="l"/>
                <a:tab pos="5849938" algn="l"/>
                <a:tab pos="6299200" algn="l"/>
                <a:tab pos="6748463" algn="l"/>
                <a:tab pos="7197725" algn="l"/>
                <a:tab pos="7646988" algn="l"/>
                <a:tab pos="8096250" algn="l"/>
                <a:tab pos="8545513" algn="l"/>
                <a:tab pos="8994775" algn="l"/>
              </a:tabLst>
            </a:pP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La planification des </a:t>
            </a:r>
            <a:r>
              <a:rPr lang="fr-FR" sz="22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réunions</a:t>
            </a: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de Comité</a:t>
            </a:r>
          </a:p>
          <a:p>
            <a:pPr marL="9525" indent="-9525">
              <a:spcBef>
                <a:spcPts val="1063"/>
              </a:spcBef>
              <a:spcAft>
                <a:spcPts val="538"/>
              </a:spcAft>
              <a:buFont typeface="Wingdings" pitchFamily="2" charset="2"/>
              <a:buChar char=""/>
              <a:tabLst>
                <a:tab pos="11113" algn="l"/>
                <a:tab pos="458788" algn="l"/>
                <a:tab pos="908050" algn="l"/>
                <a:tab pos="1357313" algn="l"/>
                <a:tab pos="1806575" algn="l"/>
                <a:tab pos="2255838" algn="l"/>
                <a:tab pos="2705100" algn="l"/>
                <a:tab pos="3154363" algn="l"/>
                <a:tab pos="3603625" algn="l"/>
                <a:tab pos="4052888" algn="l"/>
                <a:tab pos="4502150" algn="l"/>
                <a:tab pos="4951413" algn="l"/>
                <a:tab pos="5400675" algn="l"/>
                <a:tab pos="5849938" algn="l"/>
                <a:tab pos="6299200" algn="l"/>
                <a:tab pos="6748463" algn="l"/>
                <a:tab pos="7197725" algn="l"/>
                <a:tab pos="7646988" algn="l"/>
                <a:tab pos="8096250" algn="l"/>
                <a:tab pos="8545513" algn="l"/>
                <a:tab pos="8994775" algn="l"/>
              </a:tabLst>
            </a:pP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La planification des </a:t>
            </a:r>
            <a:r>
              <a:rPr lang="fr-FR" sz="22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formations</a:t>
            </a: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en SEA</a:t>
            </a:r>
          </a:p>
          <a:p>
            <a:pPr marL="9525" indent="-9525">
              <a:spcBef>
                <a:spcPts val="1063"/>
              </a:spcBef>
              <a:spcAft>
                <a:spcPts val="538"/>
              </a:spcAft>
              <a:buFont typeface="Wingdings" pitchFamily="2" charset="2"/>
              <a:buChar char=""/>
              <a:tabLst>
                <a:tab pos="11113" algn="l"/>
                <a:tab pos="458788" algn="l"/>
                <a:tab pos="908050" algn="l"/>
                <a:tab pos="1357313" algn="l"/>
                <a:tab pos="1806575" algn="l"/>
                <a:tab pos="2255838" algn="l"/>
                <a:tab pos="2705100" algn="l"/>
                <a:tab pos="3154363" algn="l"/>
                <a:tab pos="3603625" algn="l"/>
                <a:tab pos="4052888" algn="l"/>
                <a:tab pos="4502150" algn="l"/>
                <a:tab pos="4951413" algn="l"/>
                <a:tab pos="5400675" algn="l"/>
                <a:tab pos="5849938" algn="l"/>
                <a:tab pos="6299200" algn="l"/>
                <a:tab pos="6748463" algn="l"/>
                <a:tab pos="7197725" algn="l"/>
                <a:tab pos="7646988" algn="l"/>
                <a:tab pos="8096250" algn="l"/>
                <a:tab pos="8545513" algn="l"/>
                <a:tab pos="8994775" algn="l"/>
              </a:tabLst>
            </a:pPr>
            <a:r>
              <a:rPr lang="fr-FR" sz="220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La planification des exercices de collecte d’information pour le suivi des indicateurs</a:t>
            </a:r>
          </a:p>
          <a:p>
            <a:pPr marL="9525" indent="-9525">
              <a:spcBef>
                <a:spcPts val="1063"/>
              </a:spcBef>
              <a:spcAft>
                <a:spcPts val="538"/>
              </a:spcAft>
              <a:buFont typeface="Wingdings" pitchFamily="2" charset="2"/>
              <a:buChar char=""/>
              <a:tabLst>
                <a:tab pos="11113" algn="l"/>
                <a:tab pos="458788" algn="l"/>
                <a:tab pos="908050" algn="l"/>
                <a:tab pos="1357313" algn="l"/>
                <a:tab pos="1806575" algn="l"/>
                <a:tab pos="2255838" algn="l"/>
                <a:tab pos="2705100" algn="l"/>
                <a:tab pos="3154363" algn="l"/>
                <a:tab pos="3603625" algn="l"/>
                <a:tab pos="4052888" algn="l"/>
                <a:tab pos="4502150" algn="l"/>
                <a:tab pos="4951413" algn="l"/>
                <a:tab pos="5400675" algn="l"/>
                <a:tab pos="5849938" algn="l"/>
                <a:tab pos="6299200" algn="l"/>
                <a:tab pos="6748463" algn="l"/>
                <a:tab pos="7197725" algn="l"/>
                <a:tab pos="7646988" algn="l"/>
                <a:tab pos="8096250" algn="l"/>
                <a:tab pos="8545513" algn="l"/>
                <a:tab pos="8994775" algn="l"/>
              </a:tabLst>
            </a:pPr>
            <a:r>
              <a:rPr lang="fr-FR" sz="220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La </a:t>
            </a: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planification des </a:t>
            </a:r>
            <a:r>
              <a:rPr lang="fr-FR" sz="22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exercices ponctuels</a:t>
            </a: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comme la Ligne de Base, des </a:t>
            </a:r>
            <a:r>
              <a:rPr lang="fr-FR" sz="2200" b="1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Évaluations</a:t>
            </a:r>
            <a:r>
              <a:rPr lang="fr-FR" sz="220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, révision du projet, exercice d’apprentissage, etc</a:t>
            </a: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. </a:t>
            </a:r>
          </a:p>
          <a:p>
            <a:pPr marL="995363" lvl="1" indent="-374650">
              <a:spcBef>
                <a:spcPts val="1063"/>
              </a:spcBef>
              <a:spcAft>
                <a:spcPts val="538"/>
              </a:spcAft>
              <a:buFont typeface="Wingdings" pitchFamily="2" charset="2"/>
              <a:buChar char=""/>
              <a:tabLst>
                <a:tab pos="11113" algn="l"/>
                <a:tab pos="458788" algn="l"/>
                <a:tab pos="908050" algn="l"/>
                <a:tab pos="1357313" algn="l"/>
                <a:tab pos="1806575" algn="l"/>
                <a:tab pos="2255838" algn="l"/>
                <a:tab pos="2705100" algn="l"/>
                <a:tab pos="3154363" algn="l"/>
                <a:tab pos="3603625" algn="l"/>
                <a:tab pos="4052888" algn="l"/>
                <a:tab pos="4502150" algn="l"/>
                <a:tab pos="4951413" algn="l"/>
                <a:tab pos="5400675" algn="l"/>
                <a:tab pos="5849938" algn="l"/>
                <a:tab pos="6299200" algn="l"/>
                <a:tab pos="6748463" algn="l"/>
                <a:tab pos="7197725" algn="l"/>
                <a:tab pos="7646988" algn="l"/>
                <a:tab pos="8096250" algn="l"/>
                <a:tab pos="8545513" algn="l"/>
                <a:tab pos="8994775" algn="l"/>
              </a:tabLst>
            </a:pP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Préparation des </a:t>
            </a:r>
            <a:r>
              <a:rPr lang="fr-FR" sz="2200" dirty="0" err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TdRs</a:t>
            </a:r>
            <a:endParaRPr lang="fr-FR" sz="2200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995363" lvl="1" indent="-374650">
              <a:spcBef>
                <a:spcPts val="1063"/>
              </a:spcBef>
              <a:spcAft>
                <a:spcPts val="538"/>
              </a:spcAft>
              <a:buFont typeface="Wingdings" pitchFamily="2" charset="2"/>
              <a:buChar char=""/>
              <a:tabLst>
                <a:tab pos="11113" algn="l"/>
                <a:tab pos="458788" algn="l"/>
                <a:tab pos="908050" algn="l"/>
                <a:tab pos="1357313" algn="l"/>
                <a:tab pos="1806575" algn="l"/>
                <a:tab pos="2255838" algn="l"/>
                <a:tab pos="2705100" algn="l"/>
                <a:tab pos="3154363" algn="l"/>
                <a:tab pos="3603625" algn="l"/>
                <a:tab pos="4052888" algn="l"/>
                <a:tab pos="4502150" algn="l"/>
                <a:tab pos="4951413" algn="l"/>
                <a:tab pos="5400675" algn="l"/>
                <a:tab pos="5849938" algn="l"/>
                <a:tab pos="6299200" algn="l"/>
                <a:tab pos="6748463" algn="l"/>
                <a:tab pos="7197725" algn="l"/>
                <a:tab pos="7646988" algn="l"/>
                <a:tab pos="8096250" algn="l"/>
                <a:tab pos="8545513" algn="l"/>
                <a:tab pos="8994775" algn="l"/>
              </a:tabLst>
            </a:pP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Réalisation/ Accompagnement</a:t>
            </a:r>
          </a:p>
          <a:p>
            <a:pPr marL="995363" lvl="1" indent="-374650">
              <a:spcBef>
                <a:spcPts val="1063"/>
              </a:spcBef>
              <a:spcAft>
                <a:spcPts val="538"/>
              </a:spcAft>
              <a:buFont typeface="Wingdings" pitchFamily="2" charset="2"/>
              <a:buChar char=""/>
              <a:tabLst>
                <a:tab pos="11113" algn="l"/>
                <a:tab pos="458788" algn="l"/>
                <a:tab pos="908050" algn="l"/>
                <a:tab pos="1357313" algn="l"/>
                <a:tab pos="1806575" algn="l"/>
                <a:tab pos="2255838" algn="l"/>
                <a:tab pos="2705100" algn="l"/>
                <a:tab pos="3154363" algn="l"/>
                <a:tab pos="3603625" algn="l"/>
                <a:tab pos="4052888" algn="l"/>
                <a:tab pos="4502150" algn="l"/>
                <a:tab pos="4951413" algn="l"/>
                <a:tab pos="5400675" algn="l"/>
                <a:tab pos="5849938" algn="l"/>
                <a:tab pos="6299200" algn="l"/>
                <a:tab pos="6748463" algn="l"/>
                <a:tab pos="7197725" algn="l"/>
                <a:tab pos="7646988" algn="l"/>
                <a:tab pos="8096250" algn="l"/>
                <a:tab pos="8545513" algn="l"/>
                <a:tab pos="8994775" algn="l"/>
              </a:tabLst>
            </a:pP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Diffusion</a:t>
            </a:r>
          </a:p>
          <a:p>
            <a:pPr marL="9525" indent="-9525">
              <a:spcBef>
                <a:spcPts val="1063"/>
              </a:spcBef>
              <a:spcAft>
                <a:spcPts val="538"/>
              </a:spcAft>
              <a:buFont typeface="Wingdings" pitchFamily="2" charset="2"/>
              <a:buChar char=""/>
              <a:tabLst>
                <a:tab pos="11113" algn="l"/>
                <a:tab pos="458788" algn="l"/>
                <a:tab pos="908050" algn="l"/>
                <a:tab pos="1357313" algn="l"/>
                <a:tab pos="1806575" algn="l"/>
                <a:tab pos="2255838" algn="l"/>
                <a:tab pos="2705100" algn="l"/>
                <a:tab pos="3154363" algn="l"/>
                <a:tab pos="3603625" algn="l"/>
                <a:tab pos="4052888" algn="l"/>
                <a:tab pos="4502150" algn="l"/>
                <a:tab pos="4951413" algn="l"/>
                <a:tab pos="5400675" algn="l"/>
                <a:tab pos="5849938" algn="l"/>
                <a:tab pos="6299200" algn="l"/>
                <a:tab pos="6748463" algn="l"/>
                <a:tab pos="7197725" algn="l"/>
                <a:tab pos="7646988" algn="l"/>
                <a:tab pos="8096250" algn="l"/>
                <a:tab pos="8545513" algn="l"/>
                <a:tab pos="8994775" algn="l"/>
              </a:tabLst>
            </a:pP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Nous pouvons ajouter, si nous voulons, d’autres informations.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8228013" y="6119813"/>
            <a:ext cx="463550" cy="360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CF4CBDF-EAF1-4A18-8730-C3C65468E42F}" type="slidenum">
              <a:rPr lang="fr-FR">
                <a:solidFill>
                  <a:srgbClr val="000000"/>
                </a:solidFill>
                <a:latin typeface="Calibri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fr-FR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39750" y="360363"/>
            <a:ext cx="7991475" cy="538162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ts val="48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500" b="1" dirty="0">
                <a:solidFill>
                  <a:srgbClr val="009A4C"/>
                </a:solidFill>
                <a:latin typeface="+mn-lt"/>
                <a:ea typeface="+mj-ea"/>
                <a:cs typeface="+mj-cs"/>
              </a:rPr>
              <a:t>Plan SEA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2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2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2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2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2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2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"/>
          <p:cNvSpPr txBox="1">
            <a:spLocks noChangeArrowheads="1"/>
          </p:cNvSpPr>
          <p:nvPr/>
        </p:nvSpPr>
        <p:spPr bwMode="auto">
          <a:xfrm>
            <a:off x="468313" y="1484313"/>
            <a:ext cx="7837487" cy="1512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1028" name="Text Box 6"/>
          <p:cNvSpPr txBox="1">
            <a:spLocks noChangeArrowheads="1"/>
          </p:cNvSpPr>
          <p:nvPr/>
        </p:nvSpPr>
        <p:spPr bwMode="auto">
          <a:xfrm>
            <a:off x="8228013" y="6119813"/>
            <a:ext cx="463550" cy="360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62908854-1A4D-472C-AAEC-AC33ACE7B98B}" type="slidenum">
              <a:rPr lang="fr-FR">
                <a:solidFill>
                  <a:srgbClr val="000000"/>
                </a:solidFill>
                <a:latin typeface="Calibri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fr-FR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39750" y="360363"/>
            <a:ext cx="7991475" cy="538162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ts val="48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500" b="1" dirty="0">
                <a:solidFill>
                  <a:srgbClr val="009A4C"/>
                </a:solidFill>
                <a:latin typeface="+mn-lt"/>
                <a:ea typeface="+mj-ea"/>
                <a:cs typeface="+mj-cs"/>
              </a:rPr>
              <a:t>Plan SEA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755650" y="1412875"/>
            <a:ext cx="6337300" cy="1857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525" indent="-9525">
              <a:spcBef>
                <a:spcPts val="1063"/>
              </a:spcBef>
              <a:spcAft>
                <a:spcPts val="538"/>
              </a:spcAft>
              <a:buFont typeface="Wingdings" pitchFamily="2" charset="2"/>
              <a:buChar char=""/>
              <a:tabLst>
                <a:tab pos="11113" algn="l"/>
                <a:tab pos="458788" algn="l"/>
                <a:tab pos="908050" algn="l"/>
                <a:tab pos="1357313" algn="l"/>
                <a:tab pos="1806575" algn="l"/>
                <a:tab pos="2255838" algn="l"/>
                <a:tab pos="2705100" algn="l"/>
                <a:tab pos="3154363" algn="l"/>
                <a:tab pos="3603625" algn="l"/>
                <a:tab pos="4052888" algn="l"/>
                <a:tab pos="4502150" algn="l"/>
                <a:tab pos="4951413" algn="l"/>
                <a:tab pos="5400675" algn="l"/>
                <a:tab pos="5849938" algn="l"/>
                <a:tab pos="6299200" algn="l"/>
                <a:tab pos="6748463" algn="l"/>
                <a:tab pos="7197725" algn="l"/>
                <a:tab pos="7646988" algn="l"/>
                <a:tab pos="8096250" algn="l"/>
                <a:tab pos="8545513" algn="l"/>
                <a:tab pos="8994775" algn="l"/>
              </a:tabLst>
              <a:defRPr/>
            </a:pP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Présentation du tableau de plan SEA. </a:t>
            </a:r>
          </a:p>
          <a:p>
            <a:pPr marL="9525" indent="-9525">
              <a:spcBef>
                <a:spcPts val="1063"/>
              </a:spcBef>
              <a:spcAft>
                <a:spcPts val="538"/>
              </a:spcAft>
              <a:buFont typeface="Wingdings" pitchFamily="2" charset="2"/>
              <a:buChar char=""/>
              <a:tabLst>
                <a:tab pos="11113" algn="l"/>
                <a:tab pos="458788" algn="l"/>
                <a:tab pos="908050" algn="l"/>
                <a:tab pos="1357313" algn="l"/>
                <a:tab pos="1806575" algn="l"/>
                <a:tab pos="2255838" algn="l"/>
                <a:tab pos="2705100" algn="l"/>
                <a:tab pos="3154363" algn="l"/>
                <a:tab pos="3603625" algn="l"/>
                <a:tab pos="4052888" algn="l"/>
                <a:tab pos="4502150" algn="l"/>
                <a:tab pos="4951413" algn="l"/>
                <a:tab pos="5400675" algn="l"/>
                <a:tab pos="5849938" algn="l"/>
                <a:tab pos="6299200" algn="l"/>
                <a:tab pos="6748463" algn="l"/>
                <a:tab pos="7197725" algn="l"/>
                <a:tab pos="7646988" algn="l"/>
                <a:tab pos="8096250" algn="l"/>
                <a:tab pos="8545513" algn="l"/>
                <a:tab pos="8994775" algn="l"/>
              </a:tabLst>
              <a:defRPr/>
            </a:pPr>
            <a:endParaRPr lang="fr-FR" sz="2200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265113" indent="-265113">
              <a:spcBef>
                <a:spcPts val="1063"/>
              </a:spcBef>
              <a:spcAft>
                <a:spcPts val="538"/>
              </a:spcAft>
              <a:buFont typeface="Wingdings" pitchFamily="2" charset="2"/>
              <a:buChar char=""/>
              <a:tabLst>
                <a:tab pos="11113" algn="l"/>
                <a:tab pos="458788" algn="l"/>
                <a:tab pos="908050" algn="l"/>
                <a:tab pos="1357313" algn="l"/>
                <a:tab pos="1806575" algn="l"/>
                <a:tab pos="2255838" algn="l"/>
                <a:tab pos="2705100" algn="l"/>
                <a:tab pos="3154363" algn="l"/>
                <a:tab pos="3603625" algn="l"/>
                <a:tab pos="4052888" algn="l"/>
                <a:tab pos="4502150" algn="l"/>
                <a:tab pos="4951413" algn="l"/>
                <a:tab pos="5400675" algn="l"/>
                <a:tab pos="5849938" algn="l"/>
                <a:tab pos="6299200" algn="l"/>
                <a:tab pos="6748463" algn="l"/>
                <a:tab pos="7197725" algn="l"/>
                <a:tab pos="7646988" algn="l"/>
                <a:tab pos="8096250" algn="l"/>
                <a:tab pos="8545513" algn="l"/>
                <a:tab pos="8994775" algn="l"/>
              </a:tabLst>
              <a:defRPr/>
            </a:pPr>
            <a:r>
              <a:rPr lang="fr-FR" sz="2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Travail en plénière pour identifier les moments clés SEA déjà accordé</a:t>
            </a:r>
          </a:p>
        </p:txBody>
      </p:sp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3923928" y="4077072"/>
          <a:ext cx="1033264" cy="1086855"/>
        </p:xfrm>
        <a:graphic>
          <a:graphicData uri="http://schemas.openxmlformats.org/presentationml/2006/ole">
            <p:oleObj spid="_x0000_s1031" name="Worksheet" showAsIcon="1" r:id="rId4" imgW="914400" imgH="771480" progId="Excel.Sheet.8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1­_No bullets">
  <a:themeElements>
    <a:clrScheme name="1­_No bullets 1">
      <a:dk1>
        <a:srgbClr val="000000"/>
      </a:dk1>
      <a:lt1>
        <a:srgbClr val="FFFFFF"/>
      </a:lt1>
      <a:dk2>
        <a:srgbClr val="009A4C"/>
      </a:dk2>
      <a:lt2>
        <a:srgbClr val="61A534"/>
      </a:lt2>
      <a:accent1>
        <a:srgbClr val="53297D"/>
      </a:accent1>
      <a:accent2>
        <a:srgbClr val="E43989"/>
      </a:accent2>
      <a:accent3>
        <a:srgbClr val="FFFFFF"/>
      </a:accent3>
      <a:accent4>
        <a:srgbClr val="000000"/>
      </a:accent4>
      <a:accent5>
        <a:srgbClr val="B3ACBF"/>
      </a:accent5>
      <a:accent6>
        <a:srgbClr val="CF337C"/>
      </a:accent6>
      <a:hlink>
        <a:srgbClr val="630235"/>
      </a:hlink>
      <a:folHlink>
        <a:srgbClr val="F16422"/>
      </a:folHlink>
    </a:clrScheme>
    <a:fontScheme name="1_1­_No bullets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­_No bullets 1">
        <a:dk1>
          <a:srgbClr val="000000"/>
        </a:dk1>
        <a:lt1>
          <a:srgbClr val="FFFFFF"/>
        </a:lt1>
        <a:dk2>
          <a:srgbClr val="009A4C"/>
        </a:dk2>
        <a:lt2>
          <a:srgbClr val="61A534"/>
        </a:lt2>
        <a:accent1>
          <a:srgbClr val="53297D"/>
        </a:accent1>
        <a:accent2>
          <a:srgbClr val="E43989"/>
        </a:accent2>
        <a:accent3>
          <a:srgbClr val="FFFFFF"/>
        </a:accent3>
        <a:accent4>
          <a:srgbClr val="000000"/>
        </a:accent4>
        <a:accent5>
          <a:srgbClr val="B3ACBF"/>
        </a:accent5>
        <a:accent6>
          <a:srgbClr val="CF337C"/>
        </a:accent6>
        <a:hlink>
          <a:srgbClr val="630235"/>
        </a:hlink>
        <a:folHlink>
          <a:srgbClr val="F164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122</Words>
  <Application>Microsoft Office PowerPoint</Application>
  <PresentationFormat>Presentación en pantalla (4:3)</PresentationFormat>
  <Paragraphs>26</Paragraphs>
  <Slides>4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7" baseType="lpstr">
      <vt:lpstr>Tema de Office</vt:lpstr>
      <vt:lpstr>1_1­_No bullets</vt:lpstr>
      <vt:lpstr>Microsoft Office Excel 97-2003 Worksheet</vt:lpstr>
      <vt:lpstr>Diapositiva 1</vt:lpstr>
      <vt:lpstr>Diapositiva 2</vt:lpstr>
      <vt:lpstr>Diapositiva 3</vt:lpstr>
      <vt:lpstr>Diapositiva 4</vt:lpstr>
    </vt:vector>
  </TitlesOfParts>
  <Company>Intermon Oxfam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skhayyo</dc:creator>
  <cp:lastModifiedBy>skhayyo</cp:lastModifiedBy>
  <cp:revision>46</cp:revision>
  <dcterms:created xsi:type="dcterms:W3CDTF">2014-01-26T23:44:45Z</dcterms:created>
  <dcterms:modified xsi:type="dcterms:W3CDTF">2015-10-16T11:11:58Z</dcterms:modified>
</cp:coreProperties>
</file>