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wmf" ContentType="image/x-wmf"/>
  <Default Extension="jpeg" ContentType="image/jpeg"/>
  <Override PartName="/ppt/slideLayouts/slideLayout2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56" r:id="rId3"/>
  </p:sldMasterIdLst>
  <p:notesMasterIdLst>
    <p:notesMasterId r:id="rId11"/>
  </p:notesMasterIdLst>
  <p:sldIdLst>
    <p:sldId id="266" r:id="rId4"/>
    <p:sldId id="257" r:id="rId5"/>
    <p:sldId id="261" r:id="rId6"/>
    <p:sldId id="262" r:id="rId7"/>
    <p:sldId id="268" r:id="rId8"/>
    <p:sldId id="263" r:id="rId9"/>
    <p:sldId id="265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08417D-C6F9-4B32-8D91-E27ECD270804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8C11A3-A207-4A29-BB35-3CE7770348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6093B1-9066-4CD3-9D74-ED7E2BB8E90B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7DEFA3E-B003-4318-A6D8-27698C723560}" type="slidenum">
              <a:rPr lang="es-ES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es-E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4973638" cy="417988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8F277F-AB94-4C95-B765-7704220F5620}" type="slidenum">
              <a:rPr lang="en-GB" smtClean="0"/>
              <a:pPr>
                <a:defRPr/>
              </a:pPr>
              <a:t>6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F28A3-DE6F-48BF-A9B8-EC78FFD82A7C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5E5D6-6F98-44AE-A0C4-22231251F0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74377-9F65-4774-9535-BA574DB15009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CC5E7-26D8-41AB-9904-0A32D8B3A8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F0EC6-25B2-4E0C-B8C8-1B1895216F28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D179B-6E8B-4FDF-8519-1ABFA330FD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IO_NEGATIVO_1Linea_by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8613" y="762000"/>
            <a:ext cx="322738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Friso-PersonasComoTu-V2"/>
          <p:cNvPicPr>
            <a:picLocks noChangeAspect="1" noChangeArrowheads="1"/>
          </p:cNvPicPr>
          <p:nvPr/>
        </p:nvPicPr>
        <p:blipFill>
          <a:blip r:embed="rId3" cstate="print"/>
          <a:srcRect l="4503" r="5455"/>
          <a:stretch>
            <a:fillRect/>
          </a:stretch>
        </p:blipFill>
        <p:spPr bwMode="auto">
          <a:xfrm>
            <a:off x="0" y="4038600"/>
            <a:ext cx="9144000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852738"/>
            <a:ext cx="7773987" cy="936625"/>
          </a:xfrm>
        </p:spPr>
        <p:txBody>
          <a:bodyPr/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445125"/>
            <a:ext cx="6400800" cy="19367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20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846513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84713" y="1341438"/>
            <a:ext cx="38481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4A42A-4BC0-4975-8AD3-1711E3C38640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7B35-0D1C-458E-AC29-CF345039AB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70663" y="404813"/>
            <a:ext cx="1962150" cy="55451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4213" y="404813"/>
            <a:ext cx="5734050" cy="55451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48600" cy="6477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341438"/>
            <a:ext cx="3846513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84713" y="1341438"/>
            <a:ext cx="3848100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48600" cy="6477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846513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84713" y="1341438"/>
            <a:ext cx="3848100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8001000" cy="3429000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-1404938" y="6524625"/>
            <a:ext cx="2133601" cy="476250"/>
          </a:xfrm>
          <a:prstGeom prst="rect">
            <a:avLst/>
          </a:prstGeom>
        </p:spPr>
        <p:txBody>
          <a:bodyPr/>
          <a:lstStyle>
            <a:lvl1pPr eaLnBrk="0" hangingPunct="0">
              <a:defRPr sz="2400" u="sng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F033A2A-BA30-4F9E-AB13-EE87199DDF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OX_VL_W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8450" y="5502275"/>
            <a:ext cx="919163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00050" y="2516188"/>
            <a:ext cx="8466138" cy="1978025"/>
          </a:xfrm>
        </p:spPr>
        <p:txBody>
          <a:bodyPr/>
          <a:lstStyle>
            <a:lvl1pPr>
              <a:lnSpc>
                <a:spcPts val="7000"/>
              </a:lnSpc>
              <a:defRPr sz="6600" smtClean="0">
                <a:solidFill>
                  <a:schemeClr val="bg1"/>
                </a:solidFill>
                <a:latin typeface="Oxfam Global Headline" pitchFamily="34" charset="0"/>
                <a:ea typeface="ＭＳ Ｐゴシック" pitchFamily="34" charset="-128"/>
              </a:defRPr>
            </a:lvl1pPr>
          </a:lstStyle>
          <a:p>
            <a:r>
              <a:rPr lang="en-GB" smtClean="0"/>
              <a:t>CLICK TO EDIT MASTER TITLE</a:t>
            </a:r>
          </a:p>
        </p:txBody>
      </p:sp>
      <p:sp>
        <p:nvSpPr>
          <p:cNvPr id="3994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737100"/>
            <a:ext cx="8380413" cy="504825"/>
          </a:xfrm>
        </p:spPr>
        <p:txBody>
          <a:bodyPr/>
          <a:lstStyle>
            <a:lvl1pPr>
              <a:defRPr sz="2800" b="0" smtClean="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r>
              <a:rPr lang="en-GB" smtClean="0"/>
              <a:t>CLICK TO EDIT MASTER SUBTITLE</a:t>
            </a: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F732965C-FEE5-4A38-9459-03902272679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8A4F3-A755-4309-B6A7-C2D79A5276BB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EA2E8-56C5-44CA-B7D6-F87D2DF478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18EBB-A2A6-4E9D-B568-45150C4D8A27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301A0-FBA9-442E-B610-8E9120D565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69B3-9030-4123-BD21-52E1702F6273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42178-FC6C-462D-A9CD-A4B88CEB44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7860-3588-41CC-A2BF-7550312B499B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3F78-E43B-481B-9774-918A399508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FD576-F5D5-4D43-91FE-404E21B98EBD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63274-4E08-44F8-86B9-29FA18604F8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92186-0A4B-4FDE-9D1C-24DB987D1595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FE36-B048-4048-9DFA-BAFE5276AB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50EF7-A8F7-4CE3-8999-CF301235E85A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8B4A7-ECFD-42E0-82A8-275E3B91F8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7829D3-279C-4F4D-84CC-965812EE4003}" type="datetimeFigureOut">
              <a:rPr lang="es-ES"/>
              <a:pPr>
                <a:defRPr/>
              </a:pPr>
              <a:t>16/10/2015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720CEF-0CFC-4442-BE3D-CFB8DC82B3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04813"/>
            <a:ext cx="784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8470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2053" name="Picture 5" descr="Logo-IO-Neg-Horiz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83475" y="6318250"/>
            <a:ext cx="12795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52400" y="6477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7BEA5AD9-FBC5-4E17-B3E2-10BE5F2CC734}" type="slidenum">
              <a:rPr lang="es-ES_tradnl" sz="1200">
                <a:solidFill>
                  <a:srgbClr val="FFFFFF"/>
                </a:solidFill>
                <a:latin typeface="+mn-lt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‹Nº›</a:t>
            </a:fld>
            <a:endParaRPr lang="es-ES_tradnl" sz="1200">
              <a:solidFill>
                <a:srgbClr val="FFFFFF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9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→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F4B39B56-E990-4E98-A94E-062A223E861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307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6842125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</p:sldLayoutIdLst>
  <p:hf hdr="0" ftr="0" dt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1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476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63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539750" y="1412875"/>
            <a:ext cx="82438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sz="4400" b="1" i="1">
                <a:solidFill>
                  <a:srgbClr val="FFFFFF"/>
                </a:solidFill>
              </a:rPr>
              <a:t>Comité SEA</a:t>
            </a:r>
            <a:endParaRPr lang="fr-FR" sz="3600" b="1" i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/>
          <p:cNvSpPr>
            <a:spLocks noChangeArrowheads="1"/>
          </p:cNvSpPr>
          <p:nvPr/>
        </p:nvSpPr>
        <p:spPr bwMode="auto">
          <a:xfrm>
            <a:off x="625475" y="212725"/>
            <a:ext cx="8137525" cy="681038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ts val="48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ES" sz="4500" b="1" dirty="0">
              <a:solidFill>
                <a:srgbClr val="009A4C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893763" y="219075"/>
            <a:ext cx="7710487" cy="674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3600" b="1">
                <a:solidFill>
                  <a:srgbClr val="FFFFFF"/>
                </a:solidFill>
                <a:latin typeface="Calibri" pitchFamily="34" charset="0"/>
              </a:rPr>
              <a:t>05.</a:t>
            </a:r>
            <a:r>
              <a:rPr lang="fr-FR" sz="2800" b="1">
                <a:solidFill>
                  <a:srgbClr val="FFFFFF"/>
                </a:solidFill>
                <a:latin typeface="Geneva" charset="0"/>
              </a:rPr>
              <a:t> Le Comité SEA</a:t>
            </a: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7063" y="2879725"/>
            <a:ext cx="3113087" cy="2571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539750" y="1157288"/>
            <a:ext cx="8135938" cy="4576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285750" indent="-285750">
              <a:lnSpc>
                <a:spcPct val="93000"/>
              </a:lnSpc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</a:rPr>
              <a:t>C’est une</a:t>
            </a:r>
            <a:r>
              <a:rPr lang="fr-FR" sz="2200" b="1" dirty="0">
                <a:solidFill>
                  <a:srgbClr val="000000"/>
                </a:solidFill>
                <a:latin typeface="Calibri" pitchFamily="34" charset="0"/>
              </a:rPr>
              <a:t> structure </a:t>
            </a:r>
            <a:r>
              <a:rPr lang="fr-FR" sz="2200" dirty="0">
                <a:solidFill>
                  <a:srgbClr val="000000"/>
                </a:solidFill>
                <a:latin typeface="Calibri" pitchFamily="34" charset="0"/>
              </a:rPr>
              <a:t>(simple ou plus complexe, selon nos</a:t>
            </a:r>
          </a:p>
          <a:p>
            <a:pPr marL="285750" indent="-285750">
              <a:lnSpc>
                <a:spcPct val="93000"/>
              </a:lnSpc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r>
              <a:rPr lang="fr-FR" sz="2200" dirty="0">
                <a:solidFill>
                  <a:srgbClr val="000000"/>
                </a:solidFill>
                <a:latin typeface="Calibri" pitchFamily="34" charset="0"/>
              </a:rPr>
              <a:t>besoins) qui est établie pour</a:t>
            </a:r>
            <a:r>
              <a:rPr lang="fr-FR" sz="2200" b="1" dirty="0">
                <a:solidFill>
                  <a:srgbClr val="008000"/>
                </a:solidFill>
                <a:latin typeface="Calibri" pitchFamily="34" charset="0"/>
              </a:rPr>
              <a:t> gérer le Système du SEA. </a:t>
            </a:r>
          </a:p>
          <a:p>
            <a:pPr marL="285750" indent="-285750">
              <a:lnSpc>
                <a:spcPct val="93000"/>
              </a:lnSpc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endParaRPr lang="fr-FR" sz="2200" dirty="0">
              <a:solidFill>
                <a:srgbClr val="000000"/>
              </a:solidFill>
              <a:latin typeface="Calibri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La </a:t>
            </a:r>
            <a:r>
              <a:rPr lang="fr-FR" b="1" dirty="0">
                <a:solidFill>
                  <a:srgbClr val="000000"/>
                </a:solidFill>
                <a:latin typeface="Calibri" pitchFamily="34" charset="0"/>
              </a:rPr>
              <a:t>composition 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du Comité sera définie sur la base des réponses aux questions suivantes:</a:t>
            </a: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endParaRPr lang="fr-FR" dirty="0">
              <a:solidFill>
                <a:srgbClr val="000000"/>
              </a:solidFill>
              <a:latin typeface="Calibri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buFont typeface="Arial" charset="0"/>
              <a:buChar char="o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Quel est l’</a:t>
            </a:r>
            <a:r>
              <a:rPr lang="fr-FR" b="1" dirty="0">
                <a:solidFill>
                  <a:srgbClr val="008000"/>
                </a:solidFill>
                <a:latin typeface="Calibri" pitchFamily="34" charset="0"/>
              </a:rPr>
              <a:t>objectif 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du système SEA?</a:t>
            </a: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endParaRPr lang="fr-FR" dirty="0">
              <a:solidFill>
                <a:srgbClr val="000000"/>
              </a:solidFill>
              <a:latin typeface="Calibri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buFont typeface="Arial" charset="0"/>
              <a:buChar char="o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Quels types de </a:t>
            </a:r>
            <a:r>
              <a:rPr lang="fr-FR" b="1" dirty="0">
                <a:solidFill>
                  <a:srgbClr val="008000"/>
                </a:solidFill>
                <a:latin typeface="Calibri" pitchFamily="34" charset="0"/>
              </a:rPr>
              <a:t>décisions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doit-il </a:t>
            </a: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prendre et sur la base de quelle information?</a:t>
            </a: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endParaRPr lang="fr-FR" dirty="0">
              <a:solidFill>
                <a:srgbClr val="000000"/>
              </a:solidFill>
              <a:latin typeface="Calibri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buFont typeface="Arial" charset="0"/>
              <a:buChar char="o"/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Dans quels </a:t>
            </a:r>
            <a:r>
              <a:rPr lang="fr-FR" b="1" dirty="0">
                <a:solidFill>
                  <a:srgbClr val="008000"/>
                </a:solidFill>
                <a:latin typeface="Calibri" pitchFamily="34" charset="0"/>
              </a:rPr>
              <a:t>moments clés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 du </a:t>
            </a:r>
            <a:r>
              <a:rPr lang="fr-FR" dirty="0" smtClean="0">
                <a:solidFill>
                  <a:srgbClr val="000000"/>
                </a:solidFill>
                <a:latin typeface="Calibri" pitchFamily="34" charset="0"/>
              </a:rPr>
              <a:t>programme </a:t>
            </a:r>
          </a:p>
          <a:p>
            <a:pPr marL="285750" indent="-285750">
              <a:lnSpc>
                <a:spcPct val="80000"/>
              </a:lnSpc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r>
              <a:rPr lang="fr-FR" dirty="0" smtClean="0">
                <a:solidFill>
                  <a:srgbClr val="000000"/>
                </a:solidFill>
                <a:latin typeface="Calibri" pitchFamily="34" charset="0"/>
              </a:rPr>
              <a:t>faudrait-il analyser l'information </a:t>
            </a:r>
            <a:r>
              <a:rPr lang="fr-FR" dirty="0">
                <a:solidFill>
                  <a:srgbClr val="000000"/>
                </a:solidFill>
                <a:latin typeface="Calibri" pitchFamily="34" charset="0"/>
              </a:rPr>
              <a:t>du système SEA?</a:t>
            </a:r>
          </a:p>
          <a:p>
            <a:pPr marL="285750" indent="-285750">
              <a:spcBef>
                <a:spcPts val="600"/>
              </a:spcBef>
              <a:tabLst>
                <a:tab pos="287338" algn="l"/>
                <a:tab pos="735013" algn="l"/>
                <a:tab pos="1184275" algn="l"/>
                <a:tab pos="1633538" algn="l"/>
                <a:tab pos="2082800" algn="l"/>
                <a:tab pos="2532063" algn="l"/>
                <a:tab pos="2981325" algn="l"/>
                <a:tab pos="3430588" algn="l"/>
                <a:tab pos="3879850" algn="l"/>
                <a:tab pos="4329113" algn="l"/>
                <a:tab pos="4778375" algn="l"/>
                <a:tab pos="5227638" algn="l"/>
                <a:tab pos="5676900" algn="l"/>
                <a:tab pos="6126163" algn="l"/>
                <a:tab pos="6575425" algn="l"/>
                <a:tab pos="7024688" algn="l"/>
                <a:tab pos="7473950" algn="l"/>
                <a:tab pos="7923213" algn="l"/>
                <a:tab pos="8372475" algn="l"/>
                <a:tab pos="8821738" algn="l"/>
                <a:tab pos="9271000" algn="l"/>
              </a:tabLst>
            </a:pPr>
            <a:endParaRPr lang="fr-FR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8440738" y="6129338"/>
            <a:ext cx="476250" cy="376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82460B60-EC25-4B07-B201-213054FEAC41}" type="slidenum">
              <a:rPr lang="es-ES">
                <a:solidFill>
                  <a:srgbClr val="000000"/>
                </a:solidFill>
                <a:latin typeface="Calibri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es-ES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4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40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4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40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40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fr-FR" b="1" i="1" dirty="0" smtClean="0">
                <a:solidFill>
                  <a:srgbClr val="008000"/>
                </a:solidFill>
              </a:rPr>
              <a:t>Qu'est-ce que le Comité SEA fait?</a:t>
            </a:r>
            <a:endParaRPr lang="es-ES" sz="1800" dirty="0" smtClean="0"/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284163" y="1268413"/>
            <a:ext cx="8688387" cy="49688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fr-FR" sz="2800" dirty="0" smtClean="0"/>
              <a:t>Le Comité SEA doit avoir </a:t>
            </a:r>
            <a:r>
              <a:rPr lang="fr-FR" sz="2800" b="1" dirty="0" smtClean="0"/>
              <a:t>clairement défini</a:t>
            </a:r>
            <a:r>
              <a:rPr lang="fr-FR" sz="2800" dirty="0" smtClean="0"/>
              <a:t>: </a:t>
            </a:r>
            <a:endParaRPr lang="es-ES" sz="2400" dirty="0" smtClean="0"/>
          </a:p>
          <a:p>
            <a:pPr marL="722313" lvl="2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800" dirty="0" smtClean="0"/>
              <a:t>Une mission, objectif </a:t>
            </a:r>
            <a:endParaRPr lang="es-ES" sz="2800" dirty="0" smtClean="0"/>
          </a:p>
          <a:p>
            <a:pPr marL="722313" lvl="2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800" dirty="0" smtClean="0"/>
              <a:t>Les membres du comité (en tenant compte de la parité entre les sexes)</a:t>
            </a:r>
          </a:p>
          <a:p>
            <a:pPr marL="722313" lvl="2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800" dirty="0" smtClean="0"/>
              <a:t>Rôle et responsabilités en respect de SEA</a:t>
            </a:r>
            <a:endParaRPr lang="es-ES" sz="2800" dirty="0" smtClean="0"/>
          </a:p>
          <a:p>
            <a:pPr marL="722313" lvl="2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800" dirty="0" smtClean="0"/>
              <a:t>Responsabilités des différents membres de la commission </a:t>
            </a:r>
          </a:p>
          <a:p>
            <a:pPr marL="722313" lvl="2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800" dirty="0" smtClean="0"/>
              <a:t> Cadre de la prise de décision</a:t>
            </a:r>
            <a:endParaRPr lang="es-ES" sz="2800" dirty="0" smtClean="0"/>
          </a:p>
          <a:p>
            <a:pPr marL="722313" lvl="2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800" dirty="0" smtClean="0"/>
              <a:t>Fréquence des réunions </a:t>
            </a:r>
          </a:p>
          <a:p>
            <a:pPr marL="722313" lvl="2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es-ES" sz="2800" dirty="0" err="1" smtClean="0"/>
              <a:t>Fonctionnement</a:t>
            </a:r>
            <a:r>
              <a:rPr lang="es-ES" sz="2800" dirty="0" smtClean="0"/>
              <a:t> interne </a:t>
            </a:r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en-GB">
                <a:latin typeface="Arial" pitchFamily="34" charset="0"/>
              </a:rPr>
              <a:t>Page </a:t>
            </a:r>
            <a:fld id="{5D50D81F-B45B-4516-AF3A-5584DB025D51}" type="slidenum">
              <a:rPr lang="en-GB">
                <a:latin typeface="Arial" pitchFamily="34" charset="0"/>
              </a:rPr>
              <a:pPr algn="l">
                <a:defRPr/>
              </a:pPr>
              <a:t>3</a:t>
            </a:fld>
            <a:endParaRPr lang="en-GB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i="1" smtClean="0">
                <a:solidFill>
                  <a:srgbClr val="008000"/>
                </a:solidFill>
              </a:rPr>
              <a:t>Qu'est-ce </a:t>
            </a:r>
            <a:r>
              <a:rPr lang="fr-FR" b="1" i="1" smtClean="0"/>
              <a:t>que </a:t>
            </a:r>
            <a:r>
              <a:rPr lang="fr-FR" b="1" i="1" smtClean="0">
                <a:solidFill>
                  <a:srgbClr val="000000"/>
                </a:solidFill>
              </a:rPr>
              <a:t>le Comité SEA</a:t>
            </a:r>
            <a:r>
              <a:rPr lang="fr-FR" b="1" i="1" smtClean="0">
                <a:solidFill>
                  <a:srgbClr val="008000"/>
                </a:solidFill>
              </a:rPr>
              <a:t> fait?</a:t>
            </a:r>
            <a:endParaRPr lang="es-ES" sz="1800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284163" y="1157288"/>
          <a:ext cx="8572500" cy="51851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6250"/>
                <a:gridCol w="4286250"/>
              </a:tblGrid>
              <a:tr h="421863">
                <a:tc>
                  <a:txBody>
                    <a:bodyPr/>
                    <a:lstStyle/>
                    <a:p>
                      <a:pPr algn="ctr"/>
                      <a:r>
                        <a:rPr lang="fr-FR" b="1" noProof="0" dirty="0" smtClean="0"/>
                        <a:t>Doit faire</a:t>
                      </a:r>
                      <a:endParaRPr lang="fr-FR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noProof="0" smtClean="0"/>
                        <a:t>Ne doit pas faire</a:t>
                      </a:r>
                      <a:endParaRPr lang="fr-FR" b="1" noProof="0"/>
                    </a:p>
                  </a:txBody>
                  <a:tcPr/>
                </a:tc>
              </a:tr>
              <a:tr h="937301"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>
                        <a:lnSpc>
                          <a:spcPct val="80000"/>
                        </a:lnSpc>
                        <a:spcBef>
                          <a:spcPts val="600"/>
                        </a:spcBef>
                        <a:buFont typeface="Wingdings" pitchFamily="2" charset="2"/>
                        <a:buChar char="ü"/>
                        <a:tabLst>
                          <a:tab pos="265113" algn="l"/>
                          <a:tab pos="1041400" algn="l"/>
                          <a:tab pos="1490663" algn="l"/>
                          <a:tab pos="1939925" algn="l"/>
                          <a:tab pos="2389188" algn="l"/>
                          <a:tab pos="2838450" algn="l"/>
                          <a:tab pos="3287713" algn="l"/>
                          <a:tab pos="3736975" algn="l"/>
                          <a:tab pos="4186238" algn="l"/>
                          <a:tab pos="4635500" algn="l"/>
                          <a:tab pos="5084763" algn="l"/>
                          <a:tab pos="5534025" algn="l"/>
                          <a:tab pos="5983288" algn="l"/>
                          <a:tab pos="6432550" algn="l"/>
                          <a:tab pos="6881813" algn="l"/>
                          <a:tab pos="7331075" algn="l"/>
                          <a:tab pos="7780338" algn="l"/>
                          <a:tab pos="8229600" algn="l"/>
                          <a:tab pos="8678863" algn="l"/>
                          <a:tab pos="9128125" algn="l"/>
                          <a:tab pos="9577388" algn="l"/>
                        </a:tabLst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 </a:t>
                      </a: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analyse</a:t>
                      </a:r>
                      <a:r>
                        <a:rPr lang="fr-FR" sz="18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globalement</a:t>
                      </a: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l'information collectée par d'autres.</a:t>
                      </a:r>
                      <a:endParaRPr lang="fr-FR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×"/>
                        <a:tabLst/>
                        <a:defRPr/>
                      </a:pPr>
                      <a:r>
                        <a:rPr lang="fr-FR" noProof="0" dirty="0" smtClean="0"/>
                        <a:t> </a:t>
                      </a:r>
                      <a:r>
                        <a:rPr lang="fr-FR" noProof="0" dirty="0" smtClean="0">
                          <a:solidFill>
                            <a:srgbClr val="000000"/>
                          </a:solidFill>
                        </a:rPr>
                        <a:t>Normalement, il ne doit pas </a:t>
                      </a:r>
                      <a:r>
                        <a:rPr lang="fr-FR" b="1" noProof="0" dirty="0" smtClean="0">
                          <a:solidFill>
                            <a:srgbClr val="000000"/>
                          </a:solidFill>
                        </a:rPr>
                        <a:t>collecter</a:t>
                      </a:r>
                      <a:r>
                        <a:rPr lang="fr-FR" noProof="0" dirty="0" smtClean="0">
                          <a:solidFill>
                            <a:srgbClr val="000000"/>
                          </a:solidFill>
                        </a:rPr>
                        <a:t> des données, cela correspond d'habitude à d'autres</a:t>
                      </a:r>
                      <a:endParaRPr lang="fr-FR" noProof="0" dirty="0" smtClean="0"/>
                    </a:p>
                  </a:txBody>
                  <a:tcPr anchor="ctr"/>
                </a:tc>
              </a:tr>
              <a:tr h="865286"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>
                        <a:lnSpc>
                          <a:spcPct val="80000"/>
                        </a:lnSpc>
                        <a:spcBef>
                          <a:spcPts val="600"/>
                        </a:spcBef>
                        <a:buFont typeface="Wingdings" pitchFamily="2" charset="2"/>
                        <a:buChar char="ü"/>
                        <a:tabLst>
                          <a:tab pos="265113" algn="l"/>
                          <a:tab pos="1041400" algn="l"/>
                          <a:tab pos="1490663" algn="l"/>
                          <a:tab pos="1939925" algn="l"/>
                          <a:tab pos="2389188" algn="l"/>
                          <a:tab pos="2838450" algn="l"/>
                          <a:tab pos="3287713" algn="l"/>
                          <a:tab pos="3736975" algn="l"/>
                          <a:tab pos="4186238" algn="l"/>
                          <a:tab pos="4635500" algn="l"/>
                          <a:tab pos="5084763" algn="l"/>
                          <a:tab pos="5534025" algn="l"/>
                          <a:tab pos="5983288" algn="l"/>
                          <a:tab pos="6432550" algn="l"/>
                          <a:tab pos="6881813" algn="l"/>
                          <a:tab pos="7331075" algn="l"/>
                          <a:tab pos="7780338" algn="l"/>
                          <a:tab pos="8229600" algn="l"/>
                          <a:tab pos="8678863" algn="l"/>
                          <a:tab pos="9128125" algn="l"/>
                          <a:tab pos="9577388" algn="l"/>
                        </a:tabLst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 réfléchit sur les avancées/défis dans l'implantation du Projet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×"/>
                        <a:tabLst/>
                        <a:defRPr/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Il ne doit pas se réunir sans avoir une agenda, sans savoir pourquoi il se réunit</a:t>
                      </a:r>
                    </a:p>
                  </a:txBody>
                  <a:tcPr anchor="ctr"/>
                </a:tc>
              </a:tr>
              <a:tr h="84706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noProof="0" dirty="0" smtClean="0"/>
                        <a:t>Il prend de décisions sur le projet : opérationnelles et stratégiques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 réfléchit/ analyse le contexte et son</a:t>
                      </a:r>
                      <a:r>
                        <a:rPr lang="fr-FR" sz="18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implication sur le projet</a:t>
                      </a:r>
                      <a:endParaRPr lang="fr-FR" sz="18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×"/>
                        <a:tabLst/>
                        <a:defRPr/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Il ne peut pas prendre des décisions hors son mandat</a:t>
                      </a:r>
                      <a:endParaRPr lang="fr-FR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848172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fr-FR" noProof="0" dirty="0" smtClean="0"/>
                        <a:t>Assurer</a:t>
                      </a:r>
                      <a:r>
                        <a:rPr lang="fr-FR" baseline="0" noProof="0" dirty="0" smtClean="0"/>
                        <a:t> l’exécution adéquat du plan SEA</a:t>
                      </a:r>
                      <a:endParaRPr lang="fr-FR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×"/>
                        <a:tabLst/>
                        <a:defRPr/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Comité ne doit pas tout faire: son mandat doit être claire et réaliste.</a:t>
                      </a:r>
                      <a:endParaRPr lang="fr-FR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923777">
                <a:tc>
                  <a:txBody>
                    <a:bodyPr/>
                    <a:lstStyle/>
                    <a:p>
                      <a:pPr marL="265113" indent="-265113" algn="l" defTabSz="914400" rtl="0" eaLnBrk="1" latinLnBrk="0" hangingPunct="1">
                        <a:lnSpc>
                          <a:spcPct val="80000"/>
                        </a:lnSpc>
                        <a:spcBef>
                          <a:spcPts val="600"/>
                        </a:spcBef>
                        <a:buFont typeface="Wingdings" pitchFamily="2" charset="2"/>
                        <a:buChar char="ü"/>
                        <a:tabLst>
                          <a:tab pos="265113" algn="l"/>
                          <a:tab pos="1041400" algn="l"/>
                          <a:tab pos="1490663" algn="l"/>
                          <a:tab pos="1939925" algn="l"/>
                          <a:tab pos="2389188" algn="l"/>
                          <a:tab pos="2838450" algn="l"/>
                          <a:tab pos="3287713" algn="l"/>
                          <a:tab pos="3736975" algn="l"/>
                          <a:tab pos="4186238" algn="l"/>
                          <a:tab pos="4635500" algn="l"/>
                          <a:tab pos="5084763" algn="l"/>
                          <a:tab pos="5534025" algn="l"/>
                          <a:tab pos="5983288" algn="l"/>
                          <a:tab pos="6432550" algn="l"/>
                          <a:tab pos="6881813" algn="l"/>
                          <a:tab pos="7331075" algn="l"/>
                          <a:tab pos="7780338" algn="l"/>
                          <a:tab pos="8229600" algn="l"/>
                          <a:tab pos="8678863" algn="l"/>
                          <a:tab pos="9128125" algn="l"/>
                          <a:tab pos="9577388" algn="l"/>
                        </a:tabLst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 prépare les processus d'évaluation et d’apprentissage (moments clés de de réflexion et analyse</a:t>
                      </a:r>
                      <a:r>
                        <a:rPr lang="fr-FR" baseline="0" noProof="0" dirty="0" smtClean="0"/>
                        <a:t>)</a:t>
                      </a:r>
                      <a:endParaRPr lang="fr-FR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×"/>
                        <a:tabLst/>
                        <a:defRPr/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 ne doit pas devenir une structure inutile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31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en-GB">
                <a:latin typeface="Arial" pitchFamily="34" charset="0"/>
              </a:rPr>
              <a:t>Page </a:t>
            </a:r>
            <a:fld id="{AAFB6A2F-43B4-4B2B-A65B-3E20922D6667}" type="slidenum">
              <a:rPr lang="en-GB">
                <a:latin typeface="Arial" pitchFamily="34" charset="0"/>
              </a:rPr>
              <a:pPr algn="l">
                <a:defRPr/>
              </a:pPr>
              <a:t>4</a:t>
            </a:fld>
            <a:endParaRPr lang="en-GB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305" y="116631"/>
            <a:ext cx="8394151" cy="7078165"/>
            <a:chOff x="-12" y="-11"/>
            <a:chExt cx="19386" cy="14890"/>
          </a:xfrm>
        </p:grpSpPr>
        <p:sp>
          <p:nvSpPr>
            <p:cNvPr id="9" name="AutoShape 3"/>
            <p:cNvSpPr>
              <a:spLocks noChangeAspect="1" noChangeArrowheads="1"/>
            </p:cNvSpPr>
            <p:nvPr/>
          </p:nvSpPr>
          <p:spPr bwMode="auto">
            <a:xfrm>
              <a:off x="-12" y="-11"/>
              <a:ext cx="19386" cy="14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1631" y="10293"/>
              <a:ext cx="4972" cy="2232"/>
            </a:xfrm>
            <a:prstGeom prst="rect">
              <a:avLst/>
            </a:prstGeom>
            <a:solidFill>
              <a:srgbClr val="D6D6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1631" y="10502"/>
              <a:ext cx="4972" cy="2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 </a:t>
              </a:r>
              <a:r>
                <a:rPr lang="fr-FR" sz="1000" b="1" dirty="0">
                  <a:solidFill>
                    <a:srgbClr val="000000"/>
                  </a:solidFill>
                  <a:cs typeface="Arial" pitchFamily="34" charset="0"/>
                </a:rPr>
                <a:t>Comité de Suivi élargi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:</a:t>
              </a:r>
            </a:p>
            <a:p>
              <a:pPr algn="ctr" fontAlgn="base">
                <a:spcBef>
                  <a:spcPct val="0"/>
                </a:spcBef>
              </a:pP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1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Repr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Comité de Direction + Comité Larache + Représentants des bénéficiaires - Réunions semestrielles</a:t>
              </a:r>
            </a:p>
            <a:p>
              <a:pPr algn="ctr" fontAlgn="base">
                <a:spcBef>
                  <a:spcPct val="0"/>
                </a:spcBef>
              </a:pPr>
              <a:endParaRPr lang="es-ES" sz="10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2658" y="11774"/>
              <a:ext cx="69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7368" y="10254"/>
              <a:ext cx="4842" cy="2271"/>
            </a:xfrm>
            <a:prstGeom prst="rect">
              <a:avLst/>
            </a:prstGeom>
            <a:solidFill>
              <a:srgbClr val="D6D6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7368" y="10477"/>
              <a:ext cx="4842" cy="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fr-FR" sz="1000" b="1" dirty="0">
                  <a:solidFill>
                    <a:srgbClr val="000000"/>
                  </a:solidFill>
                  <a:cs typeface="Arial" pitchFamily="34" charset="0"/>
                </a:rPr>
                <a:t>Comité de Suivi élargi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: </a:t>
              </a:r>
            </a:p>
            <a:p>
              <a:pPr algn="ctr" fontAlgn="base">
                <a:spcBef>
                  <a:spcPct val="0"/>
                </a:spcBef>
              </a:pP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1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Repr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Comité de Direction + Comité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Alhucemas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 + Représentants des bénéficiaires - Réunions semestrielles</a:t>
              </a:r>
              <a:endParaRPr lang="es-ES" sz="10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8208" y="11625"/>
              <a:ext cx="69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6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2725" y="13428"/>
              <a:ext cx="445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8237" y="13428"/>
              <a:ext cx="79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700" b="1">
                  <a:solidFill>
                    <a:srgbClr val="3333CC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" name="Rectangle 14"/>
            <p:cNvSpPr>
              <a:spLocks noChangeArrowheads="1"/>
            </p:cNvSpPr>
            <p:nvPr/>
          </p:nvSpPr>
          <p:spPr bwMode="auto">
            <a:xfrm>
              <a:off x="7537" y="13783"/>
              <a:ext cx="445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4137" y="3368"/>
              <a:ext cx="445" cy="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endParaRPr lang="en-US" sz="600">
                <a:solidFill>
                  <a:srgbClr val="000000"/>
                </a:solidFill>
                <a:latin typeface="Calibri" pitchFamily="34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6112" y="2588"/>
              <a:ext cx="5948" cy="1710"/>
            </a:xfrm>
            <a:prstGeom prst="rect">
              <a:avLst/>
            </a:prstGeom>
            <a:solidFill>
              <a:srgbClr val="D6D6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6311" y="2763"/>
              <a:ext cx="5749" cy="1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fr-FR" sz="1000" b="1" dirty="0">
                  <a:solidFill>
                    <a:srgbClr val="000000"/>
                  </a:solidFill>
                  <a:cs typeface="Arial" pitchFamily="34" charset="0"/>
                </a:rPr>
                <a:t>Comité de Pilotage: 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MPDL, Oxfam</a:t>
              </a:r>
            </a:p>
            <a:p>
              <a:pPr algn="ctr" fontAlgn="base">
                <a:spcBef>
                  <a:spcPct val="0"/>
                </a:spcBef>
              </a:pP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Intermón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, Espace Associatif et AECID. Réunions mensuelles</a:t>
              </a:r>
            </a:p>
            <a:p>
              <a:pPr fontAlgn="base">
                <a:spcBef>
                  <a:spcPct val="0"/>
                </a:spcBef>
              </a:pPr>
              <a:endParaRPr lang="es-ES" sz="10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8117" y="3071"/>
              <a:ext cx="445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5682" y="4626"/>
              <a:ext cx="7373" cy="1763"/>
            </a:xfrm>
            <a:prstGeom prst="rect">
              <a:avLst/>
            </a:prstGeom>
            <a:solidFill>
              <a:srgbClr val="D6D6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5800" y="4797"/>
              <a:ext cx="7115" cy="1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fr-FR" sz="1000" b="1" dirty="0">
                  <a:solidFill>
                    <a:srgbClr val="000000"/>
                  </a:solidFill>
                  <a:cs typeface="Arial" pitchFamily="34" charset="0"/>
                </a:rPr>
                <a:t>Comité National 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(MPDL, Oxfam-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Intermón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 y Espace Associatif +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Resp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Progr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+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Resp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Economique) – </a:t>
              </a:r>
            </a:p>
            <a:p>
              <a:pPr algn="ctr" fontAlgn="base">
                <a:spcBef>
                  <a:spcPct val="0"/>
                </a:spcBef>
              </a:pP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Réunions mensuelles</a:t>
              </a:r>
            </a:p>
            <a:p>
              <a:pPr fontAlgn="base">
                <a:spcBef>
                  <a:spcPct val="0"/>
                </a:spcBef>
              </a:pPr>
              <a:endParaRPr lang="es-ES" sz="10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12915" y="10322"/>
              <a:ext cx="4574" cy="2203"/>
            </a:xfrm>
            <a:prstGeom prst="rect">
              <a:avLst/>
            </a:prstGeom>
            <a:solidFill>
              <a:srgbClr val="D6D6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31" name="Rectangle 25"/>
            <p:cNvSpPr>
              <a:spLocks noChangeArrowheads="1"/>
            </p:cNvSpPr>
            <p:nvPr/>
          </p:nvSpPr>
          <p:spPr bwMode="auto">
            <a:xfrm>
              <a:off x="12915" y="10511"/>
              <a:ext cx="4574" cy="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fr-FR" sz="1000" b="1" dirty="0">
                  <a:solidFill>
                    <a:srgbClr val="000000"/>
                  </a:solidFill>
                  <a:cs typeface="Arial" pitchFamily="34" charset="0"/>
                </a:rPr>
                <a:t>Comité de Suivi élargi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: 1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Repr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Comité de Direction + Comité Oujda + Représentants des bénéficiaires - Réunions semestrielles</a:t>
              </a:r>
            </a:p>
            <a:p>
              <a:pPr algn="ctr" fontAlgn="base">
                <a:spcBef>
                  <a:spcPct val="0"/>
                </a:spcBef>
              </a:pPr>
              <a:endParaRPr lang="es-ES" sz="10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/>
          </p:nvSpPr>
          <p:spPr bwMode="auto">
            <a:xfrm>
              <a:off x="15672" y="11923"/>
              <a:ext cx="81" cy="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600" b="1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. </a:t>
              </a: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1118" y="5650"/>
              <a:ext cx="256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00" b="1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E F E C T O  S</a:t>
              </a: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4" name="Rectangle 28"/>
            <p:cNvSpPr>
              <a:spLocks noChangeArrowheads="1"/>
            </p:cNvSpPr>
            <p:nvPr/>
          </p:nvSpPr>
          <p:spPr bwMode="auto">
            <a:xfrm>
              <a:off x="612" y="2588"/>
              <a:ext cx="796" cy="11434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s-ES" sz="800" dirty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   </a:t>
              </a:r>
              <a:endParaRPr lang="es-ES" sz="8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endParaRPr lang="es-ES" sz="8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endParaRPr lang="es-ES" sz="8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endParaRPr lang="es-ES" sz="8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endParaRPr lang="es-ES" sz="8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endParaRPr lang="es-ES" sz="8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dirty="0">
                  <a:solidFill>
                    <a:srgbClr val="000000"/>
                  </a:solidFill>
                  <a:cs typeface="Arial" pitchFamily="34" charset="0"/>
                </a:rPr>
                <a:t>MAROC</a:t>
              </a:r>
            </a:p>
          </p:txBody>
        </p:sp>
        <p:sp>
          <p:nvSpPr>
            <p:cNvPr id="36" name="Rectangle 30"/>
            <p:cNvSpPr>
              <a:spLocks noChangeArrowheads="1"/>
            </p:cNvSpPr>
            <p:nvPr/>
          </p:nvSpPr>
          <p:spPr bwMode="auto">
            <a:xfrm>
              <a:off x="10230" y="1046"/>
              <a:ext cx="1314" cy="1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300" b="1">
                  <a:solidFill>
                    <a:srgbClr val="FFFFFF"/>
                  </a:solidFill>
                  <a:cs typeface="Arial" pitchFamily="34" charset="0"/>
                </a:rPr>
                <a:t>CO1</a:t>
              </a: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7" name="Rectangle 31"/>
            <p:cNvSpPr>
              <a:spLocks noChangeArrowheads="1"/>
            </p:cNvSpPr>
            <p:nvPr/>
          </p:nvSpPr>
          <p:spPr bwMode="auto">
            <a:xfrm>
              <a:off x="11517" y="1046"/>
              <a:ext cx="214" cy="1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300" b="1">
                  <a:solidFill>
                    <a:srgbClr val="FFFFFF"/>
                  </a:solidFill>
                  <a:cs typeface="Arial" pitchFamily="34" charset="0"/>
                </a:rPr>
                <a:t>-</a:t>
              </a: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8" name="Rectangle 32"/>
            <p:cNvSpPr>
              <a:spLocks noChangeArrowheads="1"/>
            </p:cNvSpPr>
            <p:nvPr/>
          </p:nvSpPr>
          <p:spPr bwMode="auto">
            <a:xfrm>
              <a:off x="11721" y="1046"/>
              <a:ext cx="1066" cy="1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300" b="1">
                  <a:solidFill>
                    <a:srgbClr val="FFFFFF"/>
                  </a:solidFill>
                  <a:cs typeface="Arial" pitchFamily="34" charset="0"/>
                </a:rPr>
                <a:t>413 </a:t>
              </a:r>
              <a:endParaRPr lang="es-ES">
                <a:solidFill>
                  <a:srgbClr val="000000"/>
                </a:solidFill>
                <a:cs typeface="Arial" pitchFamily="34" charset="0"/>
              </a:endParaRPr>
            </a:p>
          </p:txBody>
        </p:sp>
        <p:pic>
          <p:nvPicPr>
            <p:cNvPr id="39" name="Picture 3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" y="125"/>
              <a:ext cx="19386" cy="1066"/>
            </a:xfrm>
            <a:prstGeom prst="rect">
              <a:avLst/>
            </a:prstGeom>
            <a:noFill/>
          </p:spPr>
        </p:pic>
        <p:sp>
          <p:nvSpPr>
            <p:cNvPr id="40" name="Rectangle 34"/>
            <p:cNvSpPr>
              <a:spLocks noChangeArrowheads="1"/>
            </p:cNvSpPr>
            <p:nvPr/>
          </p:nvSpPr>
          <p:spPr bwMode="auto">
            <a:xfrm>
              <a:off x="7287" y="7321"/>
              <a:ext cx="4773" cy="2456"/>
            </a:xfrm>
            <a:prstGeom prst="rect">
              <a:avLst/>
            </a:prstGeom>
            <a:solidFill>
              <a:srgbClr val="D6D6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auto">
            <a:xfrm>
              <a:off x="7368" y="7483"/>
              <a:ext cx="4523" cy="2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 </a:t>
              </a:r>
              <a:r>
                <a:rPr lang="fr-FR" sz="1000" b="1" dirty="0">
                  <a:solidFill>
                    <a:srgbClr val="000000"/>
                  </a:solidFill>
                  <a:cs typeface="Arial" pitchFamily="34" charset="0"/>
                </a:rPr>
                <a:t>Comité </a:t>
              </a:r>
              <a:r>
                <a:rPr lang="fr-FR" sz="1000" b="1" dirty="0" err="1">
                  <a:solidFill>
                    <a:srgbClr val="000000"/>
                  </a:solidFill>
                  <a:cs typeface="Arial" pitchFamily="34" charset="0"/>
                </a:rPr>
                <a:t>Alhucemas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: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Coord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General et/ou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Resp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Programme.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Coord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./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Resp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Eco + 2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Technitiens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 + 2 partenaires locaux </a:t>
              </a:r>
            </a:p>
            <a:p>
              <a:pPr algn="ctr" fontAlgn="base">
                <a:spcBef>
                  <a:spcPct val="0"/>
                </a:spcBef>
              </a:pP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Suivi mensuel </a:t>
              </a:r>
            </a:p>
            <a:p>
              <a:pPr fontAlgn="base">
                <a:spcBef>
                  <a:spcPct val="0"/>
                </a:spcBef>
              </a:pPr>
              <a:endParaRPr lang="es-ES" sz="10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4" name="Rectangle 38"/>
            <p:cNvSpPr>
              <a:spLocks noChangeArrowheads="1"/>
            </p:cNvSpPr>
            <p:nvPr/>
          </p:nvSpPr>
          <p:spPr bwMode="auto">
            <a:xfrm>
              <a:off x="1652" y="7390"/>
              <a:ext cx="5298" cy="2216"/>
            </a:xfrm>
            <a:prstGeom prst="rect">
              <a:avLst/>
            </a:prstGeom>
            <a:solidFill>
              <a:srgbClr val="D6D6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1652" y="7545"/>
              <a:ext cx="5279" cy="2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fr-FR" sz="1000" b="1" dirty="0">
                  <a:solidFill>
                    <a:srgbClr val="000000"/>
                  </a:solidFill>
                  <a:cs typeface="Arial" pitchFamily="34" charset="0"/>
                </a:rPr>
                <a:t>Comité Larache: </a:t>
              </a:r>
            </a:p>
            <a:p>
              <a:pPr algn="ctr" fontAlgn="base">
                <a:spcBef>
                  <a:spcPct val="0"/>
                </a:spcBef>
              </a:pP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Coord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General et/ou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Resp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Programme.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Coord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./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Resp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Eco + 2 Techniciens + 2 partenaires locaux, </a:t>
              </a:r>
            </a:p>
            <a:p>
              <a:pPr algn="ctr" fontAlgn="base">
                <a:spcBef>
                  <a:spcPct val="0"/>
                </a:spcBef>
              </a:pP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suivi mensuel </a:t>
              </a:r>
            </a:p>
            <a:p>
              <a:pPr fontAlgn="base">
                <a:spcBef>
                  <a:spcPct val="0"/>
                </a:spcBef>
              </a:pPr>
              <a:endParaRPr lang="fr-FR" sz="1000" dirty="0">
                <a:solidFill>
                  <a:srgbClr val="000000"/>
                </a:solidFill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</a:pPr>
              <a:endParaRPr lang="es-ES" sz="10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7" name="Rectangle 41"/>
            <p:cNvSpPr>
              <a:spLocks noChangeArrowheads="1"/>
            </p:cNvSpPr>
            <p:nvPr/>
          </p:nvSpPr>
          <p:spPr bwMode="auto">
            <a:xfrm>
              <a:off x="12915" y="7483"/>
              <a:ext cx="4762" cy="2294"/>
            </a:xfrm>
            <a:prstGeom prst="rect">
              <a:avLst/>
            </a:prstGeom>
            <a:solidFill>
              <a:srgbClr val="D6D6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48" name="Rectangle 42"/>
            <p:cNvSpPr>
              <a:spLocks noChangeArrowheads="1"/>
            </p:cNvSpPr>
            <p:nvPr/>
          </p:nvSpPr>
          <p:spPr bwMode="auto">
            <a:xfrm>
              <a:off x="12915" y="7717"/>
              <a:ext cx="4762" cy="2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</a:pP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 </a:t>
              </a:r>
              <a:r>
                <a:rPr lang="fr-FR" sz="1000" b="1" dirty="0">
                  <a:solidFill>
                    <a:srgbClr val="000000"/>
                  </a:solidFill>
                  <a:cs typeface="Arial" pitchFamily="34" charset="0"/>
                </a:rPr>
                <a:t>Comité  Oujda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: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Coord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General et/ou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Resp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Programme.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Coord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./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Resp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. Eco + 2 </a:t>
              </a:r>
              <a:r>
                <a:rPr lang="fr-FR" sz="1000" dirty="0" err="1">
                  <a:solidFill>
                    <a:srgbClr val="000000"/>
                  </a:solidFill>
                  <a:cs typeface="Arial" pitchFamily="34" charset="0"/>
                </a:rPr>
                <a:t>Technitiens</a:t>
              </a:r>
              <a:r>
                <a:rPr lang="fr-FR" sz="1000" dirty="0">
                  <a:solidFill>
                    <a:srgbClr val="000000"/>
                  </a:solidFill>
                  <a:cs typeface="Arial" pitchFamily="34" charset="0"/>
                </a:rPr>
                <a:t> + 2 partenaires locaux Suivi mensuel</a:t>
              </a:r>
              <a:endParaRPr lang="es-ES" sz="10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9" name="Rectangle 43"/>
            <p:cNvSpPr>
              <a:spLocks noChangeArrowheads="1"/>
            </p:cNvSpPr>
            <p:nvPr/>
          </p:nvSpPr>
          <p:spPr bwMode="auto">
            <a:xfrm>
              <a:off x="5105" y="646"/>
              <a:ext cx="8299" cy="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s-ES" sz="1100" b="1" dirty="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STRUCTURES DE SUIVI</a:t>
              </a:r>
            </a:p>
          </p:txBody>
        </p:sp>
        <p:cxnSp>
          <p:nvCxnSpPr>
            <p:cNvPr id="51" name="AutoShape 45"/>
            <p:cNvCxnSpPr>
              <a:cxnSpLocks noChangeShapeType="1"/>
            </p:cNvCxnSpPr>
            <p:nvPr/>
          </p:nvCxnSpPr>
          <p:spPr bwMode="auto">
            <a:xfrm>
              <a:off x="12915" y="5626"/>
              <a:ext cx="2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2" name="AutoShape 46"/>
            <p:cNvCxnSpPr>
              <a:cxnSpLocks noChangeShapeType="1"/>
            </p:cNvCxnSpPr>
            <p:nvPr/>
          </p:nvCxnSpPr>
          <p:spPr bwMode="auto">
            <a:xfrm>
              <a:off x="13045" y="6343"/>
              <a:ext cx="4125" cy="11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3" name="AutoShape 47"/>
            <p:cNvCxnSpPr>
              <a:cxnSpLocks noChangeShapeType="1"/>
            </p:cNvCxnSpPr>
            <p:nvPr/>
          </p:nvCxnSpPr>
          <p:spPr bwMode="auto">
            <a:xfrm flipH="1">
              <a:off x="2113" y="6389"/>
              <a:ext cx="3570" cy="10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4" name="AutoShape 48"/>
            <p:cNvCxnSpPr>
              <a:cxnSpLocks noChangeShapeType="1"/>
            </p:cNvCxnSpPr>
            <p:nvPr/>
          </p:nvCxnSpPr>
          <p:spPr bwMode="auto">
            <a:xfrm>
              <a:off x="9660" y="6341"/>
              <a:ext cx="14" cy="9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5" name="AutoShape 49"/>
            <p:cNvCxnSpPr>
              <a:cxnSpLocks noChangeShapeType="1"/>
              <a:stCxn id="40" idx="2"/>
            </p:cNvCxnSpPr>
            <p:nvPr/>
          </p:nvCxnSpPr>
          <p:spPr bwMode="auto">
            <a:xfrm flipH="1">
              <a:off x="9659" y="9777"/>
              <a:ext cx="15" cy="5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6" name="AutoShape 50"/>
            <p:cNvCxnSpPr>
              <a:cxnSpLocks noChangeShapeType="1"/>
            </p:cNvCxnSpPr>
            <p:nvPr/>
          </p:nvCxnSpPr>
          <p:spPr bwMode="auto">
            <a:xfrm flipV="1">
              <a:off x="4292" y="9703"/>
              <a:ext cx="2" cy="5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7" name="AutoShape 51"/>
            <p:cNvCxnSpPr>
              <a:cxnSpLocks noChangeShapeType="1"/>
            </p:cNvCxnSpPr>
            <p:nvPr/>
          </p:nvCxnSpPr>
          <p:spPr bwMode="auto">
            <a:xfrm>
              <a:off x="15003" y="9660"/>
              <a:ext cx="2" cy="6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46" name="45 CuadroTexto"/>
          <p:cNvSpPr txBox="1"/>
          <p:nvPr/>
        </p:nvSpPr>
        <p:spPr>
          <a:xfrm>
            <a:off x="251520" y="188640"/>
            <a:ext cx="8424936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err="1" smtClean="0">
                <a:solidFill>
                  <a:schemeClr val="bg1"/>
                </a:solidFill>
              </a:rPr>
              <a:t>Structures</a:t>
            </a:r>
            <a:r>
              <a:rPr lang="es-ES" sz="2800" b="1" dirty="0" smtClean="0">
                <a:solidFill>
                  <a:schemeClr val="bg1"/>
                </a:solidFill>
              </a:rPr>
              <a:t> de </a:t>
            </a:r>
            <a:r>
              <a:rPr lang="es-ES" sz="2800" b="1" dirty="0" err="1" smtClean="0">
                <a:solidFill>
                  <a:schemeClr val="bg1"/>
                </a:solidFill>
              </a:rPr>
              <a:t>Suivi</a:t>
            </a:r>
            <a:endParaRPr lang="es-ES" sz="2800" b="1" dirty="0" smtClean="0">
              <a:solidFill>
                <a:schemeClr val="bg1"/>
              </a:solidFill>
            </a:endParaRPr>
          </a:p>
          <a:p>
            <a:pPr algn="ctr"/>
            <a:endParaRPr lang="es-ES" sz="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en-GB" smtClean="0"/>
              <a:t>Page </a:t>
            </a:r>
            <a:fld id="{7962E682-0F38-4160-9C14-ED0D7744AE28}" type="slidenum">
              <a:rPr lang="en-GB" smtClean="0"/>
              <a:pPr algn="l">
                <a:defRPr/>
              </a:pPr>
              <a:t>6</a:t>
            </a:fld>
            <a:endParaRPr lang="en-GB" smtClean="0"/>
          </a:p>
        </p:txBody>
      </p:sp>
      <p:pic>
        <p:nvPicPr>
          <p:cNvPr id="16387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530350"/>
            <a:ext cx="2968625" cy="4405313"/>
          </a:xfrm>
          <a:noFill/>
        </p:spPr>
      </p:pic>
      <p:sp>
        <p:nvSpPr>
          <p:cNvPr id="6" name="5 Llamada de nube"/>
          <p:cNvSpPr/>
          <p:nvPr/>
        </p:nvSpPr>
        <p:spPr>
          <a:xfrm>
            <a:off x="3559175" y="0"/>
            <a:ext cx="4725988" cy="2708275"/>
          </a:xfrm>
          <a:prstGeom prst="cloudCallout">
            <a:avLst>
              <a:gd name="adj1" fmla="val -69213"/>
              <a:gd name="adj2" fmla="val 2934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2400" b="1" i="1" dirty="0" smtClean="0"/>
              <a:t>Des différents comités de coordination </a:t>
            </a:r>
            <a:r>
              <a:rPr lang="fr-FR" sz="2400" b="1" i="1" dirty="0"/>
              <a:t>de projet, </a:t>
            </a:r>
            <a:r>
              <a:rPr lang="fr-FR" sz="2400" b="1" i="1" dirty="0" smtClean="0"/>
              <a:t>ils ne sont pas </a:t>
            </a:r>
            <a:r>
              <a:rPr lang="fr-FR" sz="2400" b="1" i="1" dirty="0"/>
              <a:t>responsable uniquement de SEA…</a:t>
            </a:r>
          </a:p>
        </p:txBody>
      </p:sp>
      <p:sp>
        <p:nvSpPr>
          <p:cNvPr id="16389" name="6 CuadroTexto"/>
          <p:cNvSpPr txBox="1">
            <a:spLocks noChangeArrowheads="1"/>
          </p:cNvSpPr>
          <p:nvPr/>
        </p:nvSpPr>
        <p:spPr bwMode="auto">
          <a:xfrm>
            <a:off x="2976563" y="2852738"/>
            <a:ext cx="5772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b="1" dirty="0">
                <a:solidFill>
                  <a:srgbClr val="00A040"/>
                </a:solidFill>
              </a:rPr>
              <a:t>¿</a:t>
            </a:r>
            <a:r>
              <a:rPr lang="fr-FR" dirty="0"/>
              <a:t> </a:t>
            </a:r>
            <a:r>
              <a:rPr lang="fr-FR" b="1" dirty="0">
                <a:solidFill>
                  <a:srgbClr val="00A040"/>
                </a:solidFill>
              </a:rPr>
              <a:t>Quels sont les objectifs, le rôle et les responsabilités que </a:t>
            </a:r>
            <a:r>
              <a:rPr lang="fr-FR" b="1" dirty="0" smtClean="0">
                <a:solidFill>
                  <a:srgbClr val="00A040"/>
                </a:solidFill>
              </a:rPr>
              <a:t>ces Comités </a:t>
            </a:r>
            <a:r>
              <a:rPr lang="fr-FR" b="1" dirty="0">
                <a:solidFill>
                  <a:srgbClr val="00A040"/>
                </a:solidFill>
              </a:rPr>
              <a:t>doit tenir en compte le SEA?</a:t>
            </a:r>
            <a:endParaRPr lang="es-ES" b="1" dirty="0">
              <a:solidFill>
                <a:srgbClr val="00A040"/>
              </a:solidFill>
            </a:endParaRPr>
          </a:p>
        </p:txBody>
      </p:sp>
      <p:sp>
        <p:nvSpPr>
          <p:cNvPr id="16390" name="7 CuadroTexto"/>
          <p:cNvSpPr txBox="1">
            <a:spLocks noChangeArrowheads="1"/>
          </p:cNvSpPr>
          <p:nvPr/>
        </p:nvSpPr>
        <p:spPr bwMode="auto">
          <a:xfrm>
            <a:off x="2962275" y="3813175"/>
            <a:ext cx="58102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b="1" dirty="0">
                <a:solidFill>
                  <a:srgbClr val="00A040"/>
                </a:solidFill>
              </a:rPr>
              <a:t>¿</a:t>
            </a:r>
            <a:r>
              <a:rPr lang="fr-FR" dirty="0"/>
              <a:t> </a:t>
            </a:r>
            <a:r>
              <a:rPr lang="fr-FR" b="1" dirty="0">
                <a:solidFill>
                  <a:srgbClr val="00A040"/>
                </a:solidFill>
              </a:rPr>
              <a:t>Qui sont les personnes qui devraient faire partie de </a:t>
            </a:r>
            <a:r>
              <a:rPr lang="fr-FR" b="1" dirty="0" smtClean="0">
                <a:solidFill>
                  <a:srgbClr val="00A040"/>
                </a:solidFill>
              </a:rPr>
              <a:t>ces </a:t>
            </a:r>
            <a:r>
              <a:rPr lang="fr-FR" b="1" dirty="0">
                <a:solidFill>
                  <a:srgbClr val="00A040"/>
                </a:solidFill>
              </a:rPr>
              <a:t>comité par rapport aux questions de SEA? Devons-nous ajouter d’autre membres pour les réunions SEA?</a:t>
            </a:r>
          </a:p>
          <a:p>
            <a:pPr algn="just"/>
            <a:endParaRPr lang="es-ES" b="1" dirty="0">
              <a:solidFill>
                <a:srgbClr val="00A040"/>
              </a:solidFill>
            </a:endParaRPr>
          </a:p>
          <a:p>
            <a:pPr algn="just"/>
            <a:r>
              <a:rPr lang="fr-FR" b="1" dirty="0">
                <a:solidFill>
                  <a:srgbClr val="00A040"/>
                </a:solidFill>
              </a:rPr>
              <a:t>Quelles sont les responsabilités de chaque membre concernant SEA?</a:t>
            </a:r>
            <a:endParaRPr lang="es-ES" b="1" dirty="0">
              <a:solidFill>
                <a:srgbClr val="00A040"/>
              </a:solidFill>
            </a:endParaRPr>
          </a:p>
          <a:p>
            <a:pPr algn="just"/>
            <a:endParaRPr lang="es-ES" b="1" dirty="0">
              <a:solidFill>
                <a:srgbClr val="00A040"/>
              </a:solidFill>
            </a:endParaRPr>
          </a:p>
          <a:p>
            <a:pPr algn="just"/>
            <a:r>
              <a:rPr lang="fr-FR" b="1" dirty="0">
                <a:solidFill>
                  <a:srgbClr val="00A040"/>
                </a:solidFill>
              </a:rPr>
              <a:t>Avec quelle fréquence </a:t>
            </a:r>
            <a:r>
              <a:rPr lang="fr-FR" b="1" dirty="0" err="1" smtClean="0">
                <a:solidFill>
                  <a:srgbClr val="00A040"/>
                </a:solidFill>
              </a:rPr>
              <a:t>doient</a:t>
            </a:r>
            <a:r>
              <a:rPr lang="fr-FR" b="1" dirty="0" smtClean="0">
                <a:solidFill>
                  <a:srgbClr val="00A040"/>
                </a:solidFill>
              </a:rPr>
              <a:t> les </a:t>
            </a:r>
            <a:r>
              <a:rPr lang="fr-FR" b="1" dirty="0">
                <a:solidFill>
                  <a:srgbClr val="00A040"/>
                </a:solidFill>
              </a:rPr>
              <a:t>Comté se réunir pour les questions SEA?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pPr algn="l">
              <a:lnSpc>
                <a:spcPts val="4800"/>
              </a:lnSpc>
            </a:pPr>
            <a:r>
              <a:rPr lang="fr-FR" b="1" i="1" smtClean="0">
                <a:solidFill>
                  <a:srgbClr val="008000"/>
                </a:solidFill>
              </a:rPr>
              <a:t>Leçons de la pratique:</a:t>
            </a:r>
          </a:p>
        </p:txBody>
      </p:sp>
      <p:sp>
        <p:nvSpPr>
          <p:cNvPr id="1536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en-GB" smtClean="0"/>
              <a:t>Page </a:t>
            </a:r>
            <a:fld id="{F48AABE5-57A4-48F9-9665-30AD562FE730}" type="slidenum">
              <a:rPr lang="en-GB" smtClean="0"/>
              <a:pPr algn="l">
                <a:defRPr/>
              </a:pPr>
              <a:t>7</a:t>
            </a:fld>
            <a:endParaRPr lang="en-GB" smtClean="0"/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271463" y="1141413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defRPr/>
            </a:pPr>
            <a:r>
              <a:rPr lang="fr-FR" sz="32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Les personnes qui participent </a:t>
            </a:r>
            <a:r>
              <a:rPr lang="fr-FR" sz="3200" b="1" kern="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à d’autres projets</a:t>
            </a:r>
            <a:endParaRPr lang="fr-FR" sz="3200" b="1" kern="0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fr-FR" sz="3200" b="1" kern="0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2354263"/>
            <a:ext cx="4464050" cy="2874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4729163" y="2322513"/>
            <a:ext cx="41148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</a:rPr>
              <a:t>Quels conseils donneriez-vous au groupe pour définir les objectifs, les rôles, les responsabilités et les membres de Comité au rapport au SEA </a:t>
            </a:r>
            <a:r>
              <a:rPr lang="fr-FR" sz="2400" dirty="0" smtClean="0">
                <a:solidFill>
                  <a:srgbClr val="00B050"/>
                </a:solidFill>
              </a:rPr>
              <a:t>du </a:t>
            </a:r>
            <a:r>
              <a:rPr lang="fr-FR" sz="2400" smtClean="0">
                <a:solidFill>
                  <a:srgbClr val="00B050"/>
                </a:solidFill>
              </a:rPr>
              <a:t>Convenio?</a:t>
            </a:r>
            <a:r>
              <a:rPr lang="fr-FR" sz="2400" smtClean="0"/>
              <a:t> </a:t>
            </a:r>
            <a:endParaRPr lang="fr-FR" sz="2400" b="1" kern="0" dirty="0">
              <a:solidFill>
                <a:srgbClr val="00B050"/>
              </a:solidFill>
            </a:endParaRPr>
          </a:p>
          <a:p>
            <a:pPr>
              <a:defRPr/>
            </a:pPr>
            <a:endParaRPr lang="fr-FR" dirty="0"/>
          </a:p>
        </p:txBody>
      </p:sp>
      <p:sp>
        <p:nvSpPr>
          <p:cNvPr id="17415" name="6 CuadroTexto"/>
          <p:cNvSpPr txBox="1">
            <a:spLocks noChangeArrowheads="1"/>
          </p:cNvSpPr>
          <p:nvPr/>
        </p:nvSpPr>
        <p:spPr bwMode="auto">
          <a:xfrm>
            <a:off x="4986338" y="5257800"/>
            <a:ext cx="3657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Annoter </a:t>
            </a:r>
            <a:r>
              <a:rPr lang="fr-FR" b="1" dirty="0" smtClean="0">
                <a:solidFill>
                  <a:srgbClr val="FF0000"/>
                </a:solidFill>
              </a:rPr>
              <a:t>recommandations </a:t>
            </a:r>
            <a:r>
              <a:rPr lang="fr-FR" b="1" dirty="0">
                <a:solidFill>
                  <a:srgbClr val="FF0000"/>
                </a:solidFill>
              </a:rPr>
              <a:t>sur </a:t>
            </a:r>
            <a:r>
              <a:rPr lang="fr-FR" b="1" dirty="0" err="1">
                <a:solidFill>
                  <a:srgbClr val="FF0000"/>
                </a:solidFill>
              </a:rPr>
              <a:t>flipchart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AF-PPT-Proyector-agosto09">
  <a:themeElements>
    <a:clrScheme name="">
      <a:dk1>
        <a:srgbClr val="000000"/>
      </a:dk1>
      <a:lt1>
        <a:srgbClr val="FFFFFF"/>
      </a:lt1>
      <a:dk2>
        <a:srgbClr val="5DB838"/>
      </a:dk2>
      <a:lt2>
        <a:srgbClr val="808080"/>
      </a:lt2>
      <a:accent1>
        <a:srgbClr val="F8981D"/>
      </a:accent1>
      <a:accent2>
        <a:srgbClr val="FFCB05"/>
      </a:accent2>
      <a:accent3>
        <a:srgbClr val="FFFFFF"/>
      </a:accent3>
      <a:accent4>
        <a:srgbClr val="000000"/>
      </a:accent4>
      <a:accent5>
        <a:srgbClr val="FBCAAB"/>
      </a:accent5>
      <a:accent6>
        <a:srgbClr val="E7B804"/>
      </a:accent6>
      <a:hlink>
        <a:srgbClr val="D60093"/>
      </a:hlink>
      <a:folHlink>
        <a:srgbClr val="33CCFF"/>
      </a:folHlink>
    </a:clrScheme>
    <a:fontScheme name="AF-PPT-Proyector-agosto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F-PPT-Proyector-agosto0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F-PPT-Proyector-agosto09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­_No bullets">
  <a:themeElements>
    <a:clrScheme name="1­_No bullets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1_1­_No bullets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­_No bullets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629</Words>
  <Application>Microsoft Office PowerPoint</Application>
  <PresentationFormat>Presentación en pantalla (4:3)</PresentationFormat>
  <Paragraphs>88</Paragraphs>
  <Slides>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Tema de Office</vt:lpstr>
      <vt:lpstr>2_AF-PPT-Proyector-agosto09</vt:lpstr>
      <vt:lpstr>1_1­_No bullets</vt:lpstr>
      <vt:lpstr>Diapositiva 1</vt:lpstr>
      <vt:lpstr>Diapositiva 2</vt:lpstr>
      <vt:lpstr>Qu'est-ce que le Comité SEA fait?</vt:lpstr>
      <vt:lpstr>Qu'est-ce que le Comité SEA fait?</vt:lpstr>
      <vt:lpstr>Diapositiva 5</vt:lpstr>
      <vt:lpstr>Diapositiva 6</vt:lpstr>
      <vt:lpstr>Leçons de la pratique:</vt:lpstr>
    </vt:vector>
  </TitlesOfParts>
  <Company>Intermon Oxfam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skhayyo</dc:creator>
  <cp:lastModifiedBy>skhayyo</cp:lastModifiedBy>
  <cp:revision>35</cp:revision>
  <dcterms:created xsi:type="dcterms:W3CDTF">2014-01-26T23:17:46Z</dcterms:created>
  <dcterms:modified xsi:type="dcterms:W3CDTF">2015-10-16T11:12:01Z</dcterms:modified>
</cp:coreProperties>
</file>